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45"/>
  </p:notesMasterIdLst>
  <p:handoutMasterIdLst>
    <p:handoutMasterId r:id="rId46"/>
  </p:handoutMasterIdLst>
  <p:sldIdLst>
    <p:sldId id="256" r:id="rId2"/>
    <p:sldId id="377" r:id="rId3"/>
    <p:sldId id="412" r:id="rId4"/>
    <p:sldId id="272" r:id="rId5"/>
    <p:sldId id="378" r:id="rId6"/>
    <p:sldId id="379" r:id="rId7"/>
    <p:sldId id="432" r:id="rId8"/>
    <p:sldId id="380" r:id="rId9"/>
    <p:sldId id="381" r:id="rId10"/>
    <p:sldId id="422" r:id="rId11"/>
    <p:sldId id="418" r:id="rId12"/>
    <p:sldId id="419" r:id="rId13"/>
    <p:sldId id="420" r:id="rId14"/>
    <p:sldId id="411" r:id="rId15"/>
    <p:sldId id="382" r:id="rId16"/>
    <p:sldId id="383" r:id="rId17"/>
    <p:sldId id="436" r:id="rId18"/>
    <p:sldId id="417" r:id="rId19"/>
    <p:sldId id="425" r:id="rId20"/>
    <p:sldId id="427" r:id="rId21"/>
    <p:sldId id="426" r:id="rId22"/>
    <p:sldId id="430" r:id="rId23"/>
    <p:sldId id="428" r:id="rId24"/>
    <p:sldId id="429" r:id="rId25"/>
    <p:sldId id="410" r:id="rId26"/>
    <p:sldId id="413" r:id="rId27"/>
    <p:sldId id="414" r:id="rId28"/>
    <p:sldId id="390" r:id="rId29"/>
    <p:sldId id="400" r:id="rId30"/>
    <p:sldId id="415" r:id="rId31"/>
    <p:sldId id="409" r:id="rId32"/>
    <p:sldId id="392" r:id="rId33"/>
    <p:sldId id="393" r:id="rId34"/>
    <p:sldId id="394" r:id="rId35"/>
    <p:sldId id="407" r:id="rId36"/>
    <p:sldId id="401" r:id="rId37"/>
    <p:sldId id="416" r:id="rId38"/>
    <p:sldId id="395" r:id="rId39"/>
    <p:sldId id="396" r:id="rId40"/>
    <p:sldId id="397" r:id="rId41"/>
    <p:sldId id="433" r:id="rId42"/>
    <p:sldId id="434" r:id="rId43"/>
    <p:sldId id="435" r:id="rId44"/>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840">
          <p15:clr>
            <a:srgbClr val="A4A3A4"/>
          </p15:clr>
        </p15:guide>
        <p15:guide id="2" orient="horz" pos="954">
          <p15:clr>
            <a:srgbClr val="A4A3A4"/>
          </p15:clr>
        </p15:guide>
        <p15:guide id="3" orient="horz" pos="536">
          <p15:clr>
            <a:srgbClr val="A4A3A4"/>
          </p15:clr>
        </p15:guide>
        <p15:guide id="4" orient="horz" pos="2896">
          <p15:clr>
            <a:srgbClr val="A4A3A4"/>
          </p15:clr>
        </p15:guide>
        <p15:guide id="5" orient="horz" pos="2958">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6" autoAdjust="0"/>
    <p:restoredTop sz="78972" autoAdjust="0"/>
  </p:normalViewPr>
  <p:slideViewPr>
    <p:cSldViewPr snapToGrid="0">
      <p:cViewPr varScale="1">
        <p:scale>
          <a:sx n="66" d="100"/>
          <a:sy n="66" d="100"/>
        </p:scale>
        <p:origin x="924" y="48"/>
      </p:cViewPr>
      <p:guideLst>
        <p:guide orient="horz" pos="840"/>
        <p:guide orient="horz" pos="954"/>
        <p:guide orient="horz" pos="536"/>
        <p:guide orient="horz" pos="2896"/>
        <p:guide orient="horz" pos="2958"/>
        <p:guide pos="321"/>
        <p:guide pos="5418"/>
        <p:guide pos="682"/>
        <p:guide pos="2766"/>
        <p:guide pos="29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asaris.cz/"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asaris.cz/"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expert advisory board (est. 2015) </a:t>
            </a:r>
            <a:r>
              <a:rPr lang="mr-IN" baseline="0" dirty="0" smtClean="0"/>
              <a:t>–</a:t>
            </a:r>
            <a:r>
              <a:rPr lang="en-US" baseline="0" dirty="0" smtClean="0"/>
              <a:t> members are representatives of relevant public bodies that deal with cybercrime, cybersecurity or cyber defense. The purpose of the board is to discuss strategic projects and decisions about focus of the activities of the C4e, and the university in general.</a:t>
            </a:r>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153736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Kypo</a:t>
            </a:r>
            <a:r>
              <a:rPr lang="en-US" baseline="0" dirty="0" smtClean="0"/>
              <a:t> - development of cloud based research and training platform, that allows to create virtual network infrastructures, that can be used for forensic examination, research or as a cyber range.</a:t>
            </a:r>
          </a:p>
          <a:p>
            <a:r>
              <a:rPr lang="en-US" baseline="0" dirty="0" err="1" smtClean="0"/>
              <a:t>Sabu</a:t>
            </a:r>
            <a:r>
              <a:rPr lang="en-US" baseline="0" dirty="0" smtClean="0"/>
              <a:t> </a:t>
            </a:r>
            <a:r>
              <a:rPr lang="mr-IN" baseline="0" dirty="0" smtClean="0"/>
              <a:t>–</a:t>
            </a:r>
            <a:r>
              <a:rPr lang="en-US" baseline="0" dirty="0" smtClean="0"/>
              <a:t> development and implementation of cybersecurity data sharing platform, that allow transfer of threat and incident data and its enhanced analysis</a:t>
            </a:r>
          </a:p>
          <a:p>
            <a:r>
              <a:rPr lang="en-US" baseline="0" dirty="0" err="1" smtClean="0"/>
              <a:t>Senter</a:t>
            </a:r>
            <a:r>
              <a:rPr lang="en-US" baseline="0" dirty="0" smtClean="0"/>
              <a:t> </a:t>
            </a:r>
            <a:r>
              <a:rPr lang="mr-IN" baseline="0" dirty="0" smtClean="0"/>
              <a:t>–</a:t>
            </a:r>
            <a:r>
              <a:rPr lang="en-US" baseline="0" dirty="0" smtClean="0"/>
              <a:t> project focused on </a:t>
            </a:r>
            <a:r>
              <a:rPr lang="en-US" baseline="0" dirty="0" err="1" smtClean="0"/>
              <a:t>strenghtening</a:t>
            </a:r>
            <a:r>
              <a:rPr lang="en-US" baseline="0" dirty="0" smtClean="0"/>
              <a:t> of cooperation between </a:t>
            </a:r>
            <a:r>
              <a:rPr lang="en-US" baseline="0" dirty="0" err="1" smtClean="0"/>
              <a:t>centres</a:t>
            </a:r>
            <a:r>
              <a:rPr lang="en-US" baseline="0" dirty="0" smtClean="0"/>
              <a:t> of excellence in </a:t>
            </a:r>
            <a:r>
              <a:rPr lang="en-US" baseline="0" dirty="0" err="1" smtClean="0"/>
              <a:t>europe</a:t>
            </a:r>
            <a:endParaRPr lang="en-US" baseline="0" dirty="0" smtClean="0"/>
          </a:p>
          <a:p>
            <a:r>
              <a:rPr lang="en-US" baseline="0" dirty="0" err="1" smtClean="0"/>
              <a:t>Live_for</a:t>
            </a:r>
            <a:r>
              <a:rPr lang="en-US" baseline="0" dirty="0" smtClean="0"/>
              <a:t> </a:t>
            </a:r>
            <a:r>
              <a:rPr lang="mr-IN" baseline="0" dirty="0" smtClean="0"/>
              <a:t>–</a:t>
            </a:r>
            <a:r>
              <a:rPr lang="en-US" baseline="0" dirty="0" smtClean="0"/>
              <a:t> development of methodologies and recommendations for use of European investigation order for cross border electronic evidence requests</a:t>
            </a:r>
          </a:p>
          <a:p>
            <a:r>
              <a:rPr lang="en-US" baseline="0" dirty="0" smtClean="0"/>
              <a:t>Crusoe </a:t>
            </a:r>
            <a:r>
              <a:rPr lang="mr-IN" baseline="0" dirty="0" smtClean="0"/>
              <a:t>–</a:t>
            </a:r>
            <a:r>
              <a:rPr lang="en-US" baseline="0" dirty="0" smtClean="0"/>
              <a:t> research of tools that can be used to enhance analysis of security of infrastructure and to support CSIRTs decision making</a:t>
            </a:r>
          </a:p>
          <a:p>
            <a:r>
              <a:rPr lang="en-US" baseline="0" dirty="0" smtClean="0"/>
              <a:t>EX </a:t>
            </a:r>
            <a:r>
              <a:rPr lang="mr-IN" baseline="0" dirty="0" smtClean="0"/>
              <a:t>–</a:t>
            </a:r>
            <a:r>
              <a:rPr lang="en-US" baseline="0" dirty="0" smtClean="0"/>
              <a:t> research on actual impacts of various security duties of users on security of information systems</a:t>
            </a:r>
          </a:p>
          <a:p>
            <a:r>
              <a:rPr lang="en-US" baseline="0" dirty="0" smtClean="0"/>
              <a:t>SM </a:t>
            </a:r>
            <a:r>
              <a:rPr lang="mr-IN" baseline="0" dirty="0" smtClean="0"/>
              <a:t>–</a:t>
            </a:r>
            <a:r>
              <a:rPr lang="en-US" baseline="0" dirty="0" smtClean="0"/>
              <a:t> contractual research for </a:t>
            </a:r>
            <a:r>
              <a:rPr lang="en-US" baseline="0" dirty="0" err="1" smtClean="0"/>
              <a:t>czech</a:t>
            </a:r>
            <a:r>
              <a:rPr lang="en-US" baseline="0" dirty="0" smtClean="0"/>
              <a:t> operators of </a:t>
            </a:r>
            <a:r>
              <a:rPr lang="en-US" baseline="0" dirty="0" err="1" smtClean="0"/>
              <a:t>electricitiy</a:t>
            </a:r>
            <a:r>
              <a:rPr lang="en-US" baseline="0" dirty="0" smtClean="0"/>
              <a:t> distribution networks focused on security and resilience of smart metering systems (with </a:t>
            </a:r>
            <a:r>
              <a:rPr lang="en-US" baseline="0" dirty="0" err="1" smtClean="0"/>
              <a:t>cvut</a:t>
            </a:r>
            <a:r>
              <a:rPr lang="en-US" baseline="0" dirty="0" smtClean="0"/>
              <a:t>, </a:t>
            </a:r>
            <a:r>
              <a:rPr lang="en-US" baseline="0" dirty="0" err="1" smtClean="0"/>
              <a:t>vut</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142276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124757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564588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149673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243791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197920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129009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20385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1433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295983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1154406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1871065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3326754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869448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63927-BAE3-4B0C-9E8F-BDD494C7BE6A}" type="slidenum">
              <a:rPr lang="en-US" smtClean="0"/>
              <a:pPr/>
              <a:t>38</a:t>
            </a:fld>
            <a:endParaRPr lang="en-US"/>
          </a:p>
        </p:txBody>
      </p:sp>
    </p:spTree>
    <p:extLst>
      <p:ext uri="{BB962C8B-B14F-4D97-AF65-F5344CB8AC3E}">
        <p14:creationId xmlns:p14="http://schemas.microsoft.com/office/powerpoint/2010/main" val="72261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63927-BAE3-4B0C-9E8F-BDD494C7BE6A}" type="slidenum">
              <a:rPr lang="en-US" smtClean="0"/>
              <a:pPr/>
              <a:t>39</a:t>
            </a:fld>
            <a:endParaRPr lang="en-US"/>
          </a:p>
        </p:txBody>
      </p:sp>
    </p:spTree>
    <p:extLst>
      <p:ext uri="{BB962C8B-B14F-4D97-AF65-F5344CB8AC3E}">
        <p14:creationId xmlns:p14="http://schemas.microsoft.com/office/powerpoint/2010/main" val="1467085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iSysel</a:t>
            </a:r>
            <a:r>
              <a:rPr lang="en-US" dirty="0" smtClean="0"/>
              <a:t> </a:t>
            </a:r>
            <a:r>
              <a:rPr lang="mr-IN" dirty="0" smtClean="0"/>
              <a:t>–</a:t>
            </a:r>
            <a:r>
              <a:rPr lang="en-US" dirty="0" smtClean="0"/>
              <a:t> seminar where</a:t>
            </a:r>
            <a:r>
              <a:rPr lang="en-US" baseline="0" dirty="0" smtClean="0"/>
              <a:t> lawyers and IT </a:t>
            </a:r>
            <a:r>
              <a:rPr lang="en-US" baseline="0" dirty="0" err="1" smtClean="0"/>
              <a:t>profesionals</a:t>
            </a:r>
            <a:r>
              <a:rPr lang="en-US" baseline="0" dirty="0" smtClean="0"/>
              <a:t> discuss issues related to security, data protection, infrastructures protection, etc.</a:t>
            </a:r>
          </a:p>
          <a:p>
            <a:r>
              <a:rPr lang="en-US" baseline="0" dirty="0" smtClean="0"/>
              <a:t>Cyber Cake </a:t>
            </a:r>
            <a:r>
              <a:rPr lang="mr-IN" baseline="0" dirty="0" smtClean="0"/>
              <a:t>–</a:t>
            </a:r>
            <a:r>
              <a:rPr lang="en-US" baseline="0" dirty="0" smtClean="0"/>
              <a:t> seminar where lawyers from relevant public and academic institutions discuss issues related to national cyber security and </a:t>
            </a:r>
            <a:r>
              <a:rPr lang="en-US" baseline="0" dirty="0" err="1" smtClean="0"/>
              <a:t>defence</a:t>
            </a:r>
            <a:endParaRPr lang="en-US" dirty="0"/>
          </a:p>
        </p:txBody>
      </p:sp>
      <p:sp>
        <p:nvSpPr>
          <p:cNvPr id="4" name="Slide Number Placeholder 3"/>
          <p:cNvSpPr>
            <a:spLocks noGrp="1"/>
          </p:cNvSpPr>
          <p:nvPr>
            <p:ph type="sldNum" sz="quarter" idx="10"/>
          </p:nvPr>
        </p:nvSpPr>
        <p:spPr/>
        <p:txBody>
          <a:bodyPr/>
          <a:lstStyle/>
          <a:p>
            <a:fld id="{B2263927-BAE3-4B0C-9E8F-BDD494C7BE6A}" type="slidenum">
              <a:rPr lang="en-US" smtClean="0"/>
              <a:pPr/>
              <a:t>40</a:t>
            </a:fld>
            <a:endParaRPr lang="en-US"/>
          </a:p>
        </p:txBody>
      </p:sp>
    </p:spTree>
    <p:extLst>
      <p:ext uri="{BB962C8B-B14F-4D97-AF65-F5344CB8AC3E}">
        <p14:creationId xmlns:p14="http://schemas.microsoft.com/office/powerpoint/2010/main" val="75755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63927-BAE3-4B0C-9E8F-BDD494C7BE6A}" type="slidenum">
              <a:rPr lang="en-US" smtClean="0"/>
              <a:pPr/>
              <a:t>42</a:t>
            </a:fld>
            <a:endParaRPr lang="en-US"/>
          </a:p>
        </p:txBody>
      </p:sp>
    </p:spTree>
    <p:extLst>
      <p:ext uri="{BB962C8B-B14F-4D97-AF65-F5344CB8AC3E}">
        <p14:creationId xmlns:p14="http://schemas.microsoft.com/office/powerpoint/2010/main" val="3969634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63927-BAE3-4B0C-9E8F-BDD494C7BE6A}" type="slidenum">
              <a:rPr lang="en-US" smtClean="0"/>
              <a:pPr/>
              <a:t>43</a:t>
            </a:fld>
            <a:endParaRPr lang="en-US"/>
          </a:p>
        </p:txBody>
      </p:sp>
    </p:spTree>
    <p:extLst>
      <p:ext uri="{BB962C8B-B14F-4D97-AF65-F5344CB8AC3E}">
        <p14:creationId xmlns:p14="http://schemas.microsoft.com/office/powerpoint/2010/main" val="428896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3329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Est</a:t>
            </a:r>
            <a:r>
              <a:rPr lang="cs-CZ" dirty="0" smtClean="0"/>
              <a:t>. 2008</a:t>
            </a:r>
          </a:p>
          <a:p>
            <a:r>
              <a:rPr lang="cs-CZ" dirty="0" smtClean="0"/>
              <a:t>4 full </a:t>
            </a:r>
            <a:r>
              <a:rPr lang="cs-CZ" dirty="0" err="1" smtClean="0"/>
              <a:t>time</a:t>
            </a:r>
            <a:r>
              <a:rPr lang="cs-CZ" dirty="0" smtClean="0"/>
              <a:t> </a:t>
            </a:r>
            <a:r>
              <a:rPr lang="cs-CZ" dirty="0" err="1" smtClean="0"/>
              <a:t>researchers</a:t>
            </a:r>
            <a:r>
              <a:rPr lang="cs-CZ" dirty="0" smtClean="0"/>
              <a:t>, 10+ </a:t>
            </a:r>
            <a:r>
              <a:rPr lang="cs-CZ" dirty="0" err="1" smtClean="0"/>
              <a:t>PhDs</a:t>
            </a:r>
            <a:r>
              <a:rPr lang="cs-CZ" dirty="0" smtClean="0"/>
              <a:t>, master </a:t>
            </a:r>
            <a:r>
              <a:rPr lang="cs-CZ" dirty="0" err="1" smtClean="0"/>
              <a:t>students</a:t>
            </a:r>
            <a:r>
              <a:rPr lang="cs-CZ" dirty="0" smtClean="0"/>
              <a:t> </a:t>
            </a:r>
            <a:r>
              <a:rPr lang="cs-CZ" dirty="0" err="1" smtClean="0"/>
              <a:t>etc</a:t>
            </a:r>
            <a:r>
              <a:rPr lang="cs-CZ" dirty="0" smtClean="0"/>
              <a:t>.</a:t>
            </a:r>
          </a:p>
          <a:p>
            <a:r>
              <a:rPr lang="cs-CZ" dirty="0" smtClean="0"/>
              <a:t>Software and </a:t>
            </a:r>
            <a:r>
              <a:rPr lang="cs-CZ" dirty="0" err="1" smtClean="0"/>
              <a:t>system</a:t>
            </a:r>
            <a:r>
              <a:rPr lang="cs-CZ" dirty="0" smtClean="0"/>
              <a:t> </a:t>
            </a:r>
            <a:r>
              <a:rPr lang="cs-CZ" dirty="0" err="1" smtClean="0"/>
              <a:t>realiability</a:t>
            </a:r>
            <a:r>
              <a:rPr lang="cs-CZ" dirty="0" smtClean="0"/>
              <a:t>, </a:t>
            </a:r>
            <a:r>
              <a:rPr lang="cs-CZ" dirty="0" err="1" smtClean="0"/>
              <a:t>quality</a:t>
            </a:r>
            <a:endParaRPr lang="cs-CZ" dirty="0" smtClean="0"/>
          </a:p>
          <a:p>
            <a:r>
              <a:rPr lang="cs-CZ" dirty="0" smtClean="0"/>
              <a:t>Runtime </a:t>
            </a:r>
            <a:r>
              <a:rPr lang="cs-CZ" dirty="0" err="1" smtClean="0"/>
              <a:t>properties</a:t>
            </a:r>
            <a:r>
              <a:rPr lang="cs-CZ" dirty="0" smtClean="0"/>
              <a:t>, monitoring</a:t>
            </a:r>
          </a:p>
          <a:p>
            <a:r>
              <a:rPr lang="cs-CZ" dirty="0" smtClean="0"/>
              <a:t>Software </a:t>
            </a:r>
            <a:r>
              <a:rPr lang="cs-CZ" dirty="0" err="1" smtClean="0"/>
              <a:t>engineering</a:t>
            </a:r>
            <a:endParaRPr lang="cs-CZ" dirty="0" smtClean="0"/>
          </a:p>
          <a:p>
            <a:r>
              <a:rPr lang="cs-CZ" dirty="0" err="1" smtClean="0"/>
              <a:t>Enterprise</a:t>
            </a:r>
            <a:r>
              <a:rPr lang="cs-CZ" dirty="0" smtClean="0"/>
              <a:t> </a:t>
            </a:r>
            <a:r>
              <a:rPr lang="cs-CZ" dirty="0" err="1" smtClean="0"/>
              <a:t>systems</a:t>
            </a:r>
            <a:r>
              <a:rPr lang="cs-CZ" dirty="0" smtClean="0"/>
              <a:t> and </a:t>
            </a:r>
            <a:r>
              <a:rPr lang="cs-CZ" dirty="0" err="1" smtClean="0"/>
              <a:t>technologies</a:t>
            </a:r>
            <a:endParaRPr lang="cs-CZ" dirty="0" smtClean="0"/>
          </a:p>
          <a:p>
            <a:r>
              <a:rPr lang="cs-CZ" dirty="0" smtClean="0"/>
              <a:t>„By-design“ </a:t>
            </a:r>
            <a:r>
              <a:rPr lang="cs-CZ" dirty="0" err="1" smtClean="0"/>
              <a:t>approaches</a:t>
            </a:r>
            <a:endParaRPr lang="cs-CZ" dirty="0" smtClean="0"/>
          </a:p>
          <a:p>
            <a:r>
              <a:rPr lang="cs-CZ" dirty="0" smtClean="0">
                <a:hlinkClick r:id="rId3"/>
              </a:rPr>
              <a:t>www.lasaris.cz</a:t>
            </a:r>
            <a:r>
              <a:rPr lang="cs-CZ" dirty="0" smtClean="0"/>
              <a:t> </a:t>
            </a:r>
          </a:p>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136834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Est</a:t>
            </a:r>
            <a:r>
              <a:rPr lang="cs-CZ" dirty="0" smtClean="0"/>
              <a:t>. 2008</a:t>
            </a:r>
          </a:p>
          <a:p>
            <a:r>
              <a:rPr lang="cs-CZ" dirty="0" smtClean="0"/>
              <a:t>4 full </a:t>
            </a:r>
            <a:r>
              <a:rPr lang="cs-CZ" dirty="0" err="1" smtClean="0"/>
              <a:t>time</a:t>
            </a:r>
            <a:r>
              <a:rPr lang="cs-CZ" dirty="0" smtClean="0"/>
              <a:t> </a:t>
            </a:r>
            <a:r>
              <a:rPr lang="cs-CZ" dirty="0" err="1" smtClean="0"/>
              <a:t>researchers</a:t>
            </a:r>
            <a:r>
              <a:rPr lang="cs-CZ" dirty="0" smtClean="0"/>
              <a:t>, 10+ </a:t>
            </a:r>
            <a:r>
              <a:rPr lang="cs-CZ" dirty="0" err="1" smtClean="0"/>
              <a:t>PhDs</a:t>
            </a:r>
            <a:r>
              <a:rPr lang="cs-CZ" dirty="0" smtClean="0"/>
              <a:t>, master </a:t>
            </a:r>
            <a:r>
              <a:rPr lang="cs-CZ" dirty="0" err="1" smtClean="0"/>
              <a:t>students</a:t>
            </a:r>
            <a:r>
              <a:rPr lang="cs-CZ" dirty="0" smtClean="0"/>
              <a:t> </a:t>
            </a:r>
            <a:r>
              <a:rPr lang="cs-CZ" dirty="0" err="1" smtClean="0"/>
              <a:t>etc</a:t>
            </a:r>
            <a:r>
              <a:rPr lang="cs-CZ" dirty="0" smtClean="0"/>
              <a:t>.</a:t>
            </a:r>
          </a:p>
          <a:p>
            <a:r>
              <a:rPr lang="cs-CZ" dirty="0" smtClean="0"/>
              <a:t>Software and </a:t>
            </a:r>
            <a:r>
              <a:rPr lang="cs-CZ" dirty="0" err="1" smtClean="0"/>
              <a:t>system</a:t>
            </a:r>
            <a:r>
              <a:rPr lang="cs-CZ" dirty="0" smtClean="0"/>
              <a:t> </a:t>
            </a:r>
            <a:r>
              <a:rPr lang="cs-CZ" dirty="0" err="1" smtClean="0"/>
              <a:t>realiability</a:t>
            </a:r>
            <a:r>
              <a:rPr lang="cs-CZ" dirty="0" smtClean="0"/>
              <a:t>, </a:t>
            </a:r>
            <a:r>
              <a:rPr lang="cs-CZ" dirty="0" err="1" smtClean="0"/>
              <a:t>quality</a:t>
            </a:r>
            <a:endParaRPr lang="cs-CZ" dirty="0" smtClean="0"/>
          </a:p>
          <a:p>
            <a:r>
              <a:rPr lang="cs-CZ" dirty="0" smtClean="0"/>
              <a:t>Runtime </a:t>
            </a:r>
            <a:r>
              <a:rPr lang="cs-CZ" dirty="0" err="1" smtClean="0"/>
              <a:t>properties</a:t>
            </a:r>
            <a:r>
              <a:rPr lang="cs-CZ" dirty="0" smtClean="0"/>
              <a:t>, monitoring</a:t>
            </a:r>
          </a:p>
          <a:p>
            <a:r>
              <a:rPr lang="cs-CZ" dirty="0" smtClean="0"/>
              <a:t>Software </a:t>
            </a:r>
            <a:r>
              <a:rPr lang="cs-CZ" dirty="0" err="1" smtClean="0"/>
              <a:t>engineering</a:t>
            </a:r>
            <a:endParaRPr lang="cs-CZ" dirty="0" smtClean="0"/>
          </a:p>
          <a:p>
            <a:r>
              <a:rPr lang="cs-CZ" dirty="0" err="1" smtClean="0"/>
              <a:t>Enterprise</a:t>
            </a:r>
            <a:r>
              <a:rPr lang="cs-CZ" dirty="0" smtClean="0"/>
              <a:t> </a:t>
            </a:r>
            <a:r>
              <a:rPr lang="cs-CZ" dirty="0" err="1" smtClean="0"/>
              <a:t>systems</a:t>
            </a:r>
            <a:r>
              <a:rPr lang="cs-CZ" dirty="0" smtClean="0"/>
              <a:t> and </a:t>
            </a:r>
            <a:r>
              <a:rPr lang="cs-CZ" dirty="0" err="1" smtClean="0"/>
              <a:t>technologies</a:t>
            </a:r>
            <a:endParaRPr lang="cs-CZ" dirty="0" smtClean="0"/>
          </a:p>
          <a:p>
            <a:r>
              <a:rPr lang="cs-CZ" dirty="0" smtClean="0"/>
              <a:t>„By-design“ </a:t>
            </a:r>
            <a:r>
              <a:rPr lang="cs-CZ" dirty="0" err="1" smtClean="0"/>
              <a:t>approaches</a:t>
            </a:r>
            <a:endParaRPr lang="cs-CZ" dirty="0" smtClean="0"/>
          </a:p>
          <a:p>
            <a:r>
              <a:rPr lang="cs-CZ" dirty="0" smtClean="0">
                <a:hlinkClick r:id="rId3"/>
              </a:rPr>
              <a:t>www.lasaris.cz</a:t>
            </a:r>
            <a:r>
              <a:rPr lang="cs-CZ" dirty="0" smtClean="0"/>
              <a:t> </a:t>
            </a:r>
          </a:p>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287427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45571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815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A6D36-8CFB-40FE-8D60-D2050488125D}" type="slidenum">
              <a:rPr kumimoji="0" lang="cs-CZ" alt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981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178049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1924051"/>
            <a:ext cx="7518400" cy="1997869"/>
          </a:xfrm>
        </p:spPr>
        <p:txBody>
          <a:bodyPr tIns="0" bIns="0" anchor="ctr"/>
          <a:lstStyle>
            <a:lvl1pPr>
              <a:defRPr sz="3200"/>
            </a:lvl1pPr>
          </a:lstStyle>
          <a:p>
            <a:pPr lvl="0"/>
            <a:r>
              <a:rPr lang="cs-CZ" altLang="cs-CZ" noProof="0" smtClean="0"/>
              <a:t>Kliknutím lze upravit styl.</a:t>
            </a:r>
            <a:endParaRPr lang="cs-CZ" altLang="cs-CZ" noProof="0" dirty="0" smtClean="0"/>
          </a:p>
        </p:txBody>
      </p:sp>
      <p:sp>
        <p:nvSpPr>
          <p:cNvPr id="7" name="Rectangle 17"/>
          <p:cNvSpPr>
            <a:spLocks noGrp="1" noChangeArrowheads="1"/>
          </p:cNvSpPr>
          <p:nvPr>
            <p:ph type="ftr" sz="quarter" idx="3"/>
          </p:nvPr>
        </p:nvSpPr>
        <p:spPr bwMode="auto">
          <a:xfrm>
            <a:off x="422694" y="4686300"/>
            <a:ext cx="630591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cs-CZ" altLang="cs-CZ" smtClean="0"/>
              <a:t>Brno, 23. 11. 2017</a:t>
            </a:r>
            <a:endParaRPr lang="cs-CZ" altLang="cs-CZ" dirty="0"/>
          </a:p>
        </p:txBody>
      </p:sp>
      <p:sp>
        <p:nvSpPr>
          <p:cNvPr id="8" name="Rectangle 18"/>
          <p:cNvSpPr>
            <a:spLocks noGrp="1" noChangeArrowheads="1"/>
          </p:cNvSpPr>
          <p:nvPr>
            <p:ph type="sldNum" sz="quarter" idx="4"/>
          </p:nvPr>
        </p:nvSpPr>
        <p:spPr bwMode="auto">
          <a:xfrm>
            <a:off x="6858000" y="4686300"/>
            <a:ext cx="18417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657079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9" y="850901"/>
            <a:ext cx="8091487" cy="482599"/>
          </a:xfrm>
        </p:spPr>
        <p:txBody>
          <a:bodyPr/>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3575052" y="1514475"/>
            <a:ext cx="5026025" cy="3080148"/>
          </a:xfrm>
        </p:spPr>
        <p:txBody>
          <a:bodyPr/>
          <a:lstStyle>
            <a:lvl1pPr>
              <a:defRPr sz="3200"/>
            </a:lvl1pPr>
            <a:lvl2pPr marL="895350" indent="-358775">
              <a:buSzPct val="100000"/>
              <a:defRPr sz="2800"/>
            </a:lvl2pPr>
            <a:lvl3pPr marL="1254125" indent="-358775">
              <a:buClr>
                <a:srgbClr val="00287D"/>
              </a:buClr>
              <a:buSzPct val="100000"/>
              <a:buFont typeface="Wingdings" panose="05000000000000000000"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p:txBody>
      </p:sp>
      <p:sp>
        <p:nvSpPr>
          <p:cNvPr id="4" name="Zástupný symbol pro text 3"/>
          <p:cNvSpPr>
            <a:spLocks noGrp="1"/>
          </p:cNvSpPr>
          <p:nvPr>
            <p:ph type="body" sz="half" idx="2"/>
          </p:nvPr>
        </p:nvSpPr>
        <p:spPr>
          <a:xfrm>
            <a:off x="509588" y="1514475"/>
            <a:ext cx="2746884" cy="3080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smtClean="0"/>
              <a:pPr/>
              <a:t>‹#›</a:t>
            </a:fld>
            <a:endParaRPr lang="cs-CZ" altLang="cs-CZ"/>
          </a:p>
        </p:txBody>
      </p:sp>
    </p:spTree>
    <p:extLst>
      <p:ext uri="{BB962C8B-B14F-4D97-AF65-F5344CB8AC3E}">
        <p14:creationId xmlns:p14="http://schemas.microsoft.com/office/powerpoint/2010/main" val="3003356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815631"/>
            <a:ext cx="5486400" cy="425054"/>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850900"/>
            <a:ext cx="5486400" cy="2905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1792288" y="4240685"/>
            <a:ext cx="5486400" cy="3567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Brno, 23. 11. 2017</a:t>
            </a:r>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smtClean="0"/>
              <a:pPr/>
              <a:t>‹#›</a:t>
            </a:fld>
            <a:endParaRPr lang="cs-CZ" altLang="cs-CZ" dirty="0"/>
          </a:p>
        </p:txBody>
      </p:sp>
    </p:spTree>
    <p:extLst>
      <p:ext uri="{BB962C8B-B14F-4D97-AF65-F5344CB8AC3E}">
        <p14:creationId xmlns:p14="http://schemas.microsoft.com/office/powerpoint/2010/main" val="13981937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lvl2pPr>
              <a:buSzPct val="100000"/>
              <a:defRPr/>
            </a:lvl2pPr>
          </a:lstStyle>
          <a:p>
            <a:pPr lvl="0"/>
            <a:r>
              <a:rPr lang="cs-CZ" smtClean="0"/>
              <a:t>Upravte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smtClean="0"/>
              <a:pPr/>
              <a:t>‹#›</a:t>
            </a:fld>
            <a:endParaRPr lang="cs-CZ" altLang="cs-CZ"/>
          </a:p>
        </p:txBody>
      </p:sp>
    </p:spTree>
    <p:extLst>
      <p:ext uri="{BB962C8B-B14F-4D97-AF65-F5344CB8AC3E}">
        <p14:creationId xmlns:p14="http://schemas.microsoft.com/office/powerpoint/2010/main" val="91228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90" y="844155"/>
            <a:ext cx="1703387" cy="3755231"/>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9588" y="844155"/>
            <a:ext cx="6037861" cy="3755231"/>
          </a:xfrm>
        </p:spPr>
        <p:txBody>
          <a:bodyPr vert="eaVert"/>
          <a:lstStyle>
            <a:lvl2pPr>
              <a:buSzPct val="100000"/>
              <a:defRPr/>
            </a:lvl2pPr>
          </a:lstStyle>
          <a:p>
            <a:pPr lvl="0"/>
            <a:r>
              <a:rPr lang="cs-CZ" smtClean="0"/>
              <a:t>Upravte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smtClean="0"/>
              <a:pPr/>
              <a:t>‹#›</a:t>
            </a:fld>
            <a:endParaRPr lang="cs-CZ" altLang="cs-CZ"/>
          </a:p>
        </p:txBody>
      </p:sp>
    </p:spTree>
    <p:extLst>
      <p:ext uri="{BB962C8B-B14F-4D97-AF65-F5344CB8AC3E}">
        <p14:creationId xmlns:p14="http://schemas.microsoft.com/office/powerpoint/2010/main" val="7238274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8" y="850900"/>
            <a:ext cx="8091487" cy="482600"/>
          </a:xfrm>
        </p:spPr>
        <p:txBody>
          <a:bodyPr/>
          <a:lstStyle>
            <a:lvl1pPr>
              <a:defRPr/>
            </a:lvl1pPr>
          </a:lstStyle>
          <a:p>
            <a:r>
              <a:rPr lang="en-US" smtClean="0"/>
              <a:t>Click to edit Master title style</a:t>
            </a:r>
            <a:endParaRPr lang="cs-CZ" dirty="0"/>
          </a:p>
        </p:txBody>
      </p:sp>
      <p:sp>
        <p:nvSpPr>
          <p:cNvPr id="3" name="Zástupný symbol pro text 2"/>
          <p:cNvSpPr>
            <a:spLocks noGrp="1"/>
          </p:cNvSpPr>
          <p:nvPr>
            <p:ph type="body" idx="1"/>
          </p:nvPr>
        </p:nvSpPr>
        <p:spPr>
          <a:xfrm>
            <a:off x="512368" y="1514475"/>
            <a:ext cx="387865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Zástupný symbol pro obsah 3"/>
          <p:cNvSpPr>
            <a:spLocks noGrp="1"/>
          </p:cNvSpPr>
          <p:nvPr>
            <p:ph sz="half" idx="2"/>
          </p:nvPr>
        </p:nvSpPr>
        <p:spPr>
          <a:xfrm>
            <a:off x="509588" y="2186796"/>
            <a:ext cx="3874282" cy="2407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Zástupný symbol pro text 4"/>
          <p:cNvSpPr>
            <a:spLocks noGrp="1"/>
          </p:cNvSpPr>
          <p:nvPr>
            <p:ph type="body" sz="quarter" idx="3"/>
          </p:nvPr>
        </p:nvSpPr>
        <p:spPr>
          <a:xfrm>
            <a:off x="4723118" y="1514475"/>
            <a:ext cx="387795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Zástupný symbol pro obsah 5"/>
          <p:cNvSpPr>
            <a:spLocks noGrp="1"/>
          </p:cNvSpPr>
          <p:nvPr>
            <p:ph sz="quarter" idx="4"/>
          </p:nvPr>
        </p:nvSpPr>
        <p:spPr>
          <a:xfrm>
            <a:off x="4722962" y="2204050"/>
            <a:ext cx="3878113" cy="2393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7" name="Zástupný symbol pro zápatí 6"/>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Click to edit Master title style</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smtClean="0"/>
              <a:t>Brno, 23. 11. 2017</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a:p>
        </p:txBody>
      </p:sp>
      <p:sp>
        <p:nvSpPr>
          <p:cNvPr id="5" name="Zástupný symbol pro text 3"/>
          <p:cNvSpPr>
            <a:spLocks noGrp="1"/>
          </p:cNvSpPr>
          <p:nvPr>
            <p:ph type="body" sz="half" idx="2"/>
          </p:nvPr>
        </p:nvSpPr>
        <p:spPr>
          <a:xfrm>
            <a:off x="509587" y="1514475"/>
            <a:ext cx="8091487" cy="3080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a:xfrm>
            <a:off x="509590" y="1514475"/>
            <a:ext cx="8082321" cy="3082529"/>
          </a:xfrm>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SzPct val="100000"/>
              <a:buFont typeface="Wingdings" panose="05000000000000000000" pitchFamily="2" charset="2"/>
              <a:buChar char="§"/>
              <a:defRPr/>
            </a:lvl2pPr>
            <a:lvl3pPr marL="1257300" indent="-342900">
              <a:buClr>
                <a:srgbClr val="00287D"/>
              </a:buClr>
              <a:buSzPct val="100000"/>
              <a:buFont typeface="Wingdings" panose="05000000000000000000" pitchFamily="2" charset="2"/>
              <a:buChar char="§"/>
              <a:defRPr/>
            </a:lvl3pPr>
            <a:lvl4pPr marL="1600200" indent="-228600">
              <a:buClr>
                <a:srgbClr val="00287D"/>
              </a:buClr>
              <a:buSzPct val="100000"/>
              <a:buFont typeface="Wingdings" panose="05000000000000000000" pitchFamily="2" charset="2"/>
              <a:buChar char="§"/>
              <a:defRPr/>
            </a:lvl4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smtClean="0"/>
              <a:pPr/>
              <a:t>‹#›</a:t>
            </a:fld>
            <a:endParaRPr lang="cs-CZ" altLang="cs-CZ"/>
          </a:p>
        </p:txBody>
      </p:sp>
    </p:spTree>
    <p:extLst>
      <p:ext uri="{BB962C8B-B14F-4D97-AF65-F5344CB8AC3E}">
        <p14:creationId xmlns:p14="http://schemas.microsoft.com/office/powerpoint/2010/main" val="804904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90" y="3305176"/>
            <a:ext cx="8091487" cy="1021556"/>
          </a:xfrm>
        </p:spPr>
        <p:txBody>
          <a:bodyPr anchor="t"/>
          <a:lstStyle>
            <a:lvl1pPr algn="l">
              <a:defRPr sz="4000" b="1"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509590" y="2180035"/>
            <a:ext cx="8091487"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Upravte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smtClean="0"/>
              <a:pPr/>
              <a:t>‹#›</a:t>
            </a:fld>
            <a:endParaRPr lang="cs-CZ" altLang="cs-CZ"/>
          </a:p>
        </p:txBody>
      </p:sp>
    </p:spTree>
    <p:extLst>
      <p:ext uri="{BB962C8B-B14F-4D97-AF65-F5344CB8AC3E}">
        <p14:creationId xmlns:p14="http://schemas.microsoft.com/office/powerpoint/2010/main" val="2306731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90" y="850900"/>
            <a:ext cx="8091487" cy="482600"/>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512370" y="1514476"/>
            <a:ext cx="387865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509588" y="2186797"/>
            <a:ext cx="3874282" cy="2407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p:txBody>
      </p:sp>
      <p:sp>
        <p:nvSpPr>
          <p:cNvPr id="5" name="Zástupný symbol pro text 4"/>
          <p:cNvSpPr>
            <a:spLocks noGrp="1"/>
          </p:cNvSpPr>
          <p:nvPr>
            <p:ph type="body" sz="quarter" idx="3"/>
          </p:nvPr>
        </p:nvSpPr>
        <p:spPr>
          <a:xfrm>
            <a:off x="4723120" y="1514476"/>
            <a:ext cx="387795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4722964" y="2204051"/>
            <a:ext cx="3878113" cy="2393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p:txBody>
      </p:sp>
      <p:sp>
        <p:nvSpPr>
          <p:cNvPr id="7" name="Zástupný symbol pro zápatí 6"/>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smtClean="0"/>
              <a:pPr/>
              <a:t>‹#›</a:t>
            </a:fld>
            <a:endParaRPr lang="cs-CZ" altLang="cs-CZ"/>
          </a:p>
        </p:txBody>
      </p:sp>
    </p:spTree>
    <p:extLst>
      <p:ext uri="{BB962C8B-B14F-4D97-AF65-F5344CB8AC3E}">
        <p14:creationId xmlns:p14="http://schemas.microsoft.com/office/powerpoint/2010/main" val="480914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9588" y="1514476"/>
            <a:ext cx="3876944" cy="3082925"/>
          </a:xfrm>
        </p:spPr>
        <p:txBody>
          <a:bodyPr/>
          <a:lstStyle>
            <a:lvl1pPr>
              <a:defRPr sz="2800"/>
            </a:lvl1pPr>
            <a:lvl2pPr marL="742950" indent="-296863">
              <a:buSzPct val="100000"/>
              <a:defRPr sz="2400"/>
            </a:lvl2pPr>
            <a:lvl3pPr>
              <a:defRPr sz="2000"/>
            </a:lvl3pPr>
            <a:lvl4pPr marL="1600200" indent="-228600">
              <a:defRPr sz="1800"/>
            </a:lvl4pPr>
            <a:lvl5pPr>
              <a:defRPr sz="1800"/>
            </a:lvl5pPr>
            <a:lvl6pPr>
              <a:defRPr sz="1800"/>
            </a:lvl6pPr>
            <a:lvl7pPr>
              <a:defRPr sz="1800"/>
            </a:lvl7pPr>
            <a:lvl8pPr>
              <a:defRPr sz="1800"/>
            </a:lvl8pPr>
            <a:lvl9pPr>
              <a:defRPr sz="1800"/>
            </a:lvl9pPr>
          </a:lstStyle>
          <a:p>
            <a:pPr lvl="0"/>
            <a:r>
              <a:rPr lang="cs-CZ" smtClean="0"/>
              <a:t>Upravte styly předlohy textu.</a:t>
            </a:r>
          </a:p>
          <a:p>
            <a:pPr lvl="1"/>
            <a:r>
              <a:rPr lang="cs-CZ" smtClean="0"/>
              <a:t>Druhá úroveň</a:t>
            </a:r>
          </a:p>
        </p:txBody>
      </p:sp>
      <p:sp>
        <p:nvSpPr>
          <p:cNvPr id="4" name="Zástupný symbol pro obsah 3"/>
          <p:cNvSpPr>
            <a:spLocks noGrp="1"/>
          </p:cNvSpPr>
          <p:nvPr>
            <p:ph sz="half" idx="2"/>
          </p:nvPr>
        </p:nvSpPr>
        <p:spPr>
          <a:xfrm>
            <a:off x="4724131" y="1514476"/>
            <a:ext cx="3876944" cy="3082925"/>
          </a:xfrm>
        </p:spPr>
        <p:txBody>
          <a:bodyPr/>
          <a:lstStyle>
            <a:lvl1pPr>
              <a:defRPr sz="2800"/>
            </a:lvl1pPr>
            <a:lvl2pPr>
              <a:buSzPct val="10000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Upravte styly předlohy textu.</a:t>
            </a:r>
          </a:p>
          <a:p>
            <a:pPr lvl="1"/>
            <a:r>
              <a:rPr lang="cs-CZ" smtClean="0"/>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smtClean="0"/>
              <a:pPr/>
              <a:t>‹#›</a:t>
            </a:fld>
            <a:endParaRPr lang="cs-CZ" altLang="cs-CZ"/>
          </a:p>
        </p:txBody>
      </p:sp>
    </p:spTree>
    <p:extLst>
      <p:ext uri="{BB962C8B-B14F-4D97-AF65-F5344CB8AC3E}">
        <p14:creationId xmlns:p14="http://schemas.microsoft.com/office/powerpoint/2010/main" val="37865789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smtClean="0"/>
              <a:t>Brno, 23. 11. 2017</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0DE708CC-0C3F-4567-9698-B54C0F35BD31}" type="slidenum">
              <a:rPr lang="cs-CZ" altLang="cs-CZ" smtClean="0"/>
              <a:pPr/>
              <a:t>‹#›</a:t>
            </a:fld>
            <a:endParaRPr lang="cs-CZ" altLang="cs-CZ" dirty="0"/>
          </a:p>
        </p:txBody>
      </p:sp>
      <p:sp>
        <p:nvSpPr>
          <p:cNvPr id="5" name="Zástupný symbol pro text 3"/>
          <p:cNvSpPr>
            <a:spLocks noGrp="1"/>
          </p:cNvSpPr>
          <p:nvPr>
            <p:ph type="body" sz="half" idx="2"/>
          </p:nvPr>
        </p:nvSpPr>
        <p:spPr>
          <a:xfrm>
            <a:off x="509589" y="1514475"/>
            <a:ext cx="8091487" cy="3080148"/>
          </a:xfrm>
        </p:spPr>
        <p:txBody>
          <a:bodyPr/>
          <a:lstStyle>
            <a:lvl1pPr marL="0" indent="0">
              <a:buFont typeface="Arial" panose="020B0604020202020204"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Tree>
    <p:extLst>
      <p:ext uri="{BB962C8B-B14F-4D97-AF65-F5344CB8AC3E}">
        <p14:creationId xmlns:p14="http://schemas.microsoft.com/office/powerpoint/2010/main" val="2524170786"/>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smtClean="0"/>
              <a:t>Brno, 23. 11. 2017</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536904066"/>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uze text">
    <p:spTree>
      <p:nvGrpSpPr>
        <p:cNvPr id="1" name=""/>
        <p:cNvGrpSpPr/>
        <p:nvPr/>
      </p:nvGrpSpPr>
      <p:grpSpPr>
        <a:xfrm>
          <a:off x="0" y="0"/>
          <a:ext cx="0" cy="0"/>
          <a:chOff x="0" y="0"/>
          <a:chExt cx="0" cy="0"/>
        </a:xfrm>
      </p:grpSpPr>
      <p:sp>
        <p:nvSpPr>
          <p:cNvPr id="3" name="Zástupný symbol pro zápatí 2"/>
          <p:cNvSpPr>
            <a:spLocks noGrp="1"/>
          </p:cNvSpPr>
          <p:nvPr>
            <p:ph type="ftr" sz="quarter" idx="10"/>
          </p:nvPr>
        </p:nvSpPr>
        <p:spPr/>
        <p:txBody>
          <a:bodyPr/>
          <a:lstStyle>
            <a:lvl1pPr>
              <a:defRPr/>
            </a:lvl1pPr>
          </a:lstStyle>
          <a:p>
            <a:r>
              <a:rPr lang="cs-CZ" altLang="cs-CZ" smtClean="0"/>
              <a:t>Brno, 23. 11. 2017</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0DE708CC-0C3F-4567-9698-B54C0F35BD31}" type="slidenum">
              <a:rPr lang="cs-CZ" altLang="cs-CZ" smtClean="0"/>
              <a:pPr/>
              <a:t>‹#›</a:t>
            </a:fld>
            <a:endParaRPr lang="cs-CZ" altLang="cs-CZ" dirty="0"/>
          </a:p>
        </p:txBody>
      </p:sp>
      <p:sp>
        <p:nvSpPr>
          <p:cNvPr id="5" name="Zástupný symbol pro text 3"/>
          <p:cNvSpPr>
            <a:spLocks noGrp="1"/>
          </p:cNvSpPr>
          <p:nvPr>
            <p:ph type="body" sz="half" idx="2"/>
          </p:nvPr>
        </p:nvSpPr>
        <p:spPr>
          <a:xfrm>
            <a:off x="509589" y="1514475"/>
            <a:ext cx="8091487" cy="3080148"/>
          </a:xfrm>
        </p:spPr>
        <p:txBody>
          <a:bodyPr/>
          <a:lstStyle>
            <a:lvl1pPr marL="0" indent="0">
              <a:buFont typeface="Arial" panose="020B0604020202020204"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Tree>
    <p:extLst>
      <p:ext uri="{BB962C8B-B14F-4D97-AF65-F5344CB8AC3E}">
        <p14:creationId xmlns:p14="http://schemas.microsoft.com/office/powerpoint/2010/main" val="4058100796"/>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Brno, 23. 11. 2017</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23762810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90" y="844154"/>
            <a:ext cx="808663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smtClean="0"/>
              <a:t>Klepnutím lze upravit styl předlohy nadpisů.</a:t>
            </a:r>
          </a:p>
        </p:txBody>
      </p:sp>
      <p:sp>
        <p:nvSpPr>
          <p:cNvPr id="64522" name="Rectangle 10"/>
          <p:cNvSpPr>
            <a:spLocks noGrp="1" noChangeArrowheads="1"/>
          </p:cNvSpPr>
          <p:nvPr>
            <p:ph type="body" idx="1"/>
          </p:nvPr>
        </p:nvSpPr>
        <p:spPr bwMode="auto">
          <a:xfrm>
            <a:off x="509590" y="1513285"/>
            <a:ext cx="8082321"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smtClean="0"/>
              <a:t>Klepnutím lze upravit styly předlohy textu.</a:t>
            </a:r>
          </a:p>
          <a:p>
            <a:pPr lvl="1"/>
            <a:r>
              <a:rPr lang="cs-CZ" altLang="cs-CZ" dirty="0" smtClean="0"/>
              <a:t>Druhá úroveň</a:t>
            </a:r>
          </a:p>
        </p:txBody>
      </p:sp>
      <p:sp>
        <p:nvSpPr>
          <p:cNvPr id="64529" name="Rectangle 17"/>
          <p:cNvSpPr>
            <a:spLocks noGrp="1" noChangeArrowheads="1"/>
          </p:cNvSpPr>
          <p:nvPr>
            <p:ph type="ftr" sz="quarter" idx="3"/>
          </p:nvPr>
        </p:nvSpPr>
        <p:spPr bwMode="auto">
          <a:xfrm>
            <a:off x="421200" y="4686300"/>
            <a:ext cx="630591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cs-CZ" altLang="cs-CZ" smtClean="0"/>
              <a:t>Brno, 23. 11. 2017</a:t>
            </a:r>
            <a:endParaRPr lang="cs-CZ" altLang="cs-CZ" dirty="0"/>
          </a:p>
        </p:txBody>
      </p:sp>
      <p:sp>
        <p:nvSpPr>
          <p:cNvPr id="64530" name="Rectangle 18"/>
          <p:cNvSpPr>
            <a:spLocks noGrp="1" noChangeArrowheads="1"/>
          </p:cNvSpPr>
          <p:nvPr>
            <p:ph type="sldNum" sz="quarter" idx="4"/>
          </p:nvPr>
        </p:nvSpPr>
        <p:spPr bwMode="auto">
          <a:xfrm>
            <a:off x="6858000" y="4686300"/>
            <a:ext cx="18417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41873301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4" r:id="rId14"/>
    <p:sldLayoutId id="2147483665" r:id="rId15"/>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8"/>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8"/>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20" Type="http://schemas.openxmlformats.org/officeDocument/2006/relationships/image" Target="../../word/media/image10.sv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851669" y="1803115"/>
            <a:ext cx="7518400" cy="3250148"/>
          </a:xfrm>
        </p:spPr>
        <p:txBody>
          <a:bodyPr/>
          <a:lstStyle/>
          <a:p>
            <a:pPr algn="ctr"/>
            <a:r>
              <a:rPr lang="cs-CZ" altLang="cs-CZ" sz="2800" dirty="0" smtClean="0"/>
              <a:t>R&amp;D </a:t>
            </a:r>
            <a:r>
              <a:rPr lang="cs-CZ" altLang="cs-CZ" sz="2800" dirty="0"/>
              <a:t>and </a:t>
            </a:r>
            <a:r>
              <a:rPr lang="cs-CZ" altLang="cs-CZ" sz="2800" dirty="0" err="1"/>
              <a:t>education</a:t>
            </a:r>
            <a:r>
              <a:rPr lang="cs-CZ" altLang="cs-CZ" sz="2800" dirty="0"/>
              <a:t> in </a:t>
            </a:r>
            <a:r>
              <a:rPr lang="cs-CZ" altLang="cs-CZ" sz="2800" dirty="0" err="1" smtClean="0"/>
              <a:t>cybersecurity</a:t>
            </a:r>
            <a:r>
              <a:rPr lang="cs-CZ" altLang="cs-CZ" sz="2800" dirty="0" smtClean="0"/>
              <a:t> and </a:t>
            </a:r>
            <a:r>
              <a:rPr lang="cs-CZ" altLang="cs-CZ" sz="2800" dirty="0" err="1" smtClean="0"/>
              <a:t>critical</a:t>
            </a:r>
            <a:r>
              <a:rPr lang="cs-CZ" altLang="cs-CZ" sz="2800" dirty="0" smtClean="0"/>
              <a:t> </a:t>
            </a:r>
            <a:r>
              <a:rPr lang="cs-CZ" altLang="cs-CZ" sz="2800" dirty="0" err="1"/>
              <a:t>information</a:t>
            </a:r>
            <a:r>
              <a:rPr lang="cs-CZ" altLang="cs-CZ" sz="2800" dirty="0"/>
              <a:t> </a:t>
            </a:r>
            <a:r>
              <a:rPr lang="cs-CZ" altLang="cs-CZ" sz="2800" dirty="0" err="1" smtClean="0"/>
              <a:t>infrastructures</a:t>
            </a:r>
            <a:r>
              <a:rPr lang="cs-CZ" altLang="cs-CZ" sz="2800" dirty="0" smtClean="0"/>
              <a:t/>
            </a:r>
            <a:br>
              <a:rPr lang="cs-CZ" altLang="cs-CZ" sz="2800" dirty="0" smtClean="0"/>
            </a:br>
            <a:r>
              <a:rPr lang="cs-CZ" altLang="cs-CZ" sz="2800" dirty="0"/>
              <a:t/>
            </a:r>
            <a:br>
              <a:rPr lang="cs-CZ" altLang="cs-CZ" sz="2800" dirty="0"/>
            </a:br>
            <a:r>
              <a:rPr lang="cs-CZ" altLang="cs-CZ" sz="2800" dirty="0" smtClean="0"/>
              <a:t>Tomáš </a:t>
            </a:r>
            <a:r>
              <a:rPr lang="cs-CZ" altLang="cs-CZ" sz="2800" dirty="0" smtClean="0"/>
              <a:t>Pitner</a:t>
            </a:r>
            <a:r>
              <a:rPr lang="cs-CZ" altLang="cs-CZ" sz="2800" dirty="0" smtClean="0"/>
              <a:t/>
            </a:r>
            <a:br>
              <a:rPr lang="cs-CZ" altLang="cs-CZ" sz="2800" dirty="0" smtClean="0"/>
            </a:br>
            <a:r>
              <a:rPr lang="cs-CZ" altLang="cs-CZ" sz="2000" dirty="0"/>
              <a:t/>
            </a:r>
            <a:br>
              <a:rPr lang="cs-CZ" altLang="cs-CZ" sz="2000" dirty="0"/>
            </a:br>
            <a:r>
              <a:rPr lang="cs-CZ" altLang="cs-CZ" sz="2000" dirty="0" smtClean="0"/>
              <a:t>Masaryk University</a:t>
            </a:r>
            <a:r>
              <a:rPr lang="cs-CZ" altLang="cs-CZ" sz="2000" dirty="0" smtClean="0"/>
              <a:t/>
            </a:r>
            <a:br>
              <a:rPr lang="cs-CZ" altLang="cs-CZ" sz="2000" dirty="0" smtClean="0"/>
            </a:br>
            <a:r>
              <a:rPr lang="cs-CZ" altLang="cs-CZ" sz="2000" dirty="0" smtClean="0"/>
              <a:t>Brno, Czechia</a:t>
            </a:r>
            <a:r>
              <a:rPr lang="cs-CZ" altLang="cs-CZ" sz="2800" dirty="0"/>
              <a:t/>
            </a:r>
            <a:br>
              <a:rPr lang="cs-CZ" altLang="cs-CZ" sz="2800" dirty="0"/>
            </a:br>
            <a:endParaRPr lang="cs-CZ" alt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Research </a:t>
            </a:r>
            <a:r>
              <a:rPr lang="cs-CZ" dirty="0" err="1" smtClean="0"/>
              <a:t>infrastructure</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10</a:t>
            </a:fld>
            <a:endParaRPr lang="cs-CZ" altLang="cs-CZ"/>
          </a:p>
        </p:txBody>
      </p:sp>
    </p:spTree>
    <p:extLst>
      <p:ext uri="{BB962C8B-B14F-4D97-AF65-F5344CB8AC3E}">
        <p14:creationId xmlns:p14="http://schemas.microsoft.com/office/powerpoint/2010/main" val="81497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a:t>
            </a:r>
            <a:r>
              <a:rPr lang="cs-CZ" dirty="0" smtClean="0"/>
              <a:t> </a:t>
            </a:r>
            <a:r>
              <a:rPr lang="cs-CZ" dirty="0" err="1" smtClean="0"/>
              <a:t>Range</a:t>
            </a:r>
            <a:r>
              <a:rPr lang="en-US" dirty="0" smtClean="0"/>
              <a:t> (KYPO)</a:t>
            </a:r>
            <a:endParaRPr lang="en-US" dirty="0"/>
          </a:p>
        </p:txBody>
      </p:sp>
      <p:sp>
        <p:nvSpPr>
          <p:cNvPr id="3" name="Content Placeholder 2"/>
          <p:cNvSpPr>
            <a:spLocks noGrp="1"/>
          </p:cNvSpPr>
          <p:nvPr>
            <p:ph idx="1"/>
          </p:nvPr>
        </p:nvSpPr>
        <p:spPr/>
        <p:txBody>
          <a:bodyPr/>
          <a:lstStyle/>
          <a:p>
            <a:r>
              <a:rPr lang="en-US" dirty="0" smtClean="0"/>
              <a:t>Unique cloud-based virtualized infrastructure environment developed by CSIRT-MU</a:t>
            </a:r>
          </a:p>
          <a:p>
            <a:r>
              <a:rPr lang="en-US" dirty="0" smtClean="0"/>
              <a:t>3 main use-cases:</a:t>
            </a:r>
          </a:p>
          <a:p>
            <a:pPr lvl="1"/>
            <a:r>
              <a:rPr lang="en-US" b="1" dirty="0" smtClean="0"/>
              <a:t>Research</a:t>
            </a:r>
            <a:r>
              <a:rPr lang="en-US" dirty="0" smtClean="0"/>
              <a:t> </a:t>
            </a:r>
          </a:p>
          <a:p>
            <a:pPr lvl="1"/>
            <a:r>
              <a:rPr lang="en-US" dirty="0" smtClean="0"/>
              <a:t>Digital forensics (analysis and simulations)</a:t>
            </a:r>
          </a:p>
          <a:p>
            <a:pPr lvl="1"/>
            <a:r>
              <a:rPr lang="en-US" b="1" dirty="0" smtClean="0"/>
              <a:t>Cybersecurity </a:t>
            </a:r>
            <a:r>
              <a:rPr lang="cs-CZ" b="1" dirty="0" err="1" smtClean="0"/>
              <a:t>trainings</a:t>
            </a:r>
            <a:r>
              <a:rPr lang="cs-CZ" b="1" dirty="0" smtClean="0"/>
              <a:t> </a:t>
            </a:r>
            <a:r>
              <a:rPr lang="cs-CZ" dirty="0" smtClean="0"/>
              <a:t>&amp; </a:t>
            </a:r>
            <a:r>
              <a:rPr lang="en-US" dirty="0" smtClean="0"/>
              <a:t>exercises</a:t>
            </a:r>
            <a:endParaRPr lang="cs-CZ" dirty="0" smtClean="0"/>
          </a:p>
          <a:p>
            <a:pPr lvl="1"/>
            <a:r>
              <a:rPr lang="cs-CZ" dirty="0" err="1" smtClean="0"/>
              <a:t>Further</a:t>
            </a:r>
            <a:r>
              <a:rPr lang="cs-CZ" dirty="0" smtClean="0"/>
              <a:t> </a:t>
            </a:r>
            <a:r>
              <a:rPr lang="cs-CZ" dirty="0" err="1" smtClean="0"/>
              <a:t>extension</a:t>
            </a:r>
            <a:r>
              <a:rPr lang="cs-CZ" dirty="0" smtClean="0"/>
              <a:t> to </a:t>
            </a:r>
            <a:r>
              <a:rPr lang="cs-CZ" b="1" dirty="0" err="1" smtClean="0"/>
              <a:t>cyber-physical</a:t>
            </a:r>
            <a:r>
              <a:rPr lang="cs-CZ" b="1" dirty="0" smtClean="0"/>
              <a:t> </a:t>
            </a:r>
            <a:r>
              <a:rPr lang="cs-CZ" dirty="0" err="1" smtClean="0"/>
              <a:t>world</a:t>
            </a:r>
            <a:endParaRPr lang="en-US" dirty="0" smtClean="0"/>
          </a:p>
          <a:p>
            <a:pPr marL="0" indent="0">
              <a:buNone/>
            </a:pPr>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52962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KYPO </a:t>
            </a:r>
            <a:r>
              <a:rPr lang="cs-CZ" dirty="0" err="1" smtClean="0"/>
              <a:t>architecture</a:t>
            </a:r>
            <a:endParaRPr lang="en-US" dirty="0"/>
          </a:p>
        </p:txBody>
      </p:sp>
      <p:pic>
        <p:nvPicPr>
          <p:cNvPr id="6" name="Zástupný symbol pro obsah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2008" y="1514475"/>
            <a:ext cx="5717121" cy="3082925"/>
          </a:xfrm>
        </p:spPr>
      </p:pic>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174249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cs-CZ" dirty="0" smtClean="0"/>
              <a:t>YPO</a:t>
            </a:r>
            <a:r>
              <a:rPr lang="en-US" dirty="0" smtClean="0"/>
              <a:t> Lab</a:t>
            </a:r>
            <a:endParaRPr lang="en-US" dirty="0"/>
          </a:p>
        </p:txBody>
      </p:sp>
      <p:sp>
        <p:nvSpPr>
          <p:cNvPr id="6" name="Content Placeholder 5"/>
          <p:cNvSpPr>
            <a:spLocks noGrp="1"/>
          </p:cNvSpPr>
          <p:nvPr>
            <p:ph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a:ln>
                <a:noFill/>
              </a:ln>
              <a:solidFill>
                <a:srgbClr val="969696"/>
              </a:solidFill>
              <a:effectLst/>
              <a:uLnTx/>
              <a:uFillTx/>
              <a:latin typeface="Arial"/>
              <a:ea typeface="+mn-ea"/>
              <a:cs typeface="+mn-cs"/>
            </a:endParaRPr>
          </a:p>
        </p:txBody>
      </p:sp>
      <p:pic>
        <p:nvPicPr>
          <p:cNvPr id="7" name="Zástupný symbol pro obsah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8980" y="1646051"/>
            <a:ext cx="3669686" cy="2446457"/>
          </a:xfrm>
          <a:prstGeom prst="rect">
            <a:avLst/>
          </a:prstGeom>
          <a:noFill/>
          <a:ln>
            <a:solidFill>
              <a:srgbClr val="00287D"/>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444" y="1646051"/>
            <a:ext cx="3669686" cy="2446457"/>
          </a:xfrm>
          <a:prstGeom prst="rect">
            <a:avLst/>
          </a:prstGeom>
          <a:ln>
            <a:solidFill>
              <a:srgbClr val="00287D"/>
            </a:solidFill>
          </a:ln>
        </p:spPr>
      </p:pic>
    </p:spTree>
    <p:extLst>
      <p:ext uri="{BB962C8B-B14F-4D97-AF65-F5344CB8AC3E}">
        <p14:creationId xmlns:p14="http://schemas.microsoft.com/office/powerpoint/2010/main" val="146574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Research </a:t>
            </a:r>
            <a:r>
              <a:rPr lang="cs-CZ" dirty="0" err="1" smtClean="0"/>
              <a:t>areas</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14</a:t>
            </a:fld>
            <a:endParaRPr lang="cs-CZ" altLang="cs-CZ"/>
          </a:p>
        </p:txBody>
      </p:sp>
    </p:spTree>
    <p:extLst>
      <p:ext uri="{BB962C8B-B14F-4D97-AF65-F5344CB8AC3E}">
        <p14:creationId xmlns:p14="http://schemas.microsoft.com/office/powerpoint/2010/main" val="262982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en-US" dirty="0" smtClean="0"/>
              <a:t>Research</a:t>
            </a:r>
            <a:endParaRPr lang="en-US" dirty="0"/>
          </a:p>
        </p:txBody>
      </p:sp>
      <p:sp>
        <p:nvSpPr>
          <p:cNvPr id="3" name="Content Placeholder 2"/>
          <p:cNvSpPr>
            <a:spLocks noGrp="1"/>
          </p:cNvSpPr>
          <p:nvPr>
            <p:ph idx="1"/>
          </p:nvPr>
        </p:nvSpPr>
        <p:spPr/>
        <p:txBody>
          <a:bodyPr/>
          <a:lstStyle/>
          <a:p>
            <a:r>
              <a:rPr lang="cs-CZ" sz="2000" b="1" dirty="0" err="1" smtClean="0"/>
              <a:t>Strategic</a:t>
            </a:r>
            <a:endParaRPr lang="cs-CZ" sz="2000" b="1" dirty="0"/>
          </a:p>
          <a:p>
            <a:pPr lvl="1"/>
            <a:r>
              <a:rPr lang="cs-CZ" sz="2000" dirty="0" err="1" smtClean="0"/>
              <a:t>Cyber</a:t>
            </a:r>
            <a:r>
              <a:rPr lang="cs-CZ" sz="2000" dirty="0" smtClean="0"/>
              <a:t> </a:t>
            </a:r>
            <a:r>
              <a:rPr lang="cs-CZ" sz="2000" dirty="0" err="1" smtClean="0"/>
              <a:t>warfare</a:t>
            </a:r>
            <a:r>
              <a:rPr lang="cs-CZ" sz="2000" dirty="0" smtClean="0"/>
              <a:t>, </a:t>
            </a:r>
            <a:r>
              <a:rPr lang="cs-CZ" sz="2000" dirty="0" err="1" smtClean="0"/>
              <a:t>cyber</a:t>
            </a:r>
            <a:r>
              <a:rPr lang="cs-CZ" sz="2000" dirty="0" smtClean="0"/>
              <a:t> </a:t>
            </a:r>
            <a:r>
              <a:rPr lang="cs-CZ" sz="2000" dirty="0" err="1" smtClean="0"/>
              <a:t>terrorism</a:t>
            </a:r>
            <a:r>
              <a:rPr lang="cs-CZ" sz="2000" dirty="0" smtClean="0"/>
              <a:t>, </a:t>
            </a:r>
            <a:r>
              <a:rPr lang="cs-CZ" sz="2000" dirty="0" err="1" smtClean="0"/>
              <a:t>intelligence</a:t>
            </a:r>
            <a:r>
              <a:rPr lang="cs-CZ" sz="2000" dirty="0" smtClean="0"/>
              <a:t> </a:t>
            </a:r>
            <a:r>
              <a:rPr lang="cs-CZ" sz="2000" dirty="0" err="1" smtClean="0"/>
              <a:t>services</a:t>
            </a:r>
            <a:endParaRPr lang="cs-CZ" sz="2000" dirty="0" smtClean="0"/>
          </a:p>
          <a:p>
            <a:r>
              <a:rPr lang="en-US" sz="2000" b="1" dirty="0" smtClean="0"/>
              <a:t>Technical</a:t>
            </a:r>
            <a:endParaRPr lang="en-US" sz="2000" b="1" dirty="0"/>
          </a:p>
          <a:p>
            <a:pPr lvl="1"/>
            <a:r>
              <a:rPr lang="en-US" sz="2000" dirty="0"/>
              <a:t>Detection tools, information sharing tools, training platforms, forensic tools, </a:t>
            </a:r>
            <a:r>
              <a:rPr lang="en-US" sz="2000" b="1" dirty="0" smtClean="0"/>
              <a:t>resilient </a:t>
            </a:r>
            <a:r>
              <a:rPr lang="en-US" sz="2000" b="1" dirty="0"/>
              <a:t>IT systems and infrastructures</a:t>
            </a:r>
          </a:p>
          <a:p>
            <a:r>
              <a:rPr lang="en-US" sz="2000" b="1" dirty="0" smtClean="0"/>
              <a:t>Legal</a:t>
            </a:r>
            <a:endParaRPr lang="en-US" sz="2000" b="1" dirty="0"/>
          </a:p>
          <a:p>
            <a:pPr lvl="1"/>
            <a:r>
              <a:rPr lang="en-US" sz="2000" dirty="0"/>
              <a:t>Cybercrime, </a:t>
            </a:r>
            <a:r>
              <a:rPr lang="en-US" sz="2000" dirty="0" smtClean="0"/>
              <a:t>cybersecurity &amp; cyber defense </a:t>
            </a:r>
            <a:r>
              <a:rPr lang="en-US" sz="2000" dirty="0"/>
              <a:t>law, data protection, ICT law, IP </a:t>
            </a:r>
            <a:r>
              <a:rPr lang="en-US" sz="2000" dirty="0" smtClean="0"/>
              <a:t>law, sectoral </a:t>
            </a:r>
            <a:r>
              <a:rPr lang="en-US" sz="2000" b="1" dirty="0" smtClean="0"/>
              <a:t>regulation of critical infrastructures</a:t>
            </a:r>
            <a:endParaRPr lang="en-US" sz="2000" b="1" dirty="0"/>
          </a:p>
          <a:p>
            <a:r>
              <a:rPr lang="en-US" sz="2000" dirty="0" smtClean="0"/>
              <a:t>Focus </a:t>
            </a:r>
            <a:r>
              <a:rPr lang="en-US" sz="2000" dirty="0"/>
              <a:t>of the research is discussed at the meeting of the </a:t>
            </a:r>
            <a:r>
              <a:rPr lang="cs-CZ" sz="2000" dirty="0" smtClean="0"/>
              <a:t/>
            </a:r>
            <a:br>
              <a:rPr lang="cs-CZ" sz="2000" dirty="0" smtClean="0"/>
            </a:br>
            <a:r>
              <a:rPr lang="en-US" sz="2000" b="1" dirty="0" smtClean="0"/>
              <a:t>rector'</a:t>
            </a:r>
            <a:r>
              <a:rPr lang="cs-CZ" sz="2000" b="1" dirty="0" smtClean="0"/>
              <a:t>s </a:t>
            </a:r>
            <a:r>
              <a:rPr lang="en-US" sz="2000" b="1" dirty="0" smtClean="0"/>
              <a:t>expert </a:t>
            </a:r>
            <a:r>
              <a:rPr lang="en-US" sz="2000" b="1" dirty="0"/>
              <a:t>advisory board</a:t>
            </a:r>
            <a:r>
              <a:rPr lang="en-US" sz="2000" dirty="0" smtClean="0"/>
              <a:t>.</a:t>
            </a:r>
            <a:r>
              <a:rPr lang="cs-CZ" sz="2000" dirty="0" smtClean="0"/>
              <a:t> </a:t>
            </a:r>
            <a:endParaRPr lang="en-US"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15</a:t>
            </a:fld>
            <a:endParaRPr lang="cs-CZ" altLang="cs-CZ"/>
          </a:p>
        </p:txBody>
      </p:sp>
    </p:spTree>
    <p:extLst>
      <p:ext uri="{BB962C8B-B14F-4D97-AF65-F5344CB8AC3E}">
        <p14:creationId xmlns:p14="http://schemas.microsoft.com/office/powerpoint/2010/main" val="98144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r>
              <a:rPr lang="cs-CZ" dirty="0" smtClean="0"/>
              <a:t>R</a:t>
            </a:r>
            <a:r>
              <a:rPr lang="en-US" dirty="0" smtClean="0"/>
              <a:t>esearch </a:t>
            </a:r>
            <a:r>
              <a:rPr lang="cs-CZ" dirty="0" smtClean="0"/>
              <a:t>P</a:t>
            </a:r>
            <a:r>
              <a:rPr lang="en-US" dirty="0" err="1" smtClean="0"/>
              <a:t>rojects</a:t>
            </a:r>
            <a:endParaRPr lang="en-US" dirty="0"/>
          </a:p>
        </p:txBody>
      </p:sp>
      <p:sp>
        <p:nvSpPr>
          <p:cNvPr id="3" name="Content Placeholder 2"/>
          <p:cNvSpPr>
            <a:spLocks noGrp="1"/>
          </p:cNvSpPr>
          <p:nvPr>
            <p:ph idx="1"/>
          </p:nvPr>
        </p:nvSpPr>
        <p:spPr/>
        <p:txBody>
          <a:bodyPr/>
          <a:lstStyle/>
          <a:p>
            <a:r>
              <a:rPr lang="en-US" b="1" dirty="0"/>
              <a:t>KYPO</a:t>
            </a:r>
          </a:p>
          <a:p>
            <a:r>
              <a:rPr lang="en-US" dirty="0"/>
              <a:t>SABU</a:t>
            </a:r>
          </a:p>
          <a:p>
            <a:r>
              <a:rPr lang="en-US" dirty="0"/>
              <a:t>SENTER</a:t>
            </a:r>
          </a:p>
          <a:p>
            <a:r>
              <a:rPr lang="en-US" dirty="0"/>
              <a:t>LIVE_FOR</a:t>
            </a:r>
          </a:p>
          <a:p>
            <a:r>
              <a:rPr lang="en-US" dirty="0"/>
              <a:t>CRUSOE</a:t>
            </a:r>
          </a:p>
          <a:p>
            <a:r>
              <a:rPr lang="en-US" dirty="0"/>
              <a:t>Experimental research of user </a:t>
            </a:r>
            <a:r>
              <a:rPr lang="en-US" dirty="0" smtClean="0"/>
              <a:t>behavior </a:t>
            </a:r>
            <a:r>
              <a:rPr lang="en-US" dirty="0"/>
              <a:t>in ICT security</a:t>
            </a:r>
          </a:p>
          <a:p>
            <a:r>
              <a:rPr lang="en-US" b="1" dirty="0"/>
              <a:t>Smart metering</a:t>
            </a: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16</a:t>
            </a:fld>
            <a:endParaRPr lang="cs-CZ" altLang="cs-CZ"/>
          </a:p>
        </p:txBody>
      </p:sp>
    </p:spTree>
    <p:extLst>
      <p:ext uri="{BB962C8B-B14F-4D97-AF65-F5344CB8AC3E}">
        <p14:creationId xmlns:p14="http://schemas.microsoft.com/office/powerpoint/2010/main" val="80716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2180035"/>
            <a:ext cx="8091487" cy="1021556"/>
          </a:xfrm>
        </p:spPr>
        <p:txBody>
          <a:bodyPr/>
          <a:lstStyle/>
          <a:p>
            <a:r>
              <a:rPr lang="cs-CZ" dirty="0" err="1" smtClean="0"/>
              <a:t>Example</a:t>
            </a:r>
            <a:r>
              <a:rPr lang="cs-CZ" dirty="0" smtClean="0"/>
              <a:t> Research area – </a:t>
            </a:r>
            <a:r>
              <a:rPr lang="cs-CZ" dirty="0" err="1" smtClean="0"/>
              <a:t>critical</a:t>
            </a:r>
            <a:r>
              <a:rPr lang="cs-CZ" dirty="0" smtClean="0"/>
              <a:t> </a:t>
            </a:r>
            <a:r>
              <a:rPr lang="cs-CZ" dirty="0" err="1" smtClean="0"/>
              <a:t>infrastructure</a:t>
            </a:r>
            <a:r>
              <a:rPr lang="cs-CZ" dirty="0" smtClean="0"/>
              <a:t> in </a:t>
            </a:r>
            <a:r>
              <a:rPr lang="cs-CZ" dirty="0" err="1" smtClean="0"/>
              <a:t>power</a:t>
            </a:r>
            <a:r>
              <a:rPr lang="cs-CZ" dirty="0" smtClean="0"/>
              <a:t> </a:t>
            </a:r>
            <a:r>
              <a:rPr lang="cs-CZ" dirty="0" err="1" smtClean="0"/>
              <a:t>grids</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17</a:t>
            </a:fld>
            <a:endParaRPr lang="cs-CZ" altLang="cs-CZ"/>
          </a:p>
        </p:txBody>
      </p:sp>
    </p:spTree>
    <p:extLst>
      <p:ext uri="{BB962C8B-B14F-4D97-AF65-F5344CB8AC3E}">
        <p14:creationId xmlns:p14="http://schemas.microsoft.com/office/powerpoint/2010/main" val="230162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Metering</a:t>
            </a:r>
            <a:r>
              <a:rPr lang="cs-CZ" dirty="0" smtClean="0"/>
              <a:t> Research </a:t>
            </a:r>
            <a:r>
              <a:rPr lang="cs-CZ" dirty="0" err="1" smtClean="0"/>
              <a:t>Areas</a:t>
            </a:r>
            <a:r>
              <a:rPr lang="cs-CZ" dirty="0" smtClean="0"/>
              <a:t> </a:t>
            </a:r>
            <a:r>
              <a:rPr lang="cs-CZ" dirty="0" err="1" smtClean="0"/>
              <a:t>of</a:t>
            </a:r>
            <a:r>
              <a:rPr lang="cs-CZ" dirty="0" smtClean="0"/>
              <a:t> C4e</a:t>
            </a:r>
            <a:endParaRPr lang="en-US" dirty="0"/>
          </a:p>
        </p:txBody>
      </p:sp>
      <p:sp>
        <p:nvSpPr>
          <p:cNvPr id="3" name="Content Placeholder 2"/>
          <p:cNvSpPr>
            <a:spLocks noGrp="1"/>
          </p:cNvSpPr>
          <p:nvPr>
            <p:ph idx="1"/>
          </p:nvPr>
        </p:nvSpPr>
        <p:spPr/>
        <p:txBody>
          <a:bodyPr/>
          <a:lstStyle/>
          <a:p>
            <a:pPr marL="0" indent="0">
              <a:buNone/>
            </a:pPr>
            <a:r>
              <a:rPr lang="cs-CZ" sz="2000" dirty="0" err="1" smtClean="0"/>
              <a:t>According</a:t>
            </a:r>
            <a:r>
              <a:rPr lang="cs-CZ" sz="2000" dirty="0" smtClean="0"/>
              <a:t> to </a:t>
            </a:r>
            <a:r>
              <a:rPr lang="cs-CZ" sz="2000" dirty="0" err="1" smtClean="0"/>
              <a:t>classification</a:t>
            </a:r>
            <a:r>
              <a:rPr lang="cs-CZ" sz="2000" dirty="0" smtClean="0"/>
              <a:t> </a:t>
            </a:r>
            <a:r>
              <a:rPr lang="cs-CZ" sz="2000" dirty="0" err="1" smtClean="0"/>
              <a:t>given</a:t>
            </a:r>
            <a:r>
              <a:rPr lang="cs-CZ" sz="2000" dirty="0" smtClean="0"/>
              <a:t> by prof. Andrea </a:t>
            </a:r>
            <a:r>
              <a:rPr lang="cs-CZ" sz="2000" dirty="0" err="1" smtClean="0"/>
              <a:t>Tonello</a:t>
            </a:r>
            <a:r>
              <a:rPr lang="cs-CZ" sz="2000" dirty="0" smtClean="0"/>
              <a:t>:</a:t>
            </a:r>
          </a:p>
          <a:p>
            <a:r>
              <a:rPr lang="cs-CZ" sz="2000" dirty="0" smtClean="0"/>
              <a:t>S1: </a:t>
            </a:r>
            <a:r>
              <a:rPr lang="cs-CZ" sz="2000" dirty="0" err="1" smtClean="0"/>
              <a:t>Communication</a:t>
            </a:r>
            <a:r>
              <a:rPr lang="cs-CZ" sz="2000" dirty="0" smtClean="0"/>
              <a:t> and </a:t>
            </a:r>
            <a:r>
              <a:rPr lang="cs-CZ" sz="2000" dirty="0" err="1" smtClean="0"/>
              <a:t>Networking</a:t>
            </a:r>
            <a:endParaRPr lang="cs-CZ" sz="2000" dirty="0" smtClean="0"/>
          </a:p>
          <a:p>
            <a:r>
              <a:rPr lang="cs-CZ" sz="2000" dirty="0" smtClean="0"/>
              <a:t>S2: </a:t>
            </a:r>
            <a:r>
              <a:rPr lang="cs-CZ" sz="2000" dirty="0" err="1" smtClean="0"/>
              <a:t>Cybersecurity</a:t>
            </a:r>
            <a:r>
              <a:rPr lang="cs-CZ" sz="2000" dirty="0" smtClean="0"/>
              <a:t> and </a:t>
            </a:r>
            <a:r>
              <a:rPr lang="cs-CZ" sz="2000" dirty="0" err="1" smtClean="0"/>
              <a:t>Privacy</a:t>
            </a:r>
            <a:r>
              <a:rPr lang="cs-CZ" sz="2000" dirty="0" smtClean="0"/>
              <a:t> </a:t>
            </a:r>
          </a:p>
          <a:p>
            <a:r>
              <a:rPr lang="cs-CZ" sz="2000" dirty="0" smtClean="0"/>
              <a:t>S3: </a:t>
            </a:r>
            <a:r>
              <a:rPr lang="cs-CZ" sz="2000" dirty="0" err="1" smtClean="0"/>
              <a:t>Control</a:t>
            </a:r>
            <a:r>
              <a:rPr lang="cs-CZ" sz="2000" dirty="0" smtClean="0"/>
              <a:t> and </a:t>
            </a:r>
            <a:r>
              <a:rPr lang="cs-CZ" sz="2000" dirty="0" err="1" smtClean="0"/>
              <a:t>Operation</a:t>
            </a:r>
            <a:r>
              <a:rPr lang="cs-CZ" sz="2000" dirty="0" smtClean="0"/>
              <a:t> </a:t>
            </a:r>
            <a:r>
              <a:rPr lang="cs-CZ" sz="2000" dirty="0" err="1" smtClean="0"/>
              <a:t>of</a:t>
            </a:r>
            <a:r>
              <a:rPr lang="cs-CZ" sz="2000" dirty="0" smtClean="0"/>
              <a:t> </a:t>
            </a:r>
            <a:r>
              <a:rPr lang="cs-CZ" sz="2000" dirty="0" err="1" smtClean="0"/>
              <a:t>Responsive</a:t>
            </a:r>
            <a:r>
              <a:rPr lang="cs-CZ" sz="2000" dirty="0" smtClean="0"/>
              <a:t> </a:t>
            </a:r>
            <a:r>
              <a:rPr lang="cs-CZ" sz="2000" dirty="0" err="1" smtClean="0"/>
              <a:t>Grids</a:t>
            </a:r>
            <a:endParaRPr lang="cs-CZ" sz="2000" dirty="0" smtClean="0"/>
          </a:p>
          <a:p>
            <a:r>
              <a:rPr lang="cs-CZ" sz="2000" dirty="0" smtClean="0"/>
              <a:t>S4: Smart </a:t>
            </a:r>
            <a:r>
              <a:rPr lang="cs-CZ" sz="2000" dirty="0" err="1" smtClean="0"/>
              <a:t>Metering</a:t>
            </a:r>
            <a:r>
              <a:rPr lang="cs-CZ" sz="2000" dirty="0"/>
              <a:t>,</a:t>
            </a:r>
            <a:r>
              <a:rPr lang="cs-CZ" sz="2000" dirty="0" smtClean="0"/>
              <a:t> </a:t>
            </a:r>
            <a:r>
              <a:rPr lang="cs-CZ" sz="2000" dirty="0" err="1" smtClean="0"/>
              <a:t>Demand</a:t>
            </a:r>
            <a:r>
              <a:rPr lang="cs-CZ" sz="2000" dirty="0" smtClean="0"/>
              <a:t> Response and </a:t>
            </a:r>
            <a:r>
              <a:rPr lang="cs-CZ" sz="2000" dirty="0" err="1" smtClean="0"/>
              <a:t>Dynamic</a:t>
            </a:r>
            <a:r>
              <a:rPr lang="cs-CZ" sz="2000" dirty="0" smtClean="0"/>
              <a:t> </a:t>
            </a:r>
            <a:r>
              <a:rPr lang="cs-CZ" sz="2000" dirty="0" err="1" smtClean="0"/>
              <a:t>Pricing</a:t>
            </a:r>
            <a:endParaRPr lang="cs-CZ" sz="2000" dirty="0" smtClean="0"/>
          </a:p>
          <a:p>
            <a:r>
              <a:rPr lang="cs-CZ" sz="2000" dirty="0" smtClean="0"/>
              <a:t>S5: Big Data</a:t>
            </a:r>
          </a:p>
          <a:p>
            <a:r>
              <a:rPr lang="cs-CZ" sz="2000" dirty="0" smtClean="0"/>
              <a:t>S6: </a:t>
            </a:r>
            <a:r>
              <a:rPr lang="cs-CZ" sz="2000" dirty="0" err="1" smtClean="0"/>
              <a:t>Field</a:t>
            </a:r>
            <a:r>
              <a:rPr lang="cs-CZ" sz="2000" dirty="0" smtClean="0"/>
              <a:t> </a:t>
            </a:r>
            <a:r>
              <a:rPr lang="cs-CZ" sz="2000" dirty="0" err="1" smtClean="0"/>
              <a:t>trials</a:t>
            </a:r>
            <a:r>
              <a:rPr lang="cs-CZ" sz="2000" dirty="0" smtClean="0"/>
              <a:t>, </a:t>
            </a:r>
            <a:r>
              <a:rPr lang="cs-CZ" sz="2000" dirty="0" err="1" smtClean="0"/>
              <a:t>Standardization</a:t>
            </a:r>
            <a:r>
              <a:rPr lang="cs-CZ" sz="2000" dirty="0" smtClean="0"/>
              <a:t>, </a:t>
            </a:r>
            <a:r>
              <a:rPr lang="cs-CZ" sz="2000" dirty="0" err="1" smtClean="0"/>
              <a:t>Regulations</a:t>
            </a:r>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18</a:t>
            </a:fld>
            <a:endParaRPr lang="cs-CZ" altLang="cs-CZ"/>
          </a:p>
        </p:txBody>
      </p:sp>
    </p:spTree>
    <p:extLst>
      <p:ext uri="{BB962C8B-B14F-4D97-AF65-F5344CB8AC3E}">
        <p14:creationId xmlns:p14="http://schemas.microsoft.com/office/powerpoint/2010/main" val="87077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S1: </a:t>
            </a:r>
            <a:r>
              <a:rPr lang="cs-CZ" dirty="0" err="1"/>
              <a:t>Communication</a:t>
            </a:r>
            <a:r>
              <a:rPr lang="cs-CZ" dirty="0"/>
              <a:t> and </a:t>
            </a:r>
            <a:r>
              <a:rPr lang="cs-CZ" dirty="0" err="1"/>
              <a:t>Networking</a:t>
            </a:r>
            <a:endParaRPr lang="cs-CZ" dirty="0"/>
          </a:p>
        </p:txBody>
      </p:sp>
      <p:sp>
        <p:nvSpPr>
          <p:cNvPr id="3" name="Content Placeholder 2"/>
          <p:cNvSpPr>
            <a:spLocks noGrp="1"/>
          </p:cNvSpPr>
          <p:nvPr>
            <p:ph idx="1"/>
          </p:nvPr>
        </p:nvSpPr>
        <p:spPr/>
        <p:txBody>
          <a:bodyPr/>
          <a:lstStyle/>
          <a:p>
            <a:r>
              <a:rPr lang="cs-CZ" sz="2000" b="1" dirty="0" err="1"/>
              <a:t>Reviews</a:t>
            </a:r>
            <a:r>
              <a:rPr lang="cs-CZ" sz="2000" b="1" dirty="0"/>
              <a:t> and </a:t>
            </a:r>
            <a:r>
              <a:rPr lang="cs-CZ" sz="2000" b="1" dirty="0" err="1"/>
              <a:t>surveys</a:t>
            </a:r>
            <a:r>
              <a:rPr lang="cs-CZ" sz="2000" b="1" dirty="0"/>
              <a:t> </a:t>
            </a:r>
            <a:r>
              <a:rPr lang="cs-CZ" sz="2000" dirty="0"/>
              <a:t>(ČEZ, ČSRES</a:t>
            </a:r>
            <a:r>
              <a:rPr lang="cs-CZ" sz="2000" dirty="0" smtClean="0"/>
              <a:t>), </a:t>
            </a:r>
          </a:p>
          <a:p>
            <a:r>
              <a:rPr lang="cs-CZ" sz="2000" dirty="0" err="1" smtClean="0"/>
              <a:t>Reflection</a:t>
            </a:r>
            <a:r>
              <a:rPr lang="cs-CZ" sz="2000" dirty="0" smtClean="0"/>
              <a:t> </a:t>
            </a:r>
            <a:r>
              <a:rPr lang="cs-CZ" sz="2000" dirty="0" err="1" smtClean="0"/>
              <a:t>of</a:t>
            </a:r>
            <a:r>
              <a:rPr lang="cs-CZ" sz="2000" dirty="0" smtClean="0"/>
              <a:t> </a:t>
            </a:r>
            <a:r>
              <a:rPr lang="cs-CZ" sz="2000" b="1" dirty="0" err="1" smtClean="0"/>
              <a:t>international</a:t>
            </a:r>
            <a:r>
              <a:rPr lang="cs-CZ" sz="2000" b="1" dirty="0" smtClean="0"/>
              <a:t> </a:t>
            </a:r>
            <a:r>
              <a:rPr lang="cs-CZ" sz="2000" b="1" dirty="0" err="1" smtClean="0"/>
              <a:t>experience</a:t>
            </a:r>
            <a:endParaRPr lang="cs-CZ" sz="2000" b="1" dirty="0"/>
          </a:p>
          <a:p>
            <a:r>
              <a:rPr lang="cs-CZ" sz="2000" b="1" dirty="0" err="1" smtClean="0"/>
              <a:t>Communication</a:t>
            </a:r>
            <a:r>
              <a:rPr lang="cs-CZ" sz="2000" b="1" dirty="0" smtClean="0"/>
              <a:t> technology</a:t>
            </a:r>
            <a:r>
              <a:rPr lang="cs-CZ" sz="2000" dirty="0" smtClean="0"/>
              <a:t> </a:t>
            </a:r>
            <a:r>
              <a:rPr lang="cs-CZ" sz="2000" dirty="0" err="1" smtClean="0"/>
              <a:t>for</a:t>
            </a:r>
            <a:r>
              <a:rPr lang="cs-CZ" sz="2000" dirty="0" smtClean="0"/>
              <a:t> SM and SG:</a:t>
            </a:r>
          </a:p>
          <a:p>
            <a:pPr lvl="1"/>
            <a:r>
              <a:rPr lang="cs-CZ" sz="2000" dirty="0" err="1" smtClean="0"/>
              <a:t>Conception</a:t>
            </a:r>
            <a:endParaRPr lang="cs-CZ" sz="2000" dirty="0" smtClean="0"/>
          </a:p>
          <a:p>
            <a:pPr lvl="1"/>
            <a:r>
              <a:rPr lang="cs-CZ" sz="2000" b="1" dirty="0" err="1" smtClean="0"/>
              <a:t>Planning</a:t>
            </a:r>
            <a:r>
              <a:rPr lang="cs-CZ" sz="2000" dirty="0" smtClean="0"/>
              <a:t> (</a:t>
            </a:r>
            <a:r>
              <a:rPr lang="cs-CZ" sz="2000" dirty="0" err="1" smtClean="0"/>
              <a:t>new</a:t>
            </a:r>
            <a:r>
              <a:rPr lang="cs-CZ" sz="2000" dirty="0" smtClean="0"/>
              <a:t> </a:t>
            </a:r>
            <a:r>
              <a:rPr lang="cs-CZ" sz="2000" dirty="0" err="1" smtClean="0"/>
              <a:t>fibre</a:t>
            </a:r>
            <a:r>
              <a:rPr lang="cs-CZ" sz="2000" dirty="0" smtClean="0"/>
              <a:t> </a:t>
            </a:r>
            <a:r>
              <a:rPr lang="cs-CZ" sz="2000" dirty="0" err="1" smtClean="0"/>
              <a:t>optic</a:t>
            </a:r>
            <a:r>
              <a:rPr lang="cs-CZ" sz="2000" dirty="0" smtClean="0"/>
              <a:t> lines) – </a:t>
            </a:r>
            <a:r>
              <a:rPr lang="cs-CZ" sz="2000" dirty="0" err="1" smtClean="0"/>
              <a:t>for</a:t>
            </a:r>
            <a:r>
              <a:rPr lang="cs-CZ" sz="2000" dirty="0" smtClean="0"/>
              <a:t> ČEZ</a:t>
            </a:r>
          </a:p>
          <a:p>
            <a:pPr lvl="1"/>
            <a:r>
              <a:rPr lang="cs-CZ" sz="2000" dirty="0" smtClean="0"/>
              <a:t>In-</a:t>
            </a:r>
            <a:r>
              <a:rPr lang="cs-CZ" sz="2000" dirty="0" err="1" smtClean="0"/>
              <a:t>lab</a:t>
            </a:r>
            <a:r>
              <a:rPr lang="cs-CZ" sz="2000" dirty="0" smtClean="0"/>
              <a:t> and in-</a:t>
            </a:r>
            <a:r>
              <a:rPr lang="cs-CZ" sz="2000" dirty="0" err="1" smtClean="0"/>
              <a:t>field</a:t>
            </a:r>
            <a:r>
              <a:rPr lang="cs-CZ" sz="2000" dirty="0" smtClean="0"/>
              <a:t> </a:t>
            </a:r>
            <a:r>
              <a:rPr lang="cs-CZ" sz="2000" dirty="0" err="1" smtClean="0"/>
              <a:t>testing</a:t>
            </a:r>
            <a:r>
              <a:rPr lang="cs-CZ" sz="2000" dirty="0" smtClean="0"/>
              <a:t> – </a:t>
            </a:r>
            <a:r>
              <a:rPr lang="cs-CZ" sz="2000" dirty="0" err="1" smtClean="0"/>
              <a:t>for</a:t>
            </a:r>
            <a:r>
              <a:rPr lang="cs-CZ" sz="2000" dirty="0" smtClean="0"/>
              <a:t> ČEZ</a:t>
            </a:r>
          </a:p>
          <a:p>
            <a:pPr lvl="1"/>
            <a:r>
              <a:rPr lang="cs-CZ" sz="2000" dirty="0" err="1" smtClean="0"/>
              <a:t>Regulations</a:t>
            </a:r>
            <a:r>
              <a:rPr lang="cs-CZ" sz="2000" dirty="0" smtClean="0"/>
              <a:t> on </a:t>
            </a:r>
            <a:r>
              <a:rPr lang="cs-CZ" sz="2000" dirty="0" err="1" smtClean="0"/>
              <a:t>telecommunications</a:t>
            </a:r>
            <a:r>
              <a:rPr lang="cs-CZ" sz="2000" dirty="0" smtClean="0"/>
              <a:t>, </a:t>
            </a:r>
            <a:r>
              <a:rPr lang="cs-CZ" sz="2000" dirty="0" err="1" smtClean="0"/>
              <a:t>energy</a:t>
            </a:r>
            <a:r>
              <a:rPr lang="cs-CZ" sz="2000" dirty="0" smtClean="0"/>
              <a:t> business, </a:t>
            </a:r>
            <a:r>
              <a:rPr lang="cs-CZ" sz="2000" dirty="0" err="1" smtClean="0"/>
              <a:t>cybersecurity</a:t>
            </a:r>
            <a:r>
              <a:rPr lang="cs-CZ" sz="2000" dirty="0" smtClean="0"/>
              <a:t>, </a:t>
            </a:r>
            <a:r>
              <a:rPr lang="cs-CZ" sz="2000" dirty="0" err="1" smtClean="0"/>
              <a:t>privacy</a:t>
            </a:r>
            <a:r>
              <a:rPr lang="cs-CZ" sz="2000" dirty="0" smtClean="0"/>
              <a:t>, and </a:t>
            </a:r>
            <a:r>
              <a:rPr lang="cs-CZ" sz="2000" dirty="0" err="1" smtClean="0"/>
              <a:t>critical</a:t>
            </a:r>
            <a:r>
              <a:rPr lang="cs-CZ" sz="2000" dirty="0" smtClean="0"/>
              <a:t> </a:t>
            </a:r>
            <a:r>
              <a:rPr lang="cs-CZ" sz="2000" dirty="0" err="1" smtClean="0"/>
              <a:t>infrastructure</a:t>
            </a:r>
            <a:r>
              <a:rPr lang="cs-CZ" sz="2000" dirty="0" smtClean="0"/>
              <a:t> </a:t>
            </a:r>
            <a:r>
              <a:rPr lang="cs-CZ" sz="2000" dirty="0" err="1" smtClean="0"/>
              <a:t>protection</a:t>
            </a:r>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19</a:t>
            </a:fld>
            <a:endParaRPr lang="cs-CZ" altLang="cs-CZ"/>
          </a:p>
        </p:txBody>
      </p:sp>
    </p:spTree>
    <p:extLst>
      <p:ext uri="{BB962C8B-B14F-4D97-AF65-F5344CB8AC3E}">
        <p14:creationId xmlns:p14="http://schemas.microsoft.com/office/powerpoint/2010/main" val="11646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Cybersecurity</a:t>
            </a:r>
            <a:r>
              <a:rPr lang="cs-CZ" dirty="0" smtClean="0"/>
              <a:t> @MU </a:t>
            </a:r>
            <a:r>
              <a:rPr lang="cs-CZ" dirty="0" err="1" smtClean="0"/>
              <a:t>at</a:t>
            </a:r>
            <a:r>
              <a:rPr lang="cs-CZ" dirty="0" smtClean="0"/>
              <a:t> a Glance</a:t>
            </a:r>
            <a:endParaRPr lang="en-US" dirty="0"/>
          </a:p>
        </p:txBody>
      </p:sp>
      <p:sp>
        <p:nvSpPr>
          <p:cNvPr id="3" name="Content Placeholder 2"/>
          <p:cNvSpPr>
            <a:spLocks noGrp="1"/>
          </p:cNvSpPr>
          <p:nvPr>
            <p:ph idx="1"/>
          </p:nvPr>
        </p:nvSpPr>
        <p:spPr/>
        <p:txBody>
          <a:bodyPr/>
          <a:lstStyle/>
          <a:p>
            <a:r>
              <a:rPr lang="cs-CZ" sz="2000" dirty="0" smtClean="0"/>
              <a:t>In </a:t>
            </a:r>
            <a:r>
              <a:rPr lang="cs-CZ" sz="2000" dirty="0" err="1" smtClean="0"/>
              <a:t>context</a:t>
            </a:r>
            <a:r>
              <a:rPr lang="cs-CZ" sz="2000" dirty="0" smtClean="0"/>
              <a:t> </a:t>
            </a:r>
            <a:r>
              <a:rPr lang="cs-CZ" sz="2000" dirty="0" err="1" smtClean="0"/>
              <a:t>of</a:t>
            </a:r>
            <a:r>
              <a:rPr lang="cs-CZ" sz="2000" dirty="0" smtClean="0"/>
              <a:t> </a:t>
            </a:r>
            <a:r>
              <a:rPr lang="cs-CZ" sz="2000" b="1" dirty="0" err="1" smtClean="0"/>
              <a:t>Security</a:t>
            </a:r>
            <a:r>
              <a:rPr lang="cs-CZ" sz="2000" b="1" dirty="0" smtClean="0"/>
              <a:t> </a:t>
            </a:r>
            <a:r>
              <a:rPr lang="cs-CZ" sz="2000" b="1" dirty="0" err="1" smtClean="0"/>
              <a:t>Studies</a:t>
            </a:r>
            <a:endParaRPr lang="cs-CZ" sz="2000" b="1" dirty="0" smtClean="0"/>
          </a:p>
          <a:p>
            <a:pPr lvl="1"/>
            <a:r>
              <a:rPr lang="cs-CZ" sz="2000" dirty="0" smtClean="0"/>
              <a:t>(</a:t>
            </a:r>
            <a:r>
              <a:rPr lang="cs-CZ" sz="2000" dirty="0" err="1" smtClean="0"/>
              <a:t>Geo</a:t>
            </a:r>
            <a:r>
              <a:rPr lang="cs-CZ" sz="2000" dirty="0" smtClean="0"/>
              <a:t>)</a:t>
            </a:r>
            <a:r>
              <a:rPr lang="cs-CZ" sz="2000" dirty="0" err="1" smtClean="0"/>
              <a:t>Political</a:t>
            </a:r>
            <a:r>
              <a:rPr lang="cs-CZ" sz="2000" dirty="0" smtClean="0"/>
              <a:t> and </a:t>
            </a:r>
            <a:r>
              <a:rPr lang="cs-CZ" sz="2000" dirty="0" err="1" smtClean="0"/>
              <a:t>Strategic</a:t>
            </a:r>
            <a:endParaRPr lang="cs-CZ" sz="2000" dirty="0" smtClean="0"/>
          </a:p>
          <a:p>
            <a:pPr lvl="1"/>
            <a:r>
              <a:rPr lang="cs-CZ" sz="2000" b="1" dirty="0" err="1" smtClean="0"/>
              <a:t>Organizational</a:t>
            </a:r>
            <a:r>
              <a:rPr lang="cs-CZ" sz="2000" b="1" dirty="0" smtClean="0"/>
              <a:t>, </a:t>
            </a:r>
            <a:r>
              <a:rPr lang="cs-CZ" sz="2000" b="1" dirty="0" err="1" smtClean="0"/>
              <a:t>Technological</a:t>
            </a:r>
            <a:r>
              <a:rPr lang="cs-CZ" sz="2000" b="1" dirty="0" smtClean="0"/>
              <a:t>, </a:t>
            </a:r>
            <a:r>
              <a:rPr lang="cs-CZ" sz="2000" dirty="0" smtClean="0"/>
              <a:t>and</a:t>
            </a:r>
            <a:r>
              <a:rPr lang="cs-CZ" sz="2000" b="1" dirty="0" smtClean="0"/>
              <a:t> </a:t>
            </a:r>
            <a:r>
              <a:rPr lang="cs-CZ" sz="2000" b="1" dirty="0" err="1" smtClean="0"/>
              <a:t>Law</a:t>
            </a:r>
            <a:endParaRPr lang="cs-CZ" sz="2000" dirty="0" smtClean="0"/>
          </a:p>
          <a:p>
            <a:r>
              <a:rPr lang="cs-CZ" sz="2000" b="1" dirty="0" smtClean="0"/>
              <a:t>C4e </a:t>
            </a:r>
            <a:r>
              <a:rPr lang="cs-CZ" sz="2000" dirty="0" smtClean="0"/>
              <a:t>as </a:t>
            </a:r>
            <a:r>
              <a:rPr lang="en-US" sz="2000" dirty="0" smtClean="0"/>
              <a:t>cooperative </a:t>
            </a:r>
            <a:r>
              <a:rPr lang="en-US" sz="2000" dirty="0"/>
              <a:t>multidisciplinary research and education </a:t>
            </a:r>
            <a:r>
              <a:rPr lang="en-US" sz="2000" dirty="0" err="1"/>
              <a:t>centre</a:t>
            </a:r>
            <a:r>
              <a:rPr lang="en-US" sz="2000" b="1" dirty="0"/>
              <a:t> </a:t>
            </a:r>
            <a:r>
              <a:rPr lang="en-US" sz="2000" dirty="0" smtClean="0"/>
              <a:t>of </a:t>
            </a:r>
            <a:r>
              <a:rPr lang="en-US" sz="2000" dirty="0"/>
              <a:t>Masaryk </a:t>
            </a:r>
            <a:r>
              <a:rPr lang="cs-CZ" sz="2000" dirty="0" smtClean="0"/>
              <a:t>U</a:t>
            </a:r>
            <a:r>
              <a:rPr lang="en-US" sz="2000" dirty="0" err="1" smtClean="0"/>
              <a:t>niversity</a:t>
            </a:r>
            <a:endParaRPr lang="en-US" sz="2000" dirty="0"/>
          </a:p>
          <a:p>
            <a:pPr lvl="1"/>
            <a:r>
              <a:rPr lang="en-US" sz="1800" dirty="0" smtClean="0"/>
              <a:t>Cybercrime </a:t>
            </a:r>
            <a:r>
              <a:rPr lang="en-US" sz="1800" dirty="0"/>
              <a:t>and cyber security</a:t>
            </a:r>
          </a:p>
          <a:p>
            <a:pPr lvl="1"/>
            <a:r>
              <a:rPr lang="en-US" sz="1800" dirty="0"/>
              <a:t>Protection of critical infrastructures</a:t>
            </a:r>
          </a:p>
          <a:p>
            <a:pPr lvl="1"/>
            <a:r>
              <a:rPr lang="en-US" sz="1800" dirty="0"/>
              <a:t>Law</a:t>
            </a:r>
          </a:p>
          <a:p>
            <a:pPr marL="0" indent="0">
              <a:buNone/>
            </a:pPr>
            <a:endParaRPr lang="en-US" sz="2000" b="1" dirty="0"/>
          </a:p>
          <a:p>
            <a:endParaRPr lang="en-US" sz="18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a:t>
            </a:fld>
            <a:endParaRPr lang="cs-CZ" altLang="cs-CZ"/>
          </a:p>
        </p:txBody>
      </p:sp>
    </p:spTree>
    <p:extLst>
      <p:ext uri="{BB962C8B-B14F-4D97-AF65-F5344CB8AC3E}">
        <p14:creationId xmlns:p14="http://schemas.microsoft.com/office/powerpoint/2010/main" val="10745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S2: </a:t>
            </a:r>
            <a:r>
              <a:rPr lang="cs-CZ" dirty="0" err="1"/>
              <a:t>Cybersecurity</a:t>
            </a:r>
            <a:r>
              <a:rPr lang="cs-CZ" dirty="0"/>
              <a:t> and </a:t>
            </a:r>
            <a:r>
              <a:rPr lang="cs-CZ" dirty="0" err="1"/>
              <a:t>Privacy</a:t>
            </a:r>
            <a:r>
              <a:rPr lang="cs-CZ" dirty="0"/>
              <a:t> </a:t>
            </a:r>
          </a:p>
        </p:txBody>
      </p:sp>
      <p:sp>
        <p:nvSpPr>
          <p:cNvPr id="3" name="Content Placeholder 2"/>
          <p:cNvSpPr>
            <a:spLocks noGrp="1"/>
          </p:cNvSpPr>
          <p:nvPr>
            <p:ph idx="1"/>
          </p:nvPr>
        </p:nvSpPr>
        <p:spPr/>
        <p:txBody>
          <a:bodyPr/>
          <a:lstStyle/>
          <a:p>
            <a:r>
              <a:rPr lang="cs-CZ" sz="2000" dirty="0" smtClean="0"/>
              <a:t>Joint research </a:t>
            </a:r>
            <a:r>
              <a:rPr lang="cs-CZ" sz="2000" dirty="0" err="1" smtClean="0"/>
              <a:t>projects</a:t>
            </a:r>
            <a:r>
              <a:rPr lang="cs-CZ" sz="2000" dirty="0" smtClean="0"/>
              <a:t> </a:t>
            </a:r>
            <a:r>
              <a:rPr lang="cs-CZ" sz="2000" dirty="0" err="1" smtClean="0"/>
              <a:t>for</a:t>
            </a:r>
            <a:r>
              <a:rPr lang="cs-CZ" sz="2000" dirty="0" smtClean="0"/>
              <a:t> ČSRES (Union </a:t>
            </a:r>
            <a:r>
              <a:rPr lang="cs-CZ" sz="2000" dirty="0" err="1" smtClean="0"/>
              <a:t>of</a:t>
            </a:r>
            <a:r>
              <a:rPr lang="cs-CZ" sz="2000" dirty="0" smtClean="0"/>
              <a:t> </a:t>
            </a:r>
            <a:r>
              <a:rPr lang="cs-CZ" sz="2000" dirty="0" err="1" smtClean="0"/>
              <a:t>Regulated</a:t>
            </a:r>
            <a:r>
              <a:rPr lang="cs-CZ" sz="2000" dirty="0" smtClean="0"/>
              <a:t> </a:t>
            </a:r>
            <a:r>
              <a:rPr lang="cs-CZ" sz="2000" dirty="0" err="1" smtClean="0"/>
              <a:t>Energy</a:t>
            </a:r>
            <a:r>
              <a:rPr lang="cs-CZ" sz="2000" dirty="0" smtClean="0"/>
              <a:t> </a:t>
            </a:r>
            <a:r>
              <a:rPr lang="cs-CZ" sz="2000" dirty="0" err="1" smtClean="0"/>
              <a:t>Businesses</a:t>
            </a:r>
            <a:r>
              <a:rPr lang="cs-CZ" sz="2000" dirty="0" smtClean="0"/>
              <a:t> in CZ)</a:t>
            </a:r>
          </a:p>
          <a:p>
            <a:r>
              <a:rPr lang="cs-CZ" sz="2000" dirty="0" err="1" smtClean="0"/>
              <a:t>Annual</a:t>
            </a:r>
            <a:r>
              <a:rPr lang="cs-CZ" sz="2000" dirty="0" smtClean="0"/>
              <a:t> </a:t>
            </a:r>
            <a:r>
              <a:rPr lang="cs-CZ" sz="2000" b="1" dirty="0" err="1" smtClean="0"/>
              <a:t>National</a:t>
            </a:r>
            <a:r>
              <a:rPr lang="cs-CZ" sz="2000" b="1" dirty="0" smtClean="0"/>
              <a:t> </a:t>
            </a:r>
            <a:r>
              <a:rPr lang="cs-CZ" sz="2000" b="1" dirty="0" err="1" smtClean="0"/>
              <a:t>Cybersecurity</a:t>
            </a:r>
            <a:r>
              <a:rPr lang="cs-CZ" sz="2000" b="1" dirty="0" smtClean="0"/>
              <a:t> </a:t>
            </a:r>
            <a:r>
              <a:rPr lang="cs-CZ" sz="2000" b="1" dirty="0" err="1" smtClean="0"/>
              <a:t>Technical</a:t>
            </a:r>
            <a:r>
              <a:rPr lang="cs-CZ" sz="2000" b="1" dirty="0" smtClean="0"/>
              <a:t> </a:t>
            </a:r>
            <a:r>
              <a:rPr lang="cs-CZ" sz="2000" b="1" dirty="0" err="1" smtClean="0"/>
              <a:t>Trainings</a:t>
            </a:r>
            <a:r>
              <a:rPr lang="cs-CZ" sz="2000" b="1" dirty="0" smtClean="0"/>
              <a:t> </a:t>
            </a:r>
            <a:r>
              <a:rPr lang="cs-CZ" sz="2000" dirty="0" smtClean="0"/>
              <a:t>(</a:t>
            </a:r>
            <a:r>
              <a:rPr lang="cs-CZ" sz="2000" dirty="0" err="1" smtClean="0"/>
              <a:t>CyberCzech</a:t>
            </a:r>
            <a:r>
              <a:rPr lang="cs-CZ" sz="2000" dirty="0" smtClean="0"/>
              <a:t>)</a:t>
            </a:r>
          </a:p>
          <a:p>
            <a:r>
              <a:rPr lang="cs-CZ" sz="2000" dirty="0" smtClean="0"/>
              <a:t>In-</a:t>
            </a:r>
            <a:r>
              <a:rPr lang="cs-CZ" sz="2000" dirty="0" err="1" smtClean="0"/>
              <a:t>lab</a:t>
            </a:r>
            <a:r>
              <a:rPr lang="cs-CZ" sz="2000" dirty="0" smtClean="0"/>
              <a:t> </a:t>
            </a:r>
            <a:r>
              <a:rPr lang="cs-CZ" sz="2000" b="1" dirty="0" err="1" smtClean="0"/>
              <a:t>security</a:t>
            </a:r>
            <a:r>
              <a:rPr lang="cs-CZ" sz="2000" b="1" dirty="0" smtClean="0"/>
              <a:t> </a:t>
            </a:r>
            <a:r>
              <a:rPr lang="cs-CZ" sz="2000" b="1" dirty="0" err="1" smtClean="0"/>
              <a:t>testing</a:t>
            </a:r>
            <a:r>
              <a:rPr lang="cs-CZ" sz="2000" b="1" dirty="0" smtClean="0"/>
              <a:t> </a:t>
            </a:r>
            <a:r>
              <a:rPr lang="cs-CZ" sz="2000" dirty="0" smtClean="0"/>
              <a:t>(eg. </a:t>
            </a:r>
            <a:r>
              <a:rPr lang="cs-CZ" sz="2000" dirty="0" err="1" smtClean="0"/>
              <a:t>impact</a:t>
            </a:r>
            <a:r>
              <a:rPr lang="cs-CZ" sz="2000" dirty="0" smtClean="0"/>
              <a:t> </a:t>
            </a:r>
            <a:r>
              <a:rPr lang="cs-CZ" sz="2000" dirty="0" err="1" smtClean="0"/>
              <a:t>of</a:t>
            </a:r>
            <a:r>
              <a:rPr lang="cs-CZ" sz="2000" dirty="0" smtClean="0"/>
              <a:t> </a:t>
            </a:r>
            <a:r>
              <a:rPr lang="cs-CZ" sz="2000" dirty="0" err="1" smtClean="0"/>
              <a:t>security</a:t>
            </a:r>
            <a:r>
              <a:rPr lang="cs-CZ" sz="2000" dirty="0" smtClean="0"/>
              <a:t> </a:t>
            </a:r>
            <a:r>
              <a:rPr lang="cs-CZ" sz="2000" dirty="0" err="1" smtClean="0"/>
              <a:t>measures</a:t>
            </a:r>
            <a:r>
              <a:rPr lang="cs-CZ" sz="2000" dirty="0" smtClean="0"/>
              <a:t> on performance)</a:t>
            </a:r>
          </a:p>
          <a:p>
            <a:r>
              <a:rPr lang="cs-CZ" sz="2000" dirty="0" err="1" smtClean="0"/>
              <a:t>Further</a:t>
            </a:r>
            <a:r>
              <a:rPr lang="cs-CZ" sz="2000" dirty="0" smtClean="0"/>
              <a:t> </a:t>
            </a:r>
            <a:r>
              <a:rPr lang="cs-CZ" sz="2000" dirty="0" err="1" smtClean="0"/>
              <a:t>extension</a:t>
            </a:r>
            <a:r>
              <a:rPr lang="cs-CZ" sz="2000" dirty="0" smtClean="0"/>
              <a:t> </a:t>
            </a:r>
            <a:r>
              <a:rPr lang="cs-CZ" sz="2000" dirty="0" err="1" smtClean="0"/>
              <a:t>of</a:t>
            </a:r>
            <a:r>
              <a:rPr lang="cs-CZ" sz="2000" dirty="0" smtClean="0"/>
              <a:t> </a:t>
            </a:r>
            <a:r>
              <a:rPr lang="cs-CZ" sz="2000" dirty="0" err="1" smtClean="0"/>
              <a:t>our</a:t>
            </a:r>
            <a:r>
              <a:rPr lang="cs-CZ" sz="2000" dirty="0" smtClean="0"/>
              <a:t> </a:t>
            </a:r>
            <a:r>
              <a:rPr lang="cs-CZ" sz="2000" b="1" dirty="0" err="1" smtClean="0"/>
              <a:t>KyPo</a:t>
            </a:r>
            <a:r>
              <a:rPr lang="cs-CZ" sz="2000" dirty="0" smtClean="0"/>
              <a:t> </a:t>
            </a:r>
            <a:r>
              <a:rPr lang="cs-CZ" sz="2000" b="1" dirty="0" err="1" smtClean="0"/>
              <a:t>Cyber</a:t>
            </a:r>
            <a:r>
              <a:rPr lang="cs-CZ" sz="2000" b="1" dirty="0" smtClean="0"/>
              <a:t> </a:t>
            </a:r>
            <a:r>
              <a:rPr lang="cs-CZ" sz="2000" b="1" dirty="0" err="1" smtClean="0"/>
              <a:t>Range</a:t>
            </a:r>
            <a:r>
              <a:rPr lang="cs-CZ" sz="2000" b="1" dirty="0" smtClean="0"/>
              <a:t> </a:t>
            </a:r>
            <a:r>
              <a:rPr lang="cs-CZ" sz="2000" dirty="0" smtClean="0"/>
              <a:t>to </a:t>
            </a:r>
            <a:r>
              <a:rPr lang="cs-CZ" sz="2000" dirty="0" err="1" smtClean="0"/>
              <a:t>cyber-physical</a:t>
            </a:r>
            <a:r>
              <a:rPr lang="cs-CZ" sz="2000" dirty="0" smtClean="0"/>
              <a:t> </a:t>
            </a:r>
            <a:r>
              <a:rPr lang="cs-CZ" sz="2000" dirty="0" err="1" smtClean="0"/>
              <a:t>systems</a:t>
            </a:r>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20</a:t>
            </a:fld>
            <a:endParaRPr lang="cs-CZ" altLang="cs-CZ"/>
          </a:p>
        </p:txBody>
      </p:sp>
    </p:spTree>
    <p:extLst>
      <p:ext uri="{BB962C8B-B14F-4D97-AF65-F5344CB8AC3E}">
        <p14:creationId xmlns:p14="http://schemas.microsoft.com/office/powerpoint/2010/main" val="315805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90" y="1460896"/>
            <a:ext cx="8086635" cy="485775"/>
          </a:xfrm>
        </p:spPr>
        <p:txBody>
          <a:bodyPr/>
          <a:lstStyle/>
          <a:p>
            <a:r>
              <a:rPr lang="cs-CZ" dirty="0"/>
              <a:t>S3: </a:t>
            </a:r>
            <a:r>
              <a:rPr lang="cs-CZ" dirty="0" err="1"/>
              <a:t>Control</a:t>
            </a:r>
            <a:r>
              <a:rPr lang="cs-CZ" dirty="0"/>
              <a:t> and </a:t>
            </a:r>
            <a:r>
              <a:rPr lang="cs-CZ" dirty="0" err="1"/>
              <a:t>Operation</a:t>
            </a:r>
            <a:r>
              <a:rPr lang="cs-CZ" dirty="0"/>
              <a:t> </a:t>
            </a:r>
            <a:r>
              <a:rPr lang="cs-CZ" dirty="0" err="1"/>
              <a:t>of</a:t>
            </a:r>
            <a:r>
              <a:rPr lang="cs-CZ" dirty="0"/>
              <a:t> </a:t>
            </a:r>
            <a:r>
              <a:rPr lang="cs-CZ" dirty="0" err="1"/>
              <a:t>Responsive</a:t>
            </a:r>
            <a:r>
              <a:rPr lang="cs-CZ" dirty="0"/>
              <a:t> </a:t>
            </a:r>
            <a:r>
              <a:rPr lang="cs-CZ" dirty="0" err="1" smtClean="0"/>
              <a:t>Grids</a:t>
            </a:r>
            <a:endParaRPr lang="cs-CZ" dirty="0"/>
          </a:p>
        </p:txBody>
      </p:sp>
      <p:sp>
        <p:nvSpPr>
          <p:cNvPr id="3" name="Content Placeholder 2"/>
          <p:cNvSpPr>
            <a:spLocks noGrp="1"/>
          </p:cNvSpPr>
          <p:nvPr>
            <p:ph idx="1"/>
          </p:nvPr>
        </p:nvSpPr>
        <p:spPr>
          <a:xfrm>
            <a:off x="513904" y="2149742"/>
            <a:ext cx="8082321" cy="3082529"/>
          </a:xfrm>
        </p:spPr>
        <p:txBody>
          <a:bodyPr/>
          <a:lstStyle/>
          <a:p>
            <a:r>
              <a:rPr lang="cs-CZ" sz="2000" dirty="0" smtClean="0"/>
              <a:t>Joint research </a:t>
            </a:r>
            <a:r>
              <a:rPr lang="cs-CZ" sz="2000" dirty="0" err="1" smtClean="0"/>
              <a:t>projects</a:t>
            </a:r>
            <a:r>
              <a:rPr lang="cs-CZ" sz="2000" dirty="0" smtClean="0"/>
              <a:t> </a:t>
            </a:r>
            <a:r>
              <a:rPr lang="cs-CZ" sz="2000" dirty="0" err="1" smtClean="0"/>
              <a:t>for</a:t>
            </a:r>
            <a:r>
              <a:rPr lang="cs-CZ" sz="2000" dirty="0" smtClean="0"/>
              <a:t> ČEZ</a:t>
            </a:r>
          </a:p>
          <a:p>
            <a:r>
              <a:rPr lang="cs-CZ" sz="2000" b="1" dirty="0" smtClean="0"/>
              <a:t>Modeling</a:t>
            </a:r>
          </a:p>
          <a:p>
            <a:r>
              <a:rPr lang="cs-CZ" sz="2000" b="1" dirty="0" err="1" smtClean="0"/>
              <a:t>Simulations</a:t>
            </a:r>
            <a:endParaRPr lang="cs-CZ" sz="2000" b="1" dirty="0" smtClean="0"/>
          </a:p>
          <a:p>
            <a:r>
              <a:rPr lang="cs-CZ" sz="2000" b="1" dirty="0" err="1" smtClean="0"/>
              <a:t>Predictions</a:t>
            </a:r>
            <a:r>
              <a:rPr lang="cs-CZ" sz="2000" dirty="0" smtClean="0"/>
              <a:t> (</a:t>
            </a:r>
            <a:r>
              <a:rPr lang="cs-CZ" sz="2000" dirty="0" err="1" smtClean="0"/>
              <a:t>of</a:t>
            </a:r>
            <a:r>
              <a:rPr lang="cs-CZ" sz="2000" dirty="0" smtClean="0"/>
              <a:t> </a:t>
            </a:r>
            <a:r>
              <a:rPr lang="cs-CZ" sz="2000" dirty="0" err="1" smtClean="0"/>
              <a:t>consumption</a:t>
            </a:r>
            <a:r>
              <a:rPr lang="cs-CZ" sz="2000" dirty="0" smtClean="0"/>
              <a:t>, </a:t>
            </a:r>
            <a:r>
              <a:rPr lang="cs-CZ" sz="2000" dirty="0" err="1" smtClean="0"/>
              <a:t>of</a:t>
            </a:r>
            <a:r>
              <a:rPr lang="cs-CZ" sz="2000" dirty="0" smtClean="0"/>
              <a:t> </a:t>
            </a:r>
            <a:r>
              <a:rPr lang="cs-CZ" sz="2000" dirty="0" err="1" smtClean="0"/>
              <a:t>metering</a:t>
            </a:r>
            <a:r>
              <a:rPr lang="cs-CZ" sz="2000" dirty="0" smtClean="0"/>
              <a:t> </a:t>
            </a:r>
            <a:r>
              <a:rPr lang="cs-CZ" sz="2000" dirty="0" err="1" smtClean="0"/>
              <a:t>behavior</a:t>
            </a:r>
            <a:r>
              <a:rPr lang="cs-CZ" sz="2000" dirty="0" smtClean="0"/>
              <a:t>) </a:t>
            </a:r>
          </a:p>
          <a:p>
            <a:r>
              <a:rPr lang="cs-CZ" sz="2000" b="1" dirty="0" err="1" smtClean="0"/>
              <a:t>Control</a:t>
            </a:r>
            <a:r>
              <a:rPr lang="cs-CZ" sz="2000" dirty="0" smtClean="0"/>
              <a:t>:</a:t>
            </a:r>
          </a:p>
          <a:p>
            <a:pPr lvl="1"/>
            <a:r>
              <a:rPr lang="cs-CZ" sz="2000" dirty="0" smtClean="0"/>
              <a:t>Led by </a:t>
            </a:r>
            <a:r>
              <a:rPr lang="cs-CZ" sz="2000" dirty="0" err="1" smtClean="0"/>
              <a:t>MycroftMind</a:t>
            </a:r>
            <a:r>
              <a:rPr lang="cs-CZ" sz="2000" dirty="0" smtClean="0"/>
              <a:t> (Masaryk University spin-</a:t>
            </a:r>
            <a:r>
              <a:rPr lang="cs-CZ" sz="2000" dirty="0" err="1" smtClean="0"/>
              <a:t>off</a:t>
            </a:r>
            <a:r>
              <a:rPr lang="cs-CZ" sz="2000" dirty="0" smtClean="0"/>
              <a:t>) </a:t>
            </a:r>
            <a:r>
              <a:rPr lang="cs-CZ" sz="2000" dirty="0" err="1" smtClean="0"/>
              <a:t>for</a:t>
            </a:r>
            <a:r>
              <a:rPr lang="cs-CZ" sz="2000" dirty="0" smtClean="0"/>
              <a:t> ČEZ: </a:t>
            </a:r>
          </a:p>
          <a:p>
            <a:pPr lvl="1"/>
            <a:r>
              <a:rPr lang="cs-CZ" sz="2000" dirty="0" smtClean="0"/>
              <a:t>Project on </a:t>
            </a:r>
            <a:r>
              <a:rPr lang="cs-CZ" sz="2000" b="1" dirty="0" err="1" smtClean="0"/>
              <a:t>Local</a:t>
            </a:r>
            <a:r>
              <a:rPr lang="cs-CZ" sz="2000" b="1" dirty="0" smtClean="0"/>
              <a:t> </a:t>
            </a:r>
            <a:r>
              <a:rPr lang="cs-CZ" sz="2000" b="1" dirty="0" err="1" smtClean="0"/>
              <a:t>Optimization</a:t>
            </a:r>
            <a:r>
              <a:rPr lang="cs-CZ" sz="2000" b="1" dirty="0" smtClean="0"/>
              <a:t> </a:t>
            </a:r>
            <a:r>
              <a:rPr lang="cs-CZ" sz="2000" b="1" dirty="0" err="1" smtClean="0"/>
              <a:t>of</a:t>
            </a:r>
            <a:r>
              <a:rPr lang="cs-CZ" sz="2000" b="1" dirty="0" smtClean="0"/>
              <a:t> </a:t>
            </a:r>
            <a:r>
              <a:rPr lang="cs-CZ" sz="2000" b="1" dirty="0" err="1" smtClean="0"/>
              <a:t>Distribution</a:t>
            </a:r>
            <a:r>
              <a:rPr lang="cs-CZ" sz="2000" b="1" dirty="0" smtClean="0"/>
              <a:t> </a:t>
            </a:r>
            <a:r>
              <a:rPr lang="cs-CZ" sz="2000" b="1" dirty="0" err="1" smtClean="0"/>
              <a:t>Grid</a:t>
            </a:r>
            <a:r>
              <a:rPr lang="cs-CZ" sz="2000" b="1" dirty="0" smtClean="0"/>
              <a:t> </a:t>
            </a:r>
            <a:r>
              <a:rPr lang="cs-CZ" sz="2000" dirty="0" smtClean="0"/>
              <a:t>(LODIS)</a:t>
            </a:r>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21</a:t>
            </a:fld>
            <a:endParaRPr lang="cs-CZ" altLang="cs-CZ"/>
          </a:p>
        </p:txBody>
      </p:sp>
    </p:spTree>
    <p:extLst>
      <p:ext uri="{BB962C8B-B14F-4D97-AF65-F5344CB8AC3E}">
        <p14:creationId xmlns:p14="http://schemas.microsoft.com/office/powerpoint/2010/main" val="238146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90" y="1460896"/>
            <a:ext cx="8086635" cy="485775"/>
          </a:xfrm>
        </p:spPr>
        <p:txBody>
          <a:bodyPr/>
          <a:lstStyle/>
          <a:p>
            <a:r>
              <a:rPr lang="cs-CZ" dirty="0" smtClean="0"/>
              <a:t>S4</a:t>
            </a:r>
            <a:r>
              <a:rPr lang="cs-CZ" dirty="0"/>
              <a:t>: Smart </a:t>
            </a:r>
            <a:r>
              <a:rPr lang="cs-CZ" dirty="0" err="1"/>
              <a:t>Metering</a:t>
            </a:r>
            <a:r>
              <a:rPr lang="cs-CZ" dirty="0"/>
              <a:t>, </a:t>
            </a:r>
            <a:r>
              <a:rPr lang="cs-CZ" dirty="0" err="1"/>
              <a:t>Demand</a:t>
            </a:r>
            <a:r>
              <a:rPr lang="cs-CZ" dirty="0"/>
              <a:t> Response and </a:t>
            </a:r>
            <a:r>
              <a:rPr lang="cs-CZ" dirty="0" err="1"/>
              <a:t>Dynamic</a:t>
            </a:r>
            <a:r>
              <a:rPr lang="cs-CZ" dirty="0"/>
              <a:t> </a:t>
            </a:r>
            <a:r>
              <a:rPr lang="cs-CZ" dirty="0" err="1" smtClean="0"/>
              <a:t>Pricing</a:t>
            </a:r>
            <a:r>
              <a:rPr lang="cs-CZ" dirty="0" smtClean="0"/>
              <a:t> </a:t>
            </a:r>
            <a:endParaRPr lang="cs-CZ" dirty="0"/>
          </a:p>
        </p:txBody>
      </p:sp>
      <p:sp>
        <p:nvSpPr>
          <p:cNvPr id="3" name="Content Placeholder 2"/>
          <p:cNvSpPr>
            <a:spLocks noGrp="1"/>
          </p:cNvSpPr>
          <p:nvPr>
            <p:ph idx="1"/>
          </p:nvPr>
        </p:nvSpPr>
        <p:spPr>
          <a:xfrm>
            <a:off x="513904" y="2149742"/>
            <a:ext cx="8082321" cy="3082529"/>
          </a:xfrm>
        </p:spPr>
        <p:txBody>
          <a:bodyPr/>
          <a:lstStyle/>
          <a:p>
            <a:r>
              <a:rPr lang="cs-CZ" sz="2000" dirty="0" smtClean="0"/>
              <a:t>Design </a:t>
            </a:r>
            <a:r>
              <a:rPr lang="cs-CZ" sz="2000" dirty="0" err="1" smtClean="0"/>
              <a:t>of</a:t>
            </a:r>
            <a:r>
              <a:rPr lang="cs-CZ" sz="2000" dirty="0" smtClean="0"/>
              <a:t> </a:t>
            </a:r>
            <a:r>
              <a:rPr lang="cs-CZ" sz="2000" dirty="0" err="1" smtClean="0"/>
              <a:t>the</a:t>
            </a:r>
            <a:r>
              <a:rPr lang="cs-CZ" sz="2000" dirty="0" smtClean="0"/>
              <a:t> </a:t>
            </a:r>
            <a:r>
              <a:rPr lang="cs-CZ" sz="2000" b="1" dirty="0" smtClean="0"/>
              <a:t>Smart-meter &lt;&gt; </a:t>
            </a:r>
            <a:r>
              <a:rPr lang="cs-CZ" sz="2000" b="1" dirty="0" err="1" smtClean="0"/>
              <a:t>Home</a:t>
            </a:r>
            <a:r>
              <a:rPr lang="cs-CZ" sz="2000" b="1" dirty="0" smtClean="0"/>
              <a:t> Area Network </a:t>
            </a:r>
            <a:r>
              <a:rPr lang="cs-CZ" sz="2000" dirty="0" err="1" smtClean="0"/>
              <a:t>interfacing</a:t>
            </a:r>
            <a:endParaRPr lang="cs-CZ" sz="2000" dirty="0" smtClean="0"/>
          </a:p>
          <a:p>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22</a:t>
            </a:fld>
            <a:endParaRPr lang="cs-CZ" altLang="cs-CZ"/>
          </a:p>
        </p:txBody>
      </p:sp>
      <p:pic>
        <p:nvPicPr>
          <p:cNvPr id="6" name="Grafický objekt 1"/>
          <p:cNvPicPr/>
          <p:nvPr/>
        </p:nvPicPr>
        <p:blipFill>
          <a:blip r:embed="rId3"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asvg="http://schemas.microsoft.com/office/drawing/2016/SVG/main" xmlns:lc="http://schemas.openxmlformats.org/drawingml/2006/lockedCanvas" r:embed="rId20"/>
              </a:ext>
            </a:extLst>
          </a:blip>
          <a:stretch>
            <a:fillRect/>
          </a:stretch>
        </p:blipFill>
        <p:spPr>
          <a:xfrm>
            <a:off x="2400540" y="2149742"/>
            <a:ext cx="6299200" cy="3381375"/>
          </a:xfrm>
          <a:prstGeom prst="rect">
            <a:avLst/>
          </a:prstGeom>
        </p:spPr>
      </p:pic>
    </p:spTree>
    <p:extLst>
      <p:ext uri="{BB962C8B-B14F-4D97-AF65-F5344CB8AC3E}">
        <p14:creationId xmlns:p14="http://schemas.microsoft.com/office/powerpoint/2010/main" val="413756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S5: Big Data </a:t>
            </a:r>
            <a:endParaRPr lang="cs-CZ" dirty="0"/>
          </a:p>
        </p:txBody>
      </p:sp>
      <p:sp>
        <p:nvSpPr>
          <p:cNvPr id="3" name="Content Placeholder 2"/>
          <p:cNvSpPr>
            <a:spLocks noGrp="1"/>
          </p:cNvSpPr>
          <p:nvPr>
            <p:ph idx="1"/>
          </p:nvPr>
        </p:nvSpPr>
        <p:spPr/>
        <p:txBody>
          <a:bodyPr/>
          <a:lstStyle/>
          <a:p>
            <a:r>
              <a:rPr lang="cs-CZ" sz="2000" dirty="0" err="1" smtClean="0"/>
              <a:t>Large</a:t>
            </a:r>
            <a:r>
              <a:rPr lang="cs-CZ" sz="2000" dirty="0" smtClean="0"/>
              <a:t> </a:t>
            </a:r>
            <a:r>
              <a:rPr lang="cs-CZ" sz="2000" dirty="0" err="1" smtClean="0"/>
              <a:t>computing</a:t>
            </a:r>
            <a:r>
              <a:rPr lang="cs-CZ" sz="2000" dirty="0" smtClean="0"/>
              <a:t> and </a:t>
            </a:r>
            <a:r>
              <a:rPr lang="cs-CZ" sz="2000" dirty="0" err="1" smtClean="0"/>
              <a:t>storage</a:t>
            </a:r>
            <a:r>
              <a:rPr lang="cs-CZ" sz="2000" dirty="0" smtClean="0"/>
              <a:t> </a:t>
            </a:r>
            <a:r>
              <a:rPr lang="cs-CZ" sz="2000" dirty="0" err="1" smtClean="0"/>
              <a:t>infrastructure</a:t>
            </a:r>
            <a:r>
              <a:rPr lang="cs-CZ" sz="2000" dirty="0" smtClean="0"/>
              <a:t> </a:t>
            </a:r>
            <a:r>
              <a:rPr lang="cs-CZ" sz="2000" dirty="0" err="1" smtClean="0"/>
              <a:t>available</a:t>
            </a:r>
            <a:endParaRPr lang="cs-CZ" sz="2000" dirty="0" smtClean="0"/>
          </a:p>
          <a:p>
            <a:r>
              <a:rPr lang="cs-CZ" sz="2000" b="1" dirty="0" smtClean="0"/>
              <a:t>CERIT </a:t>
            </a:r>
            <a:r>
              <a:rPr lang="cs-CZ" sz="2000" b="1" dirty="0" err="1" smtClean="0"/>
              <a:t>Scientific</a:t>
            </a:r>
            <a:r>
              <a:rPr lang="cs-CZ" sz="2000" b="1" dirty="0" smtClean="0"/>
              <a:t> </a:t>
            </a:r>
            <a:r>
              <a:rPr lang="cs-CZ" sz="2000" b="1" dirty="0" err="1" smtClean="0"/>
              <a:t>Cloud</a:t>
            </a:r>
            <a:endParaRPr lang="cs-CZ" sz="2000" b="1" dirty="0" smtClean="0"/>
          </a:p>
          <a:p>
            <a:r>
              <a:rPr lang="cs-CZ" sz="2000" dirty="0" err="1" smtClean="0"/>
              <a:t>Both</a:t>
            </a:r>
            <a:r>
              <a:rPr lang="cs-CZ" sz="2000" dirty="0" smtClean="0"/>
              <a:t> </a:t>
            </a:r>
            <a:r>
              <a:rPr lang="cs-CZ" sz="2000" b="1" dirty="0" smtClean="0"/>
              <a:t>data-</a:t>
            </a:r>
            <a:r>
              <a:rPr lang="cs-CZ" sz="2000" b="1" dirty="0" err="1" smtClean="0"/>
              <a:t>intensive</a:t>
            </a:r>
            <a:r>
              <a:rPr lang="cs-CZ" sz="2000" b="1" dirty="0" smtClean="0"/>
              <a:t> </a:t>
            </a:r>
            <a:r>
              <a:rPr lang="cs-CZ" sz="2000" dirty="0" smtClean="0"/>
              <a:t>and</a:t>
            </a:r>
            <a:r>
              <a:rPr lang="cs-CZ" sz="2000" b="1" dirty="0" smtClean="0"/>
              <a:t> </a:t>
            </a:r>
            <a:r>
              <a:rPr lang="cs-CZ" sz="2000" b="1" dirty="0" err="1" smtClean="0"/>
              <a:t>computation-intensive</a:t>
            </a:r>
            <a:r>
              <a:rPr lang="cs-CZ" sz="2000" b="1" dirty="0" smtClean="0"/>
              <a:t> </a:t>
            </a:r>
            <a:r>
              <a:rPr lang="cs-CZ" sz="2000" dirty="0" err="1" smtClean="0"/>
              <a:t>applications</a:t>
            </a:r>
            <a:r>
              <a:rPr lang="cs-CZ" sz="2000" dirty="0" smtClean="0"/>
              <a:t> in </a:t>
            </a:r>
            <a:r>
              <a:rPr lang="cs-CZ" sz="2000" dirty="0" err="1" smtClean="0"/>
              <a:t>smart</a:t>
            </a:r>
            <a:r>
              <a:rPr lang="cs-CZ" sz="2000" dirty="0" smtClean="0"/>
              <a:t> </a:t>
            </a:r>
            <a:r>
              <a:rPr lang="cs-CZ" sz="2000" dirty="0" err="1" smtClean="0"/>
              <a:t>grids</a:t>
            </a:r>
            <a:r>
              <a:rPr lang="cs-CZ" sz="2000" dirty="0" smtClean="0"/>
              <a:t> </a:t>
            </a:r>
            <a:r>
              <a:rPr lang="cs-CZ" sz="2000" dirty="0" err="1" smtClean="0"/>
              <a:t>based</a:t>
            </a:r>
            <a:r>
              <a:rPr lang="cs-CZ" sz="2000" dirty="0" smtClean="0"/>
              <a:t> on </a:t>
            </a:r>
            <a:r>
              <a:rPr lang="cs-CZ" sz="2000" dirty="0" err="1" smtClean="0"/>
              <a:t>deep</a:t>
            </a:r>
            <a:r>
              <a:rPr lang="cs-CZ" sz="2000" dirty="0" smtClean="0"/>
              <a:t> </a:t>
            </a:r>
            <a:r>
              <a:rPr lang="cs-CZ" sz="2000" dirty="0" err="1" smtClean="0"/>
              <a:t>learning</a:t>
            </a:r>
            <a:endParaRPr lang="cs-CZ" sz="2000" dirty="0" smtClean="0"/>
          </a:p>
          <a:p>
            <a:pPr marL="0" indent="0">
              <a:buNone/>
            </a:pPr>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23</a:t>
            </a:fld>
            <a:endParaRPr lang="cs-CZ" altLang="cs-CZ"/>
          </a:p>
        </p:txBody>
      </p:sp>
    </p:spTree>
    <p:extLst>
      <p:ext uri="{BB962C8B-B14F-4D97-AF65-F5344CB8AC3E}">
        <p14:creationId xmlns:p14="http://schemas.microsoft.com/office/powerpoint/2010/main" val="149953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S6: </a:t>
            </a:r>
            <a:r>
              <a:rPr lang="cs-CZ" dirty="0" err="1"/>
              <a:t>Field</a:t>
            </a:r>
            <a:r>
              <a:rPr lang="cs-CZ" dirty="0"/>
              <a:t> </a:t>
            </a:r>
            <a:r>
              <a:rPr lang="cs-CZ" dirty="0" err="1"/>
              <a:t>trials</a:t>
            </a:r>
            <a:r>
              <a:rPr lang="cs-CZ" dirty="0"/>
              <a:t>, </a:t>
            </a:r>
            <a:r>
              <a:rPr lang="cs-CZ" dirty="0" err="1"/>
              <a:t>Standardization</a:t>
            </a:r>
            <a:r>
              <a:rPr lang="cs-CZ" dirty="0"/>
              <a:t>, </a:t>
            </a:r>
            <a:r>
              <a:rPr lang="cs-CZ" dirty="0" err="1"/>
              <a:t>Regulations</a:t>
            </a:r>
            <a:r>
              <a:rPr lang="cs-CZ" dirty="0" smtClean="0"/>
              <a:t> </a:t>
            </a:r>
            <a:endParaRPr lang="cs-CZ" dirty="0"/>
          </a:p>
        </p:txBody>
      </p:sp>
      <p:sp>
        <p:nvSpPr>
          <p:cNvPr id="3" name="Content Placeholder 2"/>
          <p:cNvSpPr>
            <a:spLocks noGrp="1"/>
          </p:cNvSpPr>
          <p:nvPr>
            <p:ph idx="1"/>
          </p:nvPr>
        </p:nvSpPr>
        <p:spPr/>
        <p:txBody>
          <a:bodyPr/>
          <a:lstStyle/>
          <a:p>
            <a:r>
              <a:rPr lang="cs-CZ" sz="2000" b="1" dirty="0" smtClean="0"/>
              <a:t>Smart-</a:t>
            </a:r>
            <a:r>
              <a:rPr lang="cs-CZ" sz="2000" b="1" dirty="0" err="1" smtClean="0"/>
              <a:t>grid</a:t>
            </a:r>
            <a:r>
              <a:rPr lang="cs-CZ" sz="2000" b="1" dirty="0" smtClean="0"/>
              <a:t> </a:t>
            </a:r>
            <a:r>
              <a:rPr lang="cs-CZ" sz="2000" b="1" dirty="0" err="1" smtClean="0"/>
              <a:t>lab</a:t>
            </a:r>
            <a:r>
              <a:rPr lang="cs-CZ" sz="2000" b="1" dirty="0" smtClean="0"/>
              <a:t> </a:t>
            </a:r>
            <a:r>
              <a:rPr lang="cs-CZ" sz="2000" dirty="0" err="1" smtClean="0"/>
              <a:t>for</a:t>
            </a:r>
            <a:r>
              <a:rPr lang="cs-CZ" sz="2000" dirty="0" smtClean="0"/>
              <a:t> ČEZ</a:t>
            </a:r>
          </a:p>
          <a:p>
            <a:r>
              <a:rPr lang="cs-CZ" sz="2000" dirty="0" err="1" smtClean="0"/>
              <a:t>Conception</a:t>
            </a:r>
            <a:r>
              <a:rPr lang="cs-CZ" sz="2000" dirty="0" smtClean="0"/>
              <a:t> </a:t>
            </a:r>
            <a:r>
              <a:rPr lang="cs-CZ" sz="2000" dirty="0" err="1" smtClean="0"/>
              <a:t>of</a:t>
            </a:r>
            <a:r>
              <a:rPr lang="cs-CZ" sz="2000" dirty="0" smtClean="0"/>
              <a:t> </a:t>
            </a:r>
            <a:r>
              <a:rPr lang="cs-CZ" sz="2000" b="1" dirty="0" err="1" smtClean="0"/>
              <a:t>lab</a:t>
            </a:r>
            <a:r>
              <a:rPr lang="cs-CZ" sz="2000" b="1" dirty="0" smtClean="0"/>
              <a:t> </a:t>
            </a:r>
            <a:r>
              <a:rPr lang="cs-CZ" sz="2000" b="1" dirty="0" err="1" smtClean="0"/>
              <a:t>control</a:t>
            </a:r>
            <a:r>
              <a:rPr lang="cs-CZ" sz="2000" b="1" dirty="0" smtClean="0"/>
              <a:t> </a:t>
            </a:r>
            <a:r>
              <a:rPr lang="cs-CZ" sz="2000" b="1" dirty="0" err="1" smtClean="0"/>
              <a:t>system</a:t>
            </a:r>
            <a:endParaRPr lang="cs-CZ" sz="2000" b="1" dirty="0" smtClean="0"/>
          </a:p>
          <a:p>
            <a:r>
              <a:rPr lang="cs-CZ" sz="2000" dirty="0" err="1" smtClean="0"/>
              <a:t>Both</a:t>
            </a:r>
            <a:r>
              <a:rPr lang="cs-CZ" sz="2000" dirty="0" smtClean="0"/>
              <a:t> </a:t>
            </a:r>
            <a:r>
              <a:rPr lang="cs-CZ" sz="2000" b="1" dirty="0" smtClean="0"/>
              <a:t>HW </a:t>
            </a:r>
            <a:r>
              <a:rPr lang="cs-CZ" sz="2000" dirty="0" smtClean="0"/>
              <a:t>and</a:t>
            </a:r>
            <a:r>
              <a:rPr lang="cs-CZ" sz="2000" b="1" dirty="0" smtClean="0"/>
              <a:t> SW</a:t>
            </a:r>
            <a:r>
              <a:rPr lang="cs-CZ" sz="2000" dirty="0" smtClean="0"/>
              <a:t> part design and </a:t>
            </a:r>
            <a:r>
              <a:rPr lang="cs-CZ" sz="2000" dirty="0" err="1" smtClean="0"/>
              <a:t>implementation</a:t>
            </a:r>
            <a:r>
              <a:rPr lang="cs-CZ" sz="2000" dirty="0" smtClean="0"/>
              <a:t> </a:t>
            </a:r>
          </a:p>
          <a:p>
            <a:r>
              <a:rPr lang="cs-CZ" sz="2000" dirty="0" smtClean="0"/>
              <a:t>Test </a:t>
            </a:r>
            <a:r>
              <a:rPr lang="cs-CZ" sz="2000" dirty="0" err="1" smtClean="0"/>
              <a:t>control</a:t>
            </a:r>
            <a:r>
              <a:rPr lang="cs-CZ" sz="2000" dirty="0" smtClean="0"/>
              <a:t> </a:t>
            </a:r>
            <a:r>
              <a:rPr lang="cs-CZ" sz="2000" dirty="0" err="1" smtClean="0"/>
              <a:t>system</a:t>
            </a:r>
            <a:r>
              <a:rPr lang="cs-CZ" sz="2000" dirty="0" smtClean="0"/>
              <a:t> </a:t>
            </a:r>
            <a:r>
              <a:rPr lang="cs-CZ" sz="2000" dirty="0" err="1" smtClean="0"/>
              <a:t>driven</a:t>
            </a:r>
            <a:r>
              <a:rPr lang="cs-CZ" sz="2000" dirty="0" smtClean="0"/>
              <a:t> by Design </a:t>
            </a:r>
            <a:r>
              <a:rPr lang="cs-CZ" sz="2000" dirty="0" err="1" smtClean="0"/>
              <a:t>of</a:t>
            </a:r>
            <a:r>
              <a:rPr lang="cs-CZ" sz="2000" dirty="0" smtClean="0"/>
              <a:t> </a:t>
            </a:r>
            <a:r>
              <a:rPr lang="cs-CZ" sz="2000" dirty="0" err="1" smtClean="0"/>
              <a:t>Experiments</a:t>
            </a:r>
            <a:r>
              <a:rPr lang="cs-CZ" sz="2000" dirty="0" smtClean="0"/>
              <a:t> (</a:t>
            </a:r>
            <a:r>
              <a:rPr lang="cs-CZ" sz="2000" dirty="0" err="1" smtClean="0"/>
              <a:t>DoE</a:t>
            </a:r>
            <a:r>
              <a:rPr lang="cs-CZ" sz="2000" dirty="0" smtClean="0"/>
              <a:t>), </a:t>
            </a:r>
          </a:p>
          <a:p>
            <a:r>
              <a:rPr lang="cs-CZ" sz="2000" dirty="0" err="1" smtClean="0"/>
              <a:t>Inspired</a:t>
            </a:r>
            <a:r>
              <a:rPr lang="cs-CZ" sz="2000" dirty="0" smtClean="0"/>
              <a:t> by </a:t>
            </a:r>
            <a:r>
              <a:rPr lang="cs-CZ" sz="2000" b="1" dirty="0" smtClean="0"/>
              <a:t>SW </a:t>
            </a:r>
            <a:r>
              <a:rPr lang="cs-CZ" sz="2000" b="1" dirty="0" err="1" smtClean="0"/>
              <a:t>testing</a:t>
            </a:r>
            <a:r>
              <a:rPr lang="cs-CZ" sz="2000" b="1" dirty="0" smtClean="0"/>
              <a:t> </a:t>
            </a:r>
            <a:r>
              <a:rPr lang="cs-CZ" sz="2000" b="1" dirty="0" err="1" smtClean="0"/>
              <a:t>standards</a:t>
            </a:r>
            <a:r>
              <a:rPr lang="cs-CZ" sz="2000" dirty="0" smtClean="0"/>
              <a:t>, </a:t>
            </a:r>
            <a:r>
              <a:rPr lang="cs-CZ" sz="2000" dirty="0" err="1" smtClean="0"/>
              <a:t>applied</a:t>
            </a:r>
            <a:r>
              <a:rPr lang="cs-CZ" sz="2000" dirty="0" smtClean="0"/>
              <a:t> to </a:t>
            </a:r>
            <a:r>
              <a:rPr lang="cs-CZ" sz="2000" b="1" dirty="0" err="1" smtClean="0"/>
              <a:t>cyber-physical</a:t>
            </a:r>
            <a:r>
              <a:rPr lang="cs-CZ" sz="2000" dirty="0" smtClean="0"/>
              <a:t> </a:t>
            </a:r>
            <a:r>
              <a:rPr lang="cs-CZ" sz="2000" dirty="0" err="1" smtClean="0"/>
              <a:t>systems</a:t>
            </a:r>
            <a:endParaRPr lang="cs-CZ" sz="2000" dirty="0" smtClean="0"/>
          </a:p>
          <a:p>
            <a:r>
              <a:rPr lang="cs-CZ" sz="2000" dirty="0" err="1"/>
              <a:t>Expertise</a:t>
            </a:r>
            <a:r>
              <a:rPr lang="cs-CZ" sz="2000" dirty="0"/>
              <a:t> in </a:t>
            </a:r>
            <a:r>
              <a:rPr lang="cs-CZ" sz="2000" b="1" dirty="0" err="1"/>
              <a:t>Regulations</a:t>
            </a:r>
            <a:r>
              <a:rPr lang="cs-CZ" sz="2000" dirty="0"/>
              <a:t> on </a:t>
            </a:r>
            <a:r>
              <a:rPr lang="cs-CZ" sz="2000" dirty="0" err="1"/>
              <a:t>Telecommunications</a:t>
            </a:r>
            <a:r>
              <a:rPr lang="cs-CZ" sz="2000" dirty="0"/>
              <a:t>, </a:t>
            </a:r>
            <a:r>
              <a:rPr lang="cs-CZ" sz="2000" dirty="0" err="1"/>
              <a:t>Energy</a:t>
            </a:r>
            <a:r>
              <a:rPr lang="cs-CZ" sz="2000" dirty="0"/>
              <a:t> business, </a:t>
            </a:r>
            <a:r>
              <a:rPr lang="cs-CZ" sz="2000" b="1" dirty="0" err="1"/>
              <a:t>Cybersecurity</a:t>
            </a:r>
            <a:r>
              <a:rPr lang="cs-CZ" sz="2000" b="1" dirty="0"/>
              <a:t>, </a:t>
            </a:r>
            <a:r>
              <a:rPr lang="cs-CZ" sz="2000" b="1" dirty="0" err="1"/>
              <a:t>Privacy</a:t>
            </a:r>
            <a:r>
              <a:rPr lang="cs-CZ" sz="2000" dirty="0"/>
              <a:t>, and </a:t>
            </a:r>
            <a:r>
              <a:rPr lang="cs-CZ" sz="2000" dirty="0" err="1"/>
              <a:t>Critical</a:t>
            </a:r>
            <a:r>
              <a:rPr lang="cs-CZ" sz="2000" dirty="0"/>
              <a:t> </a:t>
            </a:r>
            <a:r>
              <a:rPr lang="cs-CZ" sz="2000" dirty="0" err="1"/>
              <a:t>Infrastructure</a:t>
            </a:r>
            <a:r>
              <a:rPr lang="cs-CZ" sz="2000" dirty="0"/>
              <a:t> </a:t>
            </a:r>
            <a:r>
              <a:rPr lang="cs-CZ" sz="2000" dirty="0" err="1"/>
              <a:t>Protection</a:t>
            </a:r>
            <a:endParaRPr lang="cs-CZ" sz="2000" dirty="0"/>
          </a:p>
          <a:p>
            <a:pPr marL="0" indent="0">
              <a:buNone/>
            </a:pPr>
            <a:endParaRPr lang="cs-CZ" sz="2000" b="1" dirty="0" smtClean="0"/>
          </a:p>
          <a:p>
            <a:pPr marL="0" indent="0">
              <a:buNone/>
            </a:pPr>
            <a:endParaRPr lang="cs-CZ"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24</a:t>
            </a:fld>
            <a:endParaRPr lang="cs-CZ" altLang="cs-CZ"/>
          </a:p>
        </p:txBody>
      </p:sp>
    </p:spTree>
    <p:extLst>
      <p:ext uri="{BB962C8B-B14F-4D97-AF65-F5344CB8AC3E}">
        <p14:creationId xmlns:p14="http://schemas.microsoft.com/office/powerpoint/2010/main" val="347239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90" y="2175309"/>
            <a:ext cx="8091487" cy="2151423"/>
          </a:xfrm>
        </p:spPr>
        <p:txBody>
          <a:bodyPr/>
          <a:lstStyle/>
          <a:p>
            <a:r>
              <a:rPr lang="cs-CZ" dirty="0" err="1" smtClean="0"/>
              <a:t>Institutional</a:t>
            </a:r>
            <a:r>
              <a:rPr lang="cs-CZ" dirty="0" smtClean="0"/>
              <a:t> </a:t>
            </a:r>
            <a:r>
              <a:rPr lang="cs-CZ" dirty="0" err="1" smtClean="0"/>
              <a:t>collaboration</a:t>
            </a:r>
            <a:endParaRPr lang="cs-CZ" dirty="0"/>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25</a:t>
            </a:fld>
            <a:endParaRPr lang="cs-CZ" altLang="cs-CZ"/>
          </a:p>
        </p:txBody>
      </p:sp>
    </p:spTree>
    <p:extLst>
      <p:ext uri="{BB962C8B-B14F-4D97-AF65-F5344CB8AC3E}">
        <p14:creationId xmlns:p14="http://schemas.microsoft.com/office/powerpoint/2010/main" val="48391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cooperation</a:t>
            </a:r>
            <a:endParaRPr lang="en-US" dirty="0"/>
          </a:p>
        </p:txBody>
      </p:sp>
      <p:sp>
        <p:nvSpPr>
          <p:cNvPr id="3" name="Content Placeholder 2"/>
          <p:cNvSpPr>
            <a:spLocks noGrp="1"/>
          </p:cNvSpPr>
          <p:nvPr>
            <p:ph idx="1"/>
          </p:nvPr>
        </p:nvSpPr>
        <p:spPr/>
        <p:txBody>
          <a:bodyPr/>
          <a:lstStyle/>
          <a:p>
            <a:r>
              <a:rPr lang="en-US" sz="1700" b="1" dirty="0"/>
              <a:t>Europol</a:t>
            </a:r>
            <a:r>
              <a:rPr lang="en-US" sz="1700" dirty="0"/>
              <a:t> (EC3)</a:t>
            </a:r>
          </a:p>
          <a:p>
            <a:pPr lvl="1"/>
            <a:r>
              <a:rPr lang="en-US" sz="1700" dirty="0"/>
              <a:t>t</a:t>
            </a:r>
            <a:r>
              <a:rPr lang="en-US" sz="1700" dirty="0" smtClean="0"/>
              <a:t>axonomy of cyber security incidents, </a:t>
            </a:r>
            <a:endParaRPr lang="en-US" sz="1700" dirty="0"/>
          </a:p>
          <a:p>
            <a:pPr lvl="1"/>
            <a:r>
              <a:rPr lang="en-US" sz="1700" dirty="0"/>
              <a:t>lectures for </a:t>
            </a:r>
            <a:r>
              <a:rPr lang="en-US" sz="1700" dirty="0" smtClean="0"/>
              <a:t>LEA</a:t>
            </a:r>
          </a:p>
          <a:p>
            <a:pPr lvl="1"/>
            <a:r>
              <a:rPr lang="en-US" sz="1700" dirty="0"/>
              <a:t>e</a:t>
            </a:r>
            <a:r>
              <a:rPr lang="en-US" sz="1700" dirty="0" smtClean="0"/>
              <a:t>xpert boards membership</a:t>
            </a:r>
            <a:endParaRPr lang="en-US" sz="1700" dirty="0"/>
          </a:p>
          <a:p>
            <a:r>
              <a:rPr lang="en-US" sz="1700" b="1" dirty="0"/>
              <a:t>ENISA</a:t>
            </a:r>
          </a:p>
          <a:p>
            <a:pPr lvl="1"/>
            <a:r>
              <a:rPr lang="en-US" sz="1700" dirty="0"/>
              <a:t>taxonomy</a:t>
            </a:r>
          </a:p>
          <a:p>
            <a:pPr lvl="1"/>
            <a:r>
              <a:rPr lang="en-US" sz="1700" dirty="0"/>
              <a:t>sharing of </a:t>
            </a:r>
            <a:r>
              <a:rPr lang="en-US" sz="1700" dirty="0" smtClean="0"/>
              <a:t>knowledge, expert boards membership</a:t>
            </a:r>
            <a:endParaRPr lang="en-US" sz="1700" dirty="0"/>
          </a:p>
          <a:p>
            <a:r>
              <a:rPr lang="en-US" sz="1700" b="1" dirty="0"/>
              <a:t>NATO</a:t>
            </a:r>
          </a:p>
          <a:p>
            <a:pPr lvl="1"/>
            <a:r>
              <a:rPr lang="en-US" sz="1700" dirty="0"/>
              <a:t>taxonomy,</a:t>
            </a:r>
          </a:p>
          <a:p>
            <a:pPr lvl="1"/>
            <a:r>
              <a:rPr lang="en-US" sz="1700" dirty="0"/>
              <a:t>study </a:t>
            </a:r>
            <a:r>
              <a:rPr lang="en-US" sz="1700" dirty="0" smtClean="0"/>
              <a:t>programs (Cyber Defense Master), exercises (CCDCOE)</a:t>
            </a:r>
            <a:endParaRPr lang="en-US" sz="17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26</a:t>
            </a:fld>
            <a:endParaRPr lang="cs-CZ" altLang="cs-CZ"/>
          </a:p>
        </p:txBody>
      </p:sp>
      <p:pic>
        <p:nvPicPr>
          <p:cNvPr id="4" name="Obrázek 3"/>
          <p:cNvPicPr>
            <a:picLocks noChangeAspect="1"/>
          </p:cNvPicPr>
          <p:nvPr/>
        </p:nvPicPr>
        <p:blipFill>
          <a:blip r:embed="rId2"/>
          <a:stretch>
            <a:fillRect/>
          </a:stretch>
        </p:blipFill>
        <p:spPr>
          <a:xfrm>
            <a:off x="5809986" y="844154"/>
            <a:ext cx="2889754" cy="2145978"/>
          </a:xfrm>
          <a:prstGeom prst="rect">
            <a:avLst/>
          </a:prstGeom>
        </p:spPr>
      </p:pic>
    </p:spTree>
    <p:extLst>
      <p:ext uri="{BB962C8B-B14F-4D97-AF65-F5344CB8AC3E}">
        <p14:creationId xmlns:p14="http://schemas.microsoft.com/office/powerpoint/2010/main" val="1059776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cooperation</a:t>
            </a:r>
            <a:endParaRPr lang="en-US" dirty="0"/>
          </a:p>
        </p:txBody>
      </p:sp>
      <p:sp>
        <p:nvSpPr>
          <p:cNvPr id="3" name="Content Placeholder 2"/>
          <p:cNvSpPr>
            <a:spLocks noGrp="1"/>
          </p:cNvSpPr>
          <p:nvPr>
            <p:ph idx="1"/>
          </p:nvPr>
        </p:nvSpPr>
        <p:spPr/>
        <p:txBody>
          <a:bodyPr/>
          <a:lstStyle/>
          <a:p>
            <a:r>
              <a:rPr lang="en-US" sz="1800" b="1" dirty="0" smtClean="0"/>
              <a:t>UN</a:t>
            </a:r>
            <a:endParaRPr lang="en-US" sz="1800" b="1" dirty="0"/>
          </a:p>
          <a:p>
            <a:pPr lvl="1"/>
            <a:r>
              <a:rPr lang="en-US" sz="1800" dirty="0"/>
              <a:t>sharing of tools and </a:t>
            </a:r>
            <a:r>
              <a:rPr lang="en-US" sz="1800" dirty="0" smtClean="0"/>
              <a:t>knowledge</a:t>
            </a:r>
          </a:p>
          <a:p>
            <a:pPr lvl="1"/>
            <a:r>
              <a:rPr lang="en-US" sz="1800" dirty="0" smtClean="0"/>
              <a:t>UNCITRAL and UNODC academic delegations</a:t>
            </a:r>
            <a:endParaRPr lang="en-US" sz="1800" dirty="0"/>
          </a:p>
          <a:p>
            <a:r>
              <a:rPr lang="en-US" sz="1800" b="1" dirty="0"/>
              <a:t>TF-CSIRT</a:t>
            </a:r>
          </a:p>
          <a:p>
            <a:pPr lvl="1"/>
            <a:r>
              <a:rPr lang="en-US" sz="1800" dirty="0"/>
              <a:t>sharing of tools, knowledge, best practices, </a:t>
            </a:r>
            <a:r>
              <a:rPr lang="en-US" sz="1800" dirty="0" err="1"/>
              <a:t>etc</a:t>
            </a:r>
            <a:r>
              <a:rPr lang="is-IS" sz="1800" dirty="0"/>
              <a:t>.</a:t>
            </a:r>
            <a:endParaRPr lang="en-US" sz="1800" dirty="0"/>
          </a:p>
          <a:p>
            <a:r>
              <a:rPr lang="en-US" sz="1800" b="1" dirty="0"/>
              <a:t>National research and education </a:t>
            </a:r>
            <a:r>
              <a:rPr lang="en-US" sz="1800" dirty="0"/>
              <a:t>institutions</a:t>
            </a:r>
          </a:p>
          <a:p>
            <a:pPr lvl="1"/>
            <a:r>
              <a:rPr lang="en-US" sz="1800" dirty="0"/>
              <a:t>ad-hoc cooperation, research projects, sharing of knowledge and tools</a:t>
            </a: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27</a:t>
            </a:fld>
            <a:endParaRPr lang="cs-CZ" altLang="cs-CZ"/>
          </a:p>
        </p:txBody>
      </p:sp>
      <p:pic>
        <p:nvPicPr>
          <p:cNvPr id="4" name="Obrázek 3"/>
          <p:cNvPicPr>
            <a:picLocks noChangeAspect="1"/>
          </p:cNvPicPr>
          <p:nvPr/>
        </p:nvPicPr>
        <p:blipFill>
          <a:blip r:embed="rId2"/>
          <a:stretch>
            <a:fillRect/>
          </a:stretch>
        </p:blipFill>
        <p:spPr>
          <a:xfrm>
            <a:off x="5048611" y="438150"/>
            <a:ext cx="3543300" cy="1076325"/>
          </a:xfrm>
          <a:prstGeom prst="rect">
            <a:avLst/>
          </a:prstGeom>
        </p:spPr>
      </p:pic>
    </p:spTree>
    <p:extLst>
      <p:ext uri="{BB962C8B-B14F-4D97-AF65-F5344CB8AC3E}">
        <p14:creationId xmlns:p14="http://schemas.microsoft.com/office/powerpoint/2010/main" val="386972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cooperation</a:t>
            </a:r>
            <a:endParaRPr lang="en-US" dirty="0"/>
          </a:p>
        </p:txBody>
      </p:sp>
      <p:sp>
        <p:nvSpPr>
          <p:cNvPr id="3" name="Content Placeholder 2"/>
          <p:cNvSpPr>
            <a:spLocks noGrp="1"/>
          </p:cNvSpPr>
          <p:nvPr>
            <p:ph idx="1"/>
          </p:nvPr>
        </p:nvSpPr>
        <p:spPr/>
        <p:txBody>
          <a:bodyPr/>
          <a:lstStyle/>
          <a:p>
            <a:r>
              <a:rPr lang="en-US" sz="1800" b="1" dirty="0"/>
              <a:t>National Cyber and Information Security </a:t>
            </a:r>
            <a:r>
              <a:rPr lang="en-US" sz="1800" b="1" dirty="0" smtClean="0"/>
              <a:t>Agency</a:t>
            </a:r>
            <a:endParaRPr lang="en-US" sz="1800" b="1" dirty="0"/>
          </a:p>
          <a:p>
            <a:pPr lvl="1"/>
            <a:r>
              <a:rPr lang="en-US" sz="1800" dirty="0"/>
              <a:t>sharing of knowledge and tools</a:t>
            </a:r>
          </a:p>
          <a:p>
            <a:pPr lvl="1"/>
            <a:r>
              <a:rPr lang="en-US" sz="1800" dirty="0"/>
              <a:t>training and education: courses and exercises (Cyber Czech)</a:t>
            </a:r>
          </a:p>
          <a:p>
            <a:pPr lvl="1"/>
            <a:r>
              <a:rPr lang="en-US" sz="1800" dirty="0"/>
              <a:t>attendance at exercises: Locked Shields, Cyber Europe, EDA</a:t>
            </a:r>
          </a:p>
          <a:p>
            <a:r>
              <a:rPr lang="en-US" sz="1800" b="1" dirty="0"/>
              <a:t>Police</a:t>
            </a:r>
          </a:p>
          <a:p>
            <a:pPr lvl="1"/>
            <a:r>
              <a:rPr lang="en-US" sz="1800" dirty="0"/>
              <a:t>sharing of knowledge and tools, consulting</a:t>
            </a:r>
          </a:p>
          <a:p>
            <a:pPr lvl="1"/>
            <a:r>
              <a:rPr lang="en-US" sz="1800" dirty="0"/>
              <a:t>training and education – cooperation with Police academy</a:t>
            </a:r>
          </a:p>
          <a:p>
            <a:r>
              <a:rPr lang="en-US" sz="1800" b="1" dirty="0"/>
              <a:t>Army and Ministry of Defense</a:t>
            </a:r>
          </a:p>
          <a:p>
            <a:pPr lvl="1"/>
            <a:r>
              <a:rPr lang="en-US" sz="1800" dirty="0"/>
              <a:t>c</a:t>
            </a:r>
            <a:r>
              <a:rPr lang="en-US" sz="1800" dirty="0" smtClean="0"/>
              <a:t>onsulting and research focused on cyber defense tools</a:t>
            </a:r>
            <a:endParaRPr lang="en-US" sz="18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28</a:t>
            </a:fld>
            <a:endParaRPr lang="cs-CZ" altLang="cs-CZ"/>
          </a:p>
        </p:txBody>
      </p:sp>
      <p:pic>
        <p:nvPicPr>
          <p:cNvPr id="4" name="Obrázek 3"/>
          <p:cNvPicPr>
            <a:picLocks noChangeAspect="1"/>
          </p:cNvPicPr>
          <p:nvPr/>
        </p:nvPicPr>
        <p:blipFill>
          <a:blip r:embed="rId3"/>
          <a:stretch>
            <a:fillRect/>
          </a:stretch>
        </p:blipFill>
        <p:spPr>
          <a:xfrm>
            <a:off x="7210786" y="209550"/>
            <a:ext cx="1381125" cy="1304925"/>
          </a:xfrm>
          <a:prstGeom prst="rect">
            <a:avLst/>
          </a:prstGeom>
        </p:spPr>
      </p:pic>
    </p:spTree>
    <p:extLst>
      <p:ext uri="{BB962C8B-B14F-4D97-AF65-F5344CB8AC3E}">
        <p14:creationId xmlns:p14="http://schemas.microsoft.com/office/powerpoint/2010/main" val="905472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cooperation</a:t>
            </a:r>
            <a:endParaRPr lang="en-US" dirty="0"/>
          </a:p>
        </p:txBody>
      </p:sp>
      <p:sp>
        <p:nvSpPr>
          <p:cNvPr id="3" name="Content Placeholder 2"/>
          <p:cNvSpPr>
            <a:spLocks noGrp="1"/>
          </p:cNvSpPr>
          <p:nvPr>
            <p:ph idx="1"/>
          </p:nvPr>
        </p:nvSpPr>
        <p:spPr/>
        <p:txBody>
          <a:bodyPr/>
          <a:lstStyle/>
          <a:p>
            <a:r>
              <a:rPr lang="en-US" sz="1800" b="1" dirty="0" smtClean="0"/>
              <a:t>Intelligence </a:t>
            </a:r>
            <a:r>
              <a:rPr lang="en-US" sz="1800" b="1" dirty="0"/>
              <a:t>services</a:t>
            </a:r>
          </a:p>
          <a:p>
            <a:pPr lvl="1"/>
            <a:r>
              <a:rPr lang="en-US" sz="1800" dirty="0" smtClean="0"/>
              <a:t>consulting</a:t>
            </a:r>
            <a:endParaRPr lang="en-US" sz="1800" dirty="0"/>
          </a:p>
          <a:p>
            <a:r>
              <a:rPr lang="en-US" sz="1800" b="1" dirty="0"/>
              <a:t>Ministry of Interior</a:t>
            </a:r>
          </a:p>
          <a:p>
            <a:pPr lvl="1"/>
            <a:r>
              <a:rPr lang="en-US" sz="1800" dirty="0" smtClean="0"/>
              <a:t>research </a:t>
            </a:r>
            <a:r>
              <a:rPr lang="en-US" sz="1800" dirty="0"/>
              <a:t>and development projects (KYPO, SABU – sharing of cybersecurity events data)</a:t>
            </a:r>
          </a:p>
          <a:p>
            <a:r>
              <a:rPr lang="en-US" sz="1800" b="1" dirty="0"/>
              <a:t>Ministry of Justice</a:t>
            </a:r>
          </a:p>
          <a:p>
            <a:pPr lvl="1"/>
            <a:r>
              <a:rPr lang="en-US" sz="1800" dirty="0" smtClean="0"/>
              <a:t>expert </a:t>
            </a:r>
            <a:r>
              <a:rPr lang="en-US" sz="1800" dirty="0"/>
              <a:t>board on digital evidence</a:t>
            </a:r>
          </a:p>
          <a:p>
            <a:r>
              <a:rPr lang="en-US" sz="1800" b="1" dirty="0"/>
              <a:t>Judicial academy</a:t>
            </a:r>
            <a:r>
              <a:rPr lang="en-US" sz="1800" dirty="0"/>
              <a:t>, Public prosecutors </a:t>
            </a:r>
            <a:r>
              <a:rPr lang="en-US" sz="1800" dirty="0" smtClean="0"/>
              <a:t>office,</a:t>
            </a:r>
            <a:r>
              <a:rPr lang="cs-CZ" sz="1800" dirty="0" smtClean="0"/>
              <a:t> </a:t>
            </a:r>
            <a:r>
              <a:rPr lang="en-US" sz="1800" dirty="0" smtClean="0"/>
              <a:t>Judges</a:t>
            </a:r>
            <a:endParaRPr lang="en-US" sz="1800" dirty="0"/>
          </a:p>
          <a:p>
            <a:pPr lvl="1"/>
            <a:r>
              <a:rPr lang="en-US" sz="1800" dirty="0" smtClean="0"/>
              <a:t>training </a:t>
            </a:r>
            <a:r>
              <a:rPr lang="en-US" sz="1800" dirty="0"/>
              <a:t>and education, consulting</a:t>
            </a: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29</a:t>
            </a:fld>
            <a:endParaRPr lang="cs-CZ" altLang="cs-CZ"/>
          </a:p>
        </p:txBody>
      </p:sp>
      <p:pic>
        <p:nvPicPr>
          <p:cNvPr id="4" name="Obrázek 3"/>
          <p:cNvPicPr>
            <a:picLocks noChangeAspect="1"/>
          </p:cNvPicPr>
          <p:nvPr/>
        </p:nvPicPr>
        <p:blipFill>
          <a:blip r:embed="rId3"/>
          <a:stretch>
            <a:fillRect/>
          </a:stretch>
        </p:blipFill>
        <p:spPr>
          <a:xfrm>
            <a:off x="6728058" y="152400"/>
            <a:ext cx="2180423" cy="2211351"/>
          </a:xfrm>
          <a:prstGeom prst="rect">
            <a:avLst/>
          </a:prstGeom>
        </p:spPr>
      </p:pic>
    </p:spTree>
    <p:extLst>
      <p:ext uri="{BB962C8B-B14F-4D97-AF65-F5344CB8AC3E}">
        <p14:creationId xmlns:p14="http://schemas.microsoft.com/office/powerpoint/2010/main" val="178178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structure</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3</a:t>
            </a:fld>
            <a:endParaRPr lang="cs-CZ" altLang="cs-CZ"/>
          </a:p>
        </p:txBody>
      </p:sp>
    </p:spTree>
    <p:extLst>
      <p:ext uri="{BB962C8B-B14F-4D97-AF65-F5344CB8AC3E}">
        <p14:creationId xmlns:p14="http://schemas.microsoft.com/office/powerpoint/2010/main" val="108728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D4A9-9852-44DA-A180-CC521D0A74ED}"/>
              </a:ext>
            </a:extLst>
          </p:cNvPr>
          <p:cNvSpPr>
            <a:spLocks noGrp="1"/>
          </p:cNvSpPr>
          <p:nvPr>
            <p:ph type="title"/>
          </p:nvPr>
        </p:nvSpPr>
        <p:spPr/>
        <p:txBody>
          <a:bodyPr/>
          <a:lstStyle/>
          <a:p>
            <a:r>
              <a:rPr lang="en-GB" dirty="0"/>
              <a:t>Other activities</a:t>
            </a:r>
          </a:p>
        </p:txBody>
      </p:sp>
      <p:sp>
        <p:nvSpPr>
          <p:cNvPr id="3" name="Content Placeholder 2">
            <a:extLst>
              <a:ext uri="{FF2B5EF4-FFF2-40B4-BE49-F238E27FC236}">
                <a16:creationId xmlns:a16="http://schemas.microsoft.com/office/drawing/2014/main" id="{1335E55C-2DEE-4F55-AF79-D0347F588725}"/>
              </a:ext>
            </a:extLst>
          </p:cNvPr>
          <p:cNvSpPr>
            <a:spLocks noGrp="1"/>
          </p:cNvSpPr>
          <p:nvPr>
            <p:ph idx="1"/>
          </p:nvPr>
        </p:nvSpPr>
        <p:spPr>
          <a:xfrm>
            <a:off x="509590" y="1514475"/>
            <a:ext cx="8082321" cy="3329668"/>
          </a:xfrm>
        </p:spPr>
        <p:txBody>
          <a:bodyPr/>
          <a:lstStyle/>
          <a:p>
            <a:endParaRPr lang="en-GB" sz="2000" dirty="0"/>
          </a:p>
          <a:p>
            <a:r>
              <a:rPr lang="en-GB" sz="2000" b="1" dirty="0" err="1"/>
              <a:t>CyberCon</a:t>
            </a:r>
            <a:endParaRPr lang="en-GB" sz="2000" b="1" dirty="0"/>
          </a:p>
          <a:p>
            <a:pPr lvl="1"/>
            <a:r>
              <a:rPr lang="en-GB" sz="2000" dirty="0"/>
              <a:t>spring conference on cybersecurity</a:t>
            </a:r>
          </a:p>
          <a:p>
            <a:pPr lvl="1"/>
            <a:r>
              <a:rPr lang="en-GB" sz="2000" dirty="0"/>
              <a:t>started as an initiative by FSS students in 2014</a:t>
            </a:r>
          </a:p>
          <a:p>
            <a:pPr lvl="1"/>
            <a:r>
              <a:rPr lang="en-GB" sz="2000" dirty="0"/>
              <a:t>now organized primarily by NCISA</a:t>
            </a:r>
          </a:p>
          <a:p>
            <a:pPr lvl="1"/>
            <a:endParaRPr lang="en-GB" sz="2000" dirty="0"/>
          </a:p>
          <a:p>
            <a:r>
              <a:rPr lang="en-US" sz="2000" b="1" dirty="0"/>
              <a:t>Multinational Cyber Defense</a:t>
            </a:r>
            <a:r>
              <a:rPr lang="en-US" sz="2000" dirty="0"/>
              <a:t> Education and Training Project</a:t>
            </a:r>
          </a:p>
          <a:p>
            <a:endParaRPr lang="en-US" sz="2000" dirty="0"/>
          </a:p>
          <a:p>
            <a:r>
              <a:rPr lang="en-US" sz="2000" b="1" dirty="0"/>
              <a:t>International Security</a:t>
            </a:r>
            <a:r>
              <a:rPr lang="en-US" sz="2000" dirty="0"/>
              <a:t> </a:t>
            </a:r>
            <a:r>
              <a:rPr lang="cs-CZ" sz="2000" dirty="0" smtClean="0"/>
              <a:t>S</a:t>
            </a:r>
            <a:r>
              <a:rPr lang="en-US" sz="2000" dirty="0" err="1" smtClean="0"/>
              <a:t>ummer</a:t>
            </a:r>
            <a:r>
              <a:rPr lang="en-US" sz="2000" dirty="0" smtClean="0"/>
              <a:t> </a:t>
            </a:r>
            <a:r>
              <a:rPr lang="cs-CZ" sz="2000" dirty="0" smtClean="0"/>
              <a:t>S</a:t>
            </a:r>
            <a:r>
              <a:rPr lang="en-US" sz="2000" dirty="0" err="1" smtClean="0"/>
              <a:t>chool</a:t>
            </a:r>
            <a:endParaRPr lang="en-GB" sz="2000" dirty="0"/>
          </a:p>
        </p:txBody>
      </p:sp>
      <p:sp>
        <p:nvSpPr>
          <p:cNvPr id="5" name="Slide Number Placeholder 4">
            <a:extLst>
              <a:ext uri="{FF2B5EF4-FFF2-40B4-BE49-F238E27FC236}">
                <a16:creationId xmlns:a16="http://schemas.microsoft.com/office/drawing/2014/main" id="{31E8AFEA-E4A4-4E02-B434-10D408F188FE}"/>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a:p>
        </p:txBody>
      </p:sp>
    </p:spTree>
    <p:extLst>
      <p:ext uri="{BB962C8B-B14F-4D97-AF65-F5344CB8AC3E}">
        <p14:creationId xmlns:p14="http://schemas.microsoft.com/office/powerpoint/2010/main" val="2404548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IndustrY</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31</a:t>
            </a:fld>
            <a:endParaRPr lang="cs-CZ" altLang="cs-CZ"/>
          </a:p>
        </p:txBody>
      </p:sp>
    </p:spTree>
    <p:extLst>
      <p:ext uri="{BB962C8B-B14F-4D97-AF65-F5344CB8AC3E}">
        <p14:creationId xmlns:p14="http://schemas.microsoft.com/office/powerpoint/2010/main" val="11685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CERIT </a:t>
            </a:r>
            <a:r>
              <a:rPr lang="cs-CZ" dirty="0" smtClean="0"/>
              <a:t>S</a:t>
            </a:r>
            <a:r>
              <a:rPr lang="en-US" dirty="0" err="1" smtClean="0"/>
              <a:t>cience</a:t>
            </a:r>
            <a:r>
              <a:rPr lang="en-US" dirty="0" smtClean="0"/>
              <a:t> </a:t>
            </a:r>
            <a:r>
              <a:rPr lang="cs-CZ" dirty="0"/>
              <a:t>P</a:t>
            </a:r>
            <a:r>
              <a:rPr lang="en-US" dirty="0" smtClean="0"/>
              <a:t>ark</a:t>
            </a:r>
            <a:endParaRPr lang="en-US" dirty="0"/>
          </a:p>
        </p:txBody>
      </p:sp>
      <p:sp>
        <p:nvSpPr>
          <p:cNvPr id="3" name="Content Placeholder 2"/>
          <p:cNvSpPr>
            <a:spLocks noGrp="1"/>
          </p:cNvSpPr>
          <p:nvPr>
            <p:ph idx="1"/>
          </p:nvPr>
        </p:nvSpPr>
        <p:spPr/>
        <p:txBody>
          <a:bodyPr/>
          <a:lstStyle/>
          <a:p>
            <a:r>
              <a:rPr lang="en-US" b="1" dirty="0">
                <a:solidFill>
                  <a:srgbClr val="002776"/>
                </a:solidFill>
              </a:rPr>
              <a:t>C</a:t>
            </a:r>
            <a:r>
              <a:rPr lang="en-US" dirty="0"/>
              <a:t>enter for </a:t>
            </a:r>
            <a:r>
              <a:rPr lang="en-US" b="1" dirty="0">
                <a:solidFill>
                  <a:srgbClr val="002776"/>
                </a:solidFill>
              </a:rPr>
              <a:t>E</a:t>
            </a:r>
            <a:r>
              <a:rPr lang="en-US" dirty="0"/>
              <a:t>ducation, </a:t>
            </a:r>
            <a:r>
              <a:rPr lang="en-US" b="1" dirty="0">
                <a:solidFill>
                  <a:srgbClr val="002776"/>
                </a:solidFill>
              </a:rPr>
              <a:t>R</a:t>
            </a:r>
            <a:r>
              <a:rPr lang="en-US" dirty="0"/>
              <a:t>esearch and </a:t>
            </a:r>
            <a:r>
              <a:rPr lang="en-US" b="1" dirty="0">
                <a:solidFill>
                  <a:srgbClr val="002776"/>
                </a:solidFill>
              </a:rPr>
              <a:t>I</a:t>
            </a:r>
            <a:r>
              <a:rPr lang="en-US" dirty="0"/>
              <a:t>nnovation in IC</a:t>
            </a:r>
            <a:r>
              <a:rPr lang="en-US" b="1" dirty="0">
                <a:solidFill>
                  <a:srgbClr val="002776"/>
                </a:solidFill>
              </a:rPr>
              <a:t>T</a:t>
            </a:r>
          </a:p>
          <a:p>
            <a:r>
              <a:rPr lang="en-US" dirty="0" smtClean="0"/>
              <a:t>Size (</a:t>
            </a:r>
            <a:r>
              <a:rPr lang="en-US" dirty="0" smtClean="0">
                <a:solidFill>
                  <a:srgbClr val="002776"/>
                </a:solidFill>
              </a:rPr>
              <a:t>22.238</a:t>
            </a:r>
            <a:r>
              <a:rPr lang="en-US" dirty="0" smtClean="0"/>
              <a:t> </a:t>
            </a:r>
            <a:r>
              <a:rPr lang="en-US" dirty="0" err="1" smtClean="0"/>
              <a:t>sq</a:t>
            </a:r>
            <a:r>
              <a:rPr lang="en-US" dirty="0" smtClean="0"/>
              <a:t> </a:t>
            </a:r>
            <a:r>
              <a:rPr lang="en-US" dirty="0" err="1" smtClean="0"/>
              <a:t>ft</a:t>
            </a:r>
            <a:r>
              <a:rPr lang="en-US" dirty="0" smtClean="0"/>
              <a:t>, capacity </a:t>
            </a:r>
            <a:r>
              <a:rPr lang="en-US" dirty="0"/>
              <a:t> </a:t>
            </a:r>
            <a:r>
              <a:rPr lang="en-US" dirty="0">
                <a:solidFill>
                  <a:srgbClr val="002776"/>
                </a:solidFill>
              </a:rPr>
              <a:t>̴</a:t>
            </a:r>
            <a:r>
              <a:rPr lang="cs-CZ" dirty="0">
                <a:solidFill>
                  <a:srgbClr val="002776"/>
                </a:solidFill>
              </a:rPr>
              <a:t> </a:t>
            </a:r>
            <a:r>
              <a:rPr lang="en-US" dirty="0">
                <a:solidFill>
                  <a:srgbClr val="002776"/>
                </a:solidFill>
              </a:rPr>
              <a:t>20 </a:t>
            </a:r>
            <a:r>
              <a:rPr lang="en-US" dirty="0" smtClean="0"/>
              <a:t>companies)</a:t>
            </a:r>
          </a:p>
          <a:p>
            <a:r>
              <a:rPr lang="en-US" dirty="0" smtClean="0"/>
              <a:t> Focus of companies:</a:t>
            </a:r>
          </a:p>
          <a:p>
            <a:pPr lvl="1">
              <a:buFont typeface="Arial" panose="020B0604020202020204" pitchFamily="34" charset="0"/>
              <a:buChar char="■"/>
            </a:pPr>
            <a:r>
              <a:rPr lang="cs-CZ" sz="1100" b="1" dirty="0"/>
              <a:t>M</a:t>
            </a:r>
            <a:r>
              <a:rPr lang="en-US" sz="1100" b="1" dirty="0" err="1"/>
              <a:t>odeling</a:t>
            </a:r>
            <a:r>
              <a:rPr lang="en-US" sz="1100" b="1" dirty="0"/>
              <a:t> and simulation of critical infrastructures</a:t>
            </a:r>
            <a:endParaRPr lang="cs-CZ" sz="1100" b="1" dirty="0"/>
          </a:p>
          <a:p>
            <a:pPr lvl="1">
              <a:buFont typeface="Arial" panose="020B0604020202020204" pitchFamily="34" charset="0"/>
              <a:buChar char="■"/>
            </a:pPr>
            <a:r>
              <a:rPr lang="cs-CZ" sz="1100" b="1" dirty="0"/>
              <a:t>C</a:t>
            </a:r>
            <a:r>
              <a:rPr lang="en-US" sz="1100" b="1" dirty="0" err="1"/>
              <a:t>omputer</a:t>
            </a:r>
            <a:r>
              <a:rPr lang="en-US" sz="1100" b="1" dirty="0"/>
              <a:t> network security</a:t>
            </a:r>
          </a:p>
          <a:p>
            <a:pPr lvl="1">
              <a:buFont typeface="Arial" panose="020B0604020202020204" pitchFamily="34" charset="0"/>
              <a:buChar char="■"/>
            </a:pPr>
            <a:r>
              <a:rPr lang="cs-CZ" sz="1100" b="1" dirty="0"/>
              <a:t>I</a:t>
            </a:r>
            <a:r>
              <a:rPr lang="en-US" sz="1100" b="1" dirty="0" err="1"/>
              <a:t>nfrastructure</a:t>
            </a:r>
            <a:r>
              <a:rPr lang="en-US" sz="1100" b="1" dirty="0"/>
              <a:t> monitoring</a:t>
            </a:r>
          </a:p>
          <a:p>
            <a:pPr lvl="1">
              <a:buFont typeface="Arial" panose="020B0604020202020204" pitchFamily="34" charset="0"/>
              <a:buChar char="■"/>
            </a:pPr>
            <a:r>
              <a:rPr lang="cs-CZ" sz="1100" dirty="0"/>
              <a:t>H</a:t>
            </a:r>
            <a:r>
              <a:rPr lang="en-US" sz="1100" dirty="0" err="1"/>
              <a:t>igh</a:t>
            </a:r>
            <a:r>
              <a:rPr lang="en-US" sz="1100" dirty="0"/>
              <a:t>-performance multimedia processing</a:t>
            </a:r>
          </a:p>
          <a:p>
            <a:pPr lvl="1">
              <a:buFont typeface="Arial" panose="020B0604020202020204" pitchFamily="34" charset="0"/>
              <a:buChar char="■"/>
            </a:pPr>
            <a:r>
              <a:rPr lang="cs-CZ" sz="1100" dirty="0"/>
              <a:t>D</a:t>
            </a:r>
            <a:r>
              <a:rPr lang="en-US" sz="1100" dirty="0" err="1"/>
              <a:t>evelopment</a:t>
            </a:r>
            <a:r>
              <a:rPr lang="en-US" sz="1100" dirty="0"/>
              <a:t> of systems for data processing</a:t>
            </a:r>
          </a:p>
          <a:p>
            <a:pPr lvl="1">
              <a:buFont typeface="Arial" panose="020B0604020202020204" pitchFamily="34" charset="0"/>
              <a:buChar char="■"/>
            </a:pPr>
            <a:r>
              <a:rPr lang="cs-CZ" sz="1100" dirty="0"/>
              <a:t>V</a:t>
            </a:r>
            <a:r>
              <a:rPr lang="en-US" sz="1100" dirty="0" err="1"/>
              <a:t>isualization</a:t>
            </a:r>
            <a:r>
              <a:rPr lang="en-US" sz="1100" dirty="0"/>
              <a:t> and graphic services</a:t>
            </a:r>
          </a:p>
          <a:p>
            <a:pPr lvl="1">
              <a:buFont typeface="Arial" panose="020B0604020202020204" pitchFamily="34" charset="0"/>
              <a:buChar char="■"/>
            </a:pPr>
            <a:r>
              <a:rPr lang="cs-CZ" sz="1100" dirty="0"/>
              <a:t>W</a:t>
            </a:r>
            <a:r>
              <a:rPr lang="en-US" sz="1100" dirty="0" err="1"/>
              <a:t>eb</a:t>
            </a:r>
            <a:r>
              <a:rPr lang="en-US" sz="1100" dirty="0"/>
              <a:t> applications, analysis and marketing </a:t>
            </a:r>
          </a:p>
          <a:p>
            <a:pPr lvl="1">
              <a:buFont typeface="Arial" panose="020B0604020202020204" pitchFamily="34" charset="0"/>
              <a:buChar char="■"/>
            </a:pPr>
            <a:r>
              <a:rPr lang="cs-CZ" sz="1100" b="1" dirty="0"/>
              <a:t>M</a:t>
            </a:r>
            <a:r>
              <a:rPr lang="en-US" sz="1100" b="1" dirty="0" err="1"/>
              <a:t>obile</a:t>
            </a:r>
            <a:r>
              <a:rPr lang="en-US" sz="1100" b="1" dirty="0"/>
              <a:t> security solutions</a:t>
            </a:r>
          </a:p>
          <a:p>
            <a:pPr lvl="1">
              <a:buFont typeface="Arial" panose="020B0604020202020204" pitchFamily="34" charset="0"/>
              <a:buChar char="■"/>
            </a:pPr>
            <a:r>
              <a:rPr lang="cs-CZ" sz="1100" dirty="0"/>
              <a:t>O</a:t>
            </a:r>
            <a:r>
              <a:rPr lang="en-US" sz="1100" dirty="0"/>
              <a:t>pen source systems</a:t>
            </a:r>
          </a:p>
          <a:p>
            <a:pPr lvl="1"/>
            <a:endParaRPr lang="en-US" dirty="0"/>
          </a:p>
          <a:p>
            <a:endParaRPr lang="en-US"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32</a:t>
            </a:fld>
            <a:endParaRPr lang="cs-CZ" altLang="cs-CZ"/>
          </a:p>
        </p:txBody>
      </p:sp>
      <p:pic>
        <p:nvPicPr>
          <p:cNvPr id="6" name="Picture 6"/>
          <p:cNvPicPr>
            <a:picLocks noChangeAspect="1" noChangeArrowheads="1"/>
          </p:cNvPicPr>
          <p:nvPr/>
        </p:nvPicPr>
        <p:blipFill>
          <a:blip r:embed="rId3" cstate="print"/>
          <a:srcRect/>
          <a:stretch>
            <a:fillRect/>
          </a:stretch>
        </p:blipFill>
        <p:spPr bwMode="auto">
          <a:xfrm>
            <a:off x="5530362" y="2571730"/>
            <a:ext cx="3169378" cy="2114570"/>
          </a:xfrm>
          <a:prstGeom prst="rect">
            <a:avLst/>
          </a:prstGeom>
          <a:noFill/>
          <a:ln w="9525">
            <a:solidFill>
              <a:srgbClr val="00287D"/>
            </a:solidFill>
            <a:miter lim="800000"/>
            <a:headEnd/>
            <a:tailEnd/>
          </a:ln>
        </p:spPr>
      </p:pic>
    </p:spTree>
    <p:extLst>
      <p:ext uri="{BB962C8B-B14F-4D97-AF65-F5344CB8AC3E}">
        <p14:creationId xmlns:p14="http://schemas.microsoft.com/office/powerpoint/2010/main" val="14474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of Industrial Partners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cs-CZ" sz="1800" dirty="0" err="1"/>
              <a:t>Goal</a:t>
            </a:r>
            <a:r>
              <a:rPr lang="cs-CZ" sz="1800" dirty="0"/>
              <a:t>: </a:t>
            </a:r>
            <a:r>
              <a:rPr lang="cs-CZ" sz="1800" dirty="0">
                <a:solidFill>
                  <a:srgbClr val="00287D"/>
                </a:solidFill>
              </a:rPr>
              <a:t>long-term </a:t>
            </a:r>
            <a:r>
              <a:rPr lang="cs-CZ" sz="1800" dirty="0" err="1">
                <a:solidFill>
                  <a:srgbClr val="00287D"/>
                </a:solidFill>
              </a:rPr>
              <a:t>collaboration</a:t>
            </a:r>
            <a:endParaRPr lang="cs-CZ" sz="1800" dirty="0">
              <a:solidFill>
                <a:srgbClr val="00287D"/>
              </a:solidFill>
            </a:endParaRPr>
          </a:p>
          <a:p>
            <a:pPr>
              <a:buFont typeface="Arial" panose="020B0604020202020204" pitchFamily="34" charset="0"/>
              <a:buChar char="■"/>
            </a:pPr>
            <a:endParaRPr lang="en-US" sz="1800" dirty="0"/>
          </a:p>
          <a:p>
            <a:pPr>
              <a:buFont typeface="Arial" panose="020B0604020202020204" pitchFamily="34" charset="0"/>
              <a:buChar char="■"/>
            </a:pPr>
            <a:r>
              <a:rPr lang="en-US" sz="1800" dirty="0"/>
              <a:t>Dominant </a:t>
            </a:r>
            <a:r>
              <a:rPr lang="en-US" sz="1800" dirty="0" err="1"/>
              <a:t>i</a:t>
            </a:r>
            <a:r>
              <a:rPr lang="cs-CZ" sz="1800" dirty="0" err="1"/>
              <a:t>ndicators</a:t>
            </a:r>
            <a:r>
              <a:rPr lang="en-US" sz="1800" dirty="0"/>
              <a:t> so far (*required)</a:t>
            </a:r>
            <a:endParaRPr lang="cs-CZ" sz="1800" dirty="0"/>
          </a:p>
          <a:p>
            <a:pPr>
              <a:buFont typeface="Arial" panose="020B0604020202020204" pitchFamily="34" charset="0"/>
              <a:buChar char="■"/>
            </a:pPr>
            <a:endParaRPr lang="cs-CZ" sz="1800" dirty="0"/>
          </a:p>
          <a:p>
            <a:pPr>
              <a:buFont typeface="Arial" panose="020B0604020202020204" pitchFamily="34" charset="0"/>
              <a:buChar char="■"/>
            </a:pPr>
            <a:r>
              <a:rPr lang="en-US" sz="1800" dirty="0">
                <a:solidFill>
                  <a:srgbClr val="00287D"/>
                </a:solidFill>
              </a:rPr>
              <a:t>F</a:t>
            </a:r>
            <a:r>
              <a:rPr lang="cs-CZ" sz="1800" dirty="0" err="1">
                <a:solidFill>
                  <a:srgbClr val="00287D"/>
                </a:solidFill>
              </a:rPr>
              <a:t>inancial</a:t>
            </a:r>
            <a:r>
              <a:rPr lang="cs-CZ" sz="1800" dirty="0">
                <a:solidFill>
                  <a:srgbClr val="00287D"/>
                </a:solidFill>
              </a:rPr>
              <a:t> </a:t>
            </a:r>
            <a:r>
              <a:rPr lang="cs-CZ" sz="1800" dirty="0" err="1"/>
              <a:t>contribution</a:t>
            </a:r>
            <a:r>
              <a:rPr lang="en-US" sz="1800" dirty="0"/>
              <a:t>*</a:t>
            </a:r>
            <a:r>
              <a:rPr lang="cs-CZ" sz="1800" dirty="0"/>
              <a:t> (</a:t>
            </a:r>
            <a:r>
              <a:rPr lang="cs-CZ" sz="1800" dirty="0" err="1"/>
              <a:t>mostly</a:t>
            </a:r>
            <a:r>
              <a:rPr lang="cs-CZ" sz="1800" dirty="0"/>
              <a:t> </a:t>
            </a:r>
            <a:r>
              <a:rPr lang="cs-CZ" sz="1800" dirty="0" err="1"/>
              <a:t>for</a:t>
            </a:r>
            <a:r>
              <a:rPr lang="cs-CZ" sz="1800" dirty="0"/>
              <a:t> </a:t>
            </a:r>
            <a:r>
              <a:rPr lang="cs-CZ" sz="1800" dirty="0" err="1"/>
              <a:t>students</a:t>
            </a:r>
            <a:r>
              <a:rPr lang="cs-CZ" sz="1800" dirty="0"/>
              <a:t>, </a:t>
            </a:r>
            <a:r>
              <a:rPr lang="cs-CZ" sz="1800" dirty="0" err="1"/>
              <a:t>equipment</a:t>
            </a:r>
            <a:r>
              <a:rPr lang="cs-CZ" sz="1800" dirty="0"/>
              <a:t>)</a:t>
            </a:r>
          </a:p>
          <a:p>
            <a:pPr>
              <a:buFont typeface="Arial" panose="020B0604020202020204" pitchFamily="34" charset="0"/>
              <a:buChar char="■"/>
            </a:pPr>
            <a:r>
              <a:rPr lang="en-US" sz="1800" dirty="0">
                <a:solidFill>
                  <a:srgbClr val="00287D"/>
                </a:solidFill>
              </a:rPr>
              <a:t>S</a:t>
            </a:r>
            <a:r>
              <a:rPr lang="cs-CZ" sz="1800" dirty="0" err="1">
                <a:solidFill>
                  <a:srgbClr val="00287D"/>
                </a:solidFill>
              </a:rPr>
              <a:t>tudent</a:t>
            </a:r>
            <a:r>
              <a:rPr lang="cs-CZ" sz="1800" dirty="0">
                <a:solidFill>
                  <a:srgbClr val="00287D"/>
                </a:solidFill>
              </a:rPr>
              <a:t> </a:t>
            </a:r>
            <a:r>
              <a:rPr lang="cs-CZ" sz="1800" dirty="0" err="1"/>
              <a:t>involvement</a:t>
            </a:r>
            <a:r>
              <a:rPr lang="en-US" sz="1800" dirty="0"/>
              <a:t>* (# of graduation thesis)</a:t>
            </a:r>
            <a:endParaRPr lang="cs-CZ" sz="1800" dirty="0"/>
          </a:p>
          <a:p>
            <a:pPr>
              <a:buFont typeface="Arial" panose="020B0604020202020204" pitchFamily="34" charset="0"/>
              <a:buChar char="■"/>
            </a:pPr>
            <a:endParaRPr lang="cs-CZ" sz="1800" dirty="0"/>
          </a:p>
          <a:p>
            <a:pPr>
              <a:buFont typeface="Arial" panose="020B0604020202020204" pitchFamily="34" charset="0"/>
              <a:buChar char="■"/>
            </a:pPr>
            <a:r>
              <a:rPr lang="cs-CZ" sz="1800" dirty="0" err="1"/>
              <a:t>Collaborative</a:t>
            </a:r>
            <a:r>
              <a:rPr lang="cs-CZ" sz="1800" dirty="0"/>
              <a:t> </a:t>
            </a:r>
            <a:r>
              <a:rPr lang="cs-CZ" sz="1800" dirty="0" err="1">
                <a:solidFill>
                  <a:srgbClr val="00287D"/>
                </a:solidFill>
              </a:rPr>
              <a:t>R</a:t>
            </a:r>
            <a:r>
              <a:rPr lang="en-US" sz="1800" dirty="0">
                <a:solidFill>
                  <a:srgbClr val="00287D"/>
                </a:solidFill>
              </a:rPr>
              <a:t>&amp;</a:t>
            </a:r>
            <a:r>
              <a:rPr lang="cs-CZ" sz="1800" dirty="0">
                <a:solidFill>
                  <a:srgbClr val="00287D"/>
                </a:solidFill>
              </a:rPr>
              <a:t>D</a:t>
            </a:r>
          </a:p>
          <a:p>
            <a:pPr>
              <a:buFont typeface="Arial" panose="020B0604020202020204" pitchFamily="34" charset="0"/>
              <a:buChar char="■"/>
            </a:pPr>
            <a:r>
              <a:rPr lang="cs-CZ" sz="1800" dirty="0">
                <a:solidFill>
                  <a:srgbClr val="00287D"/>
                </a:solidFill>
              </a:rPr>
              <a:t>PhD</a:t>
            </a:r>
            <a:r>
              <a:rPr lang="cs-CZ" sz="1800" dirty="0"/>
              <a:t> </a:t>
            </a:r>
            <a:r>
              <a:rPr lang="cs-CZ" sz="1800" dirty="0" err="1"/>
              <a:t>sponsoring</a:t>
            </a:r>
            <a:r>
              <a:rPr lang="en-US" sz="1800" dirty="0"/>
              <a:t> (</a:t>
            </a:r>
            <a:r>
              <a:rPr lang="en-US" sz="1800" dirty="0" err="1"/>
              <a:t>requied</a:t>
            </a:r>
            <a:r>
              <a:rPr lang="en-US" sz="1800" dirty="0"/>
              <a:t> at strategic level)</a:t>
            </a:r>
            <a:endParaRPr lang="cs-CZ" sz="1800" dirty="0"/>
          </a:p>
          <a:p>
            <a:endParaRPr lang="en-US"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33</a:t>
            </a:fld>
            <a:endParaRPr lang="cs-CZ" altLang="cs-CZ"/>
          </a:p>
        </p:txBody>
      </p:sp>
      <p:pic>
        <p:nvPicPr>
          <p:cNvPr id="4" name="Obrázek 3"/>
          <p:cNvPicPr>
            <a:picLocks noChangeAspect="1"/>
          </p:cNvPicPr>
          <p:nvPr/>
        </p:nvPicPr>
        <p:blipFill>
          <a:blip r:embed="rId2"/>
          <a:stretch>
            <a:fillRect/>
          </a:stretch>
        </p:blipFill>
        <p:spPr>
          <a:xfrm>
            <a:off x="5987966" y="156711"/>
            <a:ext cx="2943225" cy="2000250"/>
          </a:xfrm>
          <a:prstGeom prst="rect">
            <a:avLst/>
          </a:prstGeom>
        </p:spPr>
      </p:pic>
    </p:spTree>
    <p:extLst>
      <p:ext uri="{BB962C8B-B14F-4D97-AF65-F5344CB8AC3E}">
        <p14:creationId xmlns:p14="http://schemas.microsoft.com/office/powerpoint/2010/main" val="147970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transfer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cs-CZ" sz="1800" dirty="0"/>
              <a:t>(</a:t>
            </a:r>
            <a:r>
              <a:rPr lang="cs-CZ" sz="1800" dirty="0" err="1"/>
              <a:t>Central</a:t>
            </a:r>
            <a:r>
              <a:rPr lang="cs-CZ" sz="1800" dirty="0"/>
              <a:t>) </a:t>
            </a:r>
            <a:r>
              <a:rPr lang="cs-CZ" sz="1800" dirty="0">
                <a:solidFill>
                  <a:srgbClr val="00287D"/>
                </a:solidFill>
              </a:rPr>
              <a:t>Technology Transfer Office </a:t>
            </a:r>
            <a:r>
              <a:rPr lang="cs-CZ" sz="1800" dirty="0" err="1"/>
              <a:t>at</a:t>
            </a:r>
            <a:r>
              <a:rPr lang="cs-CZ" sz="1800" dirty="0"/>
              <a:t> MU</a:t>
            </a:r>
          </a:p>
          <a:p>
            <a:pPr>
              <a:buFont typeface="Arial" panose="020B0604020202020204" pitchFamily="34" charset="0"/>
              <a:buChar char="■"/>
            </a:pPr>
            <a:r>
              <a:rPr lang="cs-CZ" sz="1800" dirty="0">
                <a:solidFill>
                  <a:srgbClr val="00287D"/>
                </a:solidFill>
              </a:rPr>
              <a:t>Framework</a:t>
            </a:r>
            <a:r>
              <a:rPr lang="cs-CZ" sz="1800" dirty="0"/>
              <a:t>: </a:t>
            </a:r>
            <a:r>
              <a:rPr lang="cs-CZ" sz="1800" dirty="0" err="1"/>
              <a:t>regulations</a:t>
            </a:r>
            <a:r>
              <a:rPr lang="cs-CZ" sz="1800" dirty="0"/>
              <a:t>, PR, IP management, </a:t>
            </a:r>
            <a:r>
              <a:rPr lang="cs-CZ" sz="1800" dirty="0" err="1"/>
              <a:t>legal</a:t>
            </a:r>
            <a:r>
              <a:rPr lang="cs-CZ" sz="1800" dirty="0"/>
              <a:t> </a:t>
            </a:r>
            <a:r>
              <a:rPr lang="cs-CZ" sz="1800" dirty="0" err="1"/>
              <a:t>services</a:t>
            </a:r>
            <a:endParaRPr lang="cs-CZ" sz="1800" dirty="0"/>
          </a:p>
          <a:p>
            <a:pPr>
              <a:buFont typeface="Arial" panose="020B0604020202020204" pitchFamily="34" charset="0"/>
              <a:buChar char="■"/>
            </a:pPr>
            <a:r>
              <a:rPr lang="cs-CZ" sz="1800" dirty="0">
                <a:solidFill>
                  <a:srgbClr val="00287D"/>
                </a:solidFill>
              </a:rPr>
              <a:t>Support </a:t>
            </a:r>
            <a:r>
              <a:rPr lang="cs-CZ" sz="1800" dirty="0" err="1">
                <a:solidFill>
                  <a:srgbClr val="00287D"/>
                </a:solidFill>
              </a:rPr>
              <a:t>at</a:t>
            </a:r>
            <a:r>
              <a:rPr lang="cs-CZ" sz="1800" dirty="0">
                <a:solidFill>
                  <a:srgbClr val="00287D"/>
                </a:solidFill>
              </a:rPr>
              <a:t> </a:t>
            </a:r>
            <a:r>
              <a:rPr lang="cs-CZ" sz="1800" dirty="0" err="1">
                <a:solidFill>
                  <a:srgbClr val="00287D"/>
                </a:solidFill>
              </a:rPr>
              <a:t>origin</a:t>
            </a:r>
            <a:r>
              <a:rPr lang="cs-CZ" sz="1800" dirty="0">
                <a:solidFill>
                  <a:srgbClr val="00287D"/>
                </a:solidFill>
              </a:rPr>
              <a:t> </a:t>
            </a:r>
            <a:r>
              <a:rPr lang="cs-CZ" sz="1800" dirty="0" err="1"/>
              <a:t>of</a:t>
            </a:r>
            <a:r>
              <a:rPr lang="cs-CZ" sz="1800" dirty="0"/>
              <a:t> </a:t>
            </a:r>
            <a:r>
              <a:rPr lang="cs-CZ" sz="1800" dirty="0" err="1"/>
              <a:t>research</a:t>
            </a:r>
            <a:r>
              <a:rPr lang="cs-CZ" sz="1800" dirty="0"/>
              <a:t> </a:t>
            </a:r>
            <a:r>
              <a:rPr lang="cs-CZ" sz="1800" dirty="0" err="1"/>
              <a:t>results</a:t>
            </a:r>
            <a:endParaRPr lang="cs-CZ" sz="1800" dirty="0"/>
          </a:p>
          <a:p>
            <a:pPr>
              <a:buFont typeface="Arial" panose="020B0604020202020204" pitchFamily="34" charset="0"/>
              <a:buChar char="■"/>
            </a:pPr>
            <a:r>
              <a:rPr lang="cs-CZ" sz="1800" dirty="0"/>
              <a:t>ICT as </a:t>
            </a:r>
            <a:r>
              <a:rPr lang="cs-CZ" sz="1800" dirty="0" err="1">
                <a:solidFill>
                  <a:srgbClr val="00287D"/>
                </a:solidFill>
              </a:rPr>
              <a:t>integrated</a:t>
            </a:r>
            <a:r>
              <a:rPr lang="cs-CZ" sz="1800" dirty="0">
                <a:solidFill>
                  <a:srgbClr val="00287D"/>
                </a:solidFill>
              </a:rPr>
              <a:t> </a:t>
            </a:r>
            <a:r>
              <a:rPr lang="cs-CZ" sz="1800" dirty="0" err="1">
                <a:solidFill>
                  <a:srgbClr val="00287D"/>
                </a:solidFill>
              </a:rPr>
              <a:t>pillar</a:t>
            </a:r>
            <a:r>
              <a:rPr lang="cs-CZ" sz="1800" dirty="0">
                <a:solidFill>
                  <a:srgbClr val="00287D"/>
                </a:solidFill>
              </a:rPr>
              <a:t> </a:t>
            </a:r>
            <a:r>
              <a:rPr lang="cs-CZ" sz="1800" dirty="0" err="1"/>
              <a:t>covering</a:t>
            </a:r>
            <a:r>
              <a:rPr lang="cs-CZ" sz="1800" dirty="0"/>
              <a:t>: </a:t>
            </a:r>
          </a:p>
          <a:p>
            <a:pPr lvl="1">
              <a:buFont typeface="Arial" panose="020B0604020202020204" pitchFamily="34" charset="0"/>
              <a:buChar char="■"/>
            </a:pPr>
            <a:r>
              <a:rPr lang="cs-CZ" sz="1800" dirty="0" err="1"/>
              <a:t>Faculty</a:t>
            </a:r>
            <a:r>
              <a:rPr lang="cs-CZ" sz="1800" dirty="0"/>
              <a:t> </a:t>
            </a:r>
            <a:r>
              <a:rPr lang="cs-CZ" sz="1800" dirty="0" err="1"/>
              <a:t>of</a:t>
            </a:r>
            <a:r>
              <a:rPr lang="cs-CZ" sz="1800" dirty="0"/>
              <a:t> </a:t>
            </a:r>
            <a:r>
              <a:rPr lang="cs-CZ" sz="1800" dirty="0" err="1">
                <a:solidFill>
                  <a:srgbClr val="00287D"/>
                </a:solidFill>
              </a:rPr>
              <a:t>Informatics</a:t>
            </a:r>
            <a:r>
              <a:rPr lang="cs-CZ" sz="1800" dirty="0"/>
              <a:t> </a:t>
            </a:r>
          </a:p>
          <a:p>
            <a:pPr lvl="1">
              <a:buFont typeface="Arial" panose="020B0604020202020204" pitchFamily="34" charset="0"/>
              <a:buChar char="■"/>
            </a:pPr>
            <a:r>
              <a:rPr lang="cs-CZ" sz="1800" dirty="0"/>
              <a:t>Institute </a:t>
            </a:r>
            <a:r>
              <a:rPr lang="cs-CZ" sz="1800" dirty="0" err="1"/>
              <a:t>of</a:t>
            </a:r>
            <a:r>
              <a:rPr lang="cs-CZ" sz="1800" dirty="0"/>
              <a:t> </a:t>
            </a:r>
            <a:r>
              <a:rPr lang="cs-CZ" sz="1800" dirty="0" err="1">
                <a:solidFill>
                  <a:srgbClr val="00287D"/>
                </a:solidFill>
              </a:rPr>
              <a:t>Computer</a:t>
            </a:r>
            <a:r>
              <a:rPr lang="cs-CZ" sz="1800" dirty="0">
                <a:solidFill>
                  <a:srgbClr val="00287D"/>
                </a:solidFill>
              </a:rPr>
              <a:t> Science </a:t>
            </a:r>
          </a:p>
          <a:p>
            <a:pPr lvl="1">
              <a:buFont typeface="Arial" panose="020B0604020202020204" pitchFamily="34" charset="0"/>
              <a:buChar char="■"/>
            </a:pPr>
            <a:r>
              <a:rPr lang="cs-CZ" sz="1800" dirty="0">
                <a:solidFill>
                  <a:srgbClr val="00287D"/>
                </a:solidFill>
              </a:rPr>
              <a:t>Science Park</a:t>
            </a:r>
          </a:p>
          <a:p>
            <a:pPr lvl="1">
              <a:buFont typeface="Arial" panose="020B0604020202020204" pitchFamily="34" charset="0"/>
              <a:buChar char="■"/>
            </a:pPr>
            <a:r>
              <a:rPr lang="cs-CZ" sz="1800" dirty="0"/>
              <a:t>Institute </a:t>
            </a:r>
            <a:r>
              <a:rPr lang="cs-CZ" sz="1800" dirty="0" err="1">
                <a:solidFill>
                  <a:srgbClr val="00287D"/>
                </a:solidFill>
              </a:rPr>
              <a:t>Law</a:t>
            </a:r>
            <a:r>
              <a:rPr lang="cs-CZ" sz="1800" dirty="0">
                <a:solidFill>
                  <a:srgbClr val="00287D"/>
                </a:solidFill>
              </a:rPr>
              <a:t> and Technology </a:t>
            </a:r>
            <a:r>
              <a:rPr lang="cs-CZ" sz="1800" dirty="0"/>
              <a:t>(</a:t>
            </a:r>
            <a:r>
              <a:rPr lang="cs-CZ" sz="1800" dirty="0" err="1"/>
              <a:t>Faculty</a:t>
            </a:r>
            <a:r>
              <a:rPr lang="cs-CZ" sz="1800" dirty="0"/>
              <a:t> </a:t>
            </a:r>
            <a:r>
              <a:rPr lang="cs-CZ" sz="1800" dirty="0" err="1"/>
              <a:t>of</a:t>
            </a:r>
            <a:r>
              <a:rPr lang="cs-CZ" sz="1800" dirty="0"/>
              <a:t> </a:t>
            </a:r>
            <a:r>
              <a:rPr lang="cs-CZ" sz="1800" dirty="0" err="1"/>
              <a:t>Law</a:t>
            </a:r>
            <a:r>
              <a:rPr lang="cs-CZ" sz="1800" dirty="0"/>
              <a:t>)</a:t>
            </a:r>
          </a:p>
          <a:p>
            <a:pPr lvl="1">
              <a:buFont typeface="Arial" panose="020B0604020202020204" pitchFamily="34" charset="0"/>
              <a:buChar char="■"/>
            </a:pPr>
            <a:r>
              <a:rPr lang="cs-CZ" sz="1800" dirty="0" err="1"/>
              <a:t>other</a:t>
            </a:r>
            <a:r>
              <a:rPr lang="cs-CZ" sz="1800" dirty="0"/>
              <a:t> </a:t>
            </a:r>
            <a:r>
              <a:rPr lang="cs-CZ" sz="1800" dirty="0" err="1"/>
              <a:t>units</a:t>
            </a:r>
            <a:r>
              <a:rPr lang="cs-CZ" sz="1800" dirty="0"/>
              <a:t> </a:t>
            </a:r>
            <a:r>
              <a:rPr lang="cs-CZ" sz="1800" dirty="0" err="1"/>
              <a:t>with</a:t>
            </a:r>
            <a:r>
              <a:rPr lang="cs-CZ" sz="1800" dirty="0"/>
              <a:t> ICT </a:t>
            </a:r>
            <a:r>
              <a:rPr lang="cs-CZ" sz="1800" dirty="0" err="1"/>
              <a:t>interrests</a:t>
            </a:r>
            <a:endParaRPr lang="cs-CZ" altLang="cs-CZ" sz="1800" dirty="0"/>
          </a:p>
          <a:p>
            <a:endParaRPr lang="en-US"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34</a:t>
            </a:fld>
            <a:endParaRPr lang="cs-CZ" altLang="cs-CZ"/>
          </a:p>
        </p:txBody>
      </p:sp>
      <p:pic>
        <p:nvPicPr>
          <p:cNvPr id="6" name="Obrázek 5"/>
          <p:cNvPicPr>
            <a:picLocks noChangeAspect="1"/>
          </p:cNvPicPr>
          <p:nvPr/>
        </p:nvPicPr>
        <p:blipFill>
          <a:blip r:embed="rId2"/>
          <a:stretch>
            <a:fillRect/>
          </a:stretch>
        </p:blipFill>
        <p:spPr>
          <a:xfrm>
            <a:off x="6130648" y="371064"/>
            <a:ext cx="2569092" cy="1431953"/>
          </a:xfrm>
          <a:prstGeom prst="rect">
            <a:avLst/>
          </a:prstGeom>
        </p:spPr>
      </p:pic>
    </p:spTree>
    <p:extLst>
      <p:ext uri="{BB962C8B-B14F-4D97-AF65-F5344CB8AC3E}">
        <p14:creationId xmlns:p14="http://schemas.microsoft.com/office/powerpoint/2010/main" val="38958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35</a:t>
            </a:fld>
            <a:endParaRPr lang="cs-CZ" altLang="cs-CZ"/>
          </a:p>
        </p:txBody>
      </p:sp>
    </p:spTree>
    <p:extLst>
      <p:ext uri="{BB962C8B-B14F-4D97-AF65-F5344CB8AC3E}">
        <p14:creationId xmlns:p14="http://schemas.microsoft.com/office/powerpoint/2010/main" val="2840107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r>
              <a:rPr lang="cs-CZ" dirty="0" smtClean="0"/>
              <a:t> – </a:t>
            </a:r>
            <a:r>
              <a:rPr lang="cs-CZ" dirty="0" err="1"/>
              <a:t>Faculty</a:t>
            </a:r>
            <a:r>
              <a:rPr lang="cs-CZ" dirty="0"/>
              <a:t> </a:t>
            </a:r>
            <a:r>
              <a:rPr lang="cs-CZ" dirty="0" err="1"/>
              <a:t>of</a:t>
            </a:r>
            <a:r>
              <a:rPr lang="cs-CZ" dirty="0"/>
              <a:t> </a:t>
            </a:r>
            <a:r>
              <a:rPr lang="cs-CZ" dirty="0" err="1"/>
              <a:t>Informatics</a:t>
            </a:r>
            <a:r>
              <a:rPr lang="cs-CZ" dirty="0" smtClean="0"/>
              <a:t> </a:t>
            </a:r>
            <a:endParaRPr lang="en-US"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36</a:t>
            </a:fld>
            <a:endParaRPr lang="cs-CZ" altLang="cs-CZ"/>
          </a:p>
        </p:txBody>
      </p:sp>
      <p:sp>
        <p:nvSpPr>
          <p:cNvPr id="3" name="Content Placeholder 2"/>
          <p:cNvSpPr>
            <a:spLocks noGrp="1"/>
          </p:cNvSpPr>
          <p:nvPr>
            <p:ph idx="1"/>
          </p:nvPr>
        </p:nvSpPr>
        <p:spPr>
          <a:xfrm>
            <a:off x="509590" y="1514475"/>
            <a:ext cx="8082321" cy="3171825"/>
          </a:xfrm>
        </p:spPr>
        <p:txBody>
          <a:bodyPr/>
          <a:lstStyle/>
          <a:p>
            <a:r>
              <a:rPr lang="en-US" sz="2000" dirty="0" smtClean="0"/>
              <a:t>3-year </a:t>
            </a:r>
            <a:r>
              <a:rPr lang="en-US" sz="2000" dirty="0"/>
              <a:t>Bachelor program in </a:t>
            </a:r>
            <a:r>
              <a:rPr lang="cs-CZ" sz="2000" b="1" dirty="0" err="1" smtClean="0"/>
              <a:t>Informatics</a:t>
            </a:r>
            <a:endParaRPr lang="en-US" sz="2000" b="1" dirty="0"/>
          </a:p>
          <a:p>
            <a:r>
              <a:rPr lang="en-US" sz="2000" dirty="0"/>
              <a:t>2-year Master program in </a:t>
            </a:r>
            <a:r>
              <a:rPr lang="cs-CZ" sz="2000" b="1" dirty="0" smtClean="0"/>
              <a:t>IT </a:t>
            </a:r>
            <a:r>
              <a:rPr lang="cs-CZ" sz="2000" b="1" dirty="0" err="1" smtClean="0"/>
              <a:t>Security</a:t>
            </a:r>
            <a:r>
              <a:rPr lang="cs-CZ" sz="2000" b="1" dirty="0" smtClean="0"/>
              <a:t> </a:t>
            </a:r>
            <a:r>
              <a:rPr lang="cs-CZ" sz="2000" dirty="0" smtClean="0"/>
              <a:t>(technology) and </a:t>
            </a:r>
            <a:r>
              <a:rPr lang="cs-CZ" sz="2000" b="1" dirty="0" err="1" smtClean="0"/>
              <a:t>Cybersecurity</a:t>
            </a:r>
            <a:r>
              <a:rPr lang="cs-CZ" sz="2000" dirty="0" smtClean="0"/>
              <a:t> </a:t>
            </a:r>
            <a:r>
              <a:rPr lang="cs-CZ" sz="2000" b="1" dirty="0" smtClean="0"/>
              <a:t>management</a:t>
            </a:r>
          </a:p>
          <a:p>
            <a:r>
              <a:rPr lang="cs-CZ" sz="2000" dirty="0" smtClean="0"/>
              <a:t>4-year </a:t>
            </a:r>
            <a:r>
              <a:rPr lang="en-US" sz="2000" dirty="0"/>
              <a:t>Doctoral</a:t>
            </a:r>
            <a:r>
              <a:rPr lang="cs-CZ" sz="2000" dirty="0" smtClean="0"/>
              <a:t> program in Computer Systems and Technology, </a:t>
            </a:r>
            <a:r>
              <a:rPr lang="cs-CZ" sz="2000" dirty="0" err="1" smtClean="0"/>
              <a:t>research</a:t>
            </a:r>
            <a:r>
              <a:rPr lang="cs-CZ" sz="2000" dirty="0" smtClean="0"/>
              <a:t> </a:t>
            </a:r>
            <a:r>
              <a:rPr lang="cs-CZ" sz="2000" dirty="0" err="1" smtClean="0"/>
              <a:t>areas</a:t>
            </a:r>
            <a:r>
              <a:rPr lang="cs-CZ" sz="2000" dirty="0" smtClean="0"/>
              <a:t> </a:t>
            </a:r>
            <a:r>
              <a:rPr lang="cs-CZ" sz="2000" dirty="0" err="1" smtClean="0"/>
              <a:t>of</a:t>
            </a:r>
            <a:r>
              <a:rPr lang="cs-CZ" sz="2000" dirty="0" smtClean="0"/>
              <a:t> </a:t>
            </a:r>
            <a:r>
              <a:rPr lang="cs-CZ" sz="2000" b="1" dirty="0" err="1" smtClean="0"/>
              <a:t>Cybersecurity</a:t>
            </a:r>
            <a:r>
              <a:rPr lang="cs-CZ" sz="2000" dirty="0" smtClean="0"/>
              <a:t> and </a:t>
            </a:r>
            <a:r>
              <a:rPr lang="cs-CZ" sz="2000" b="1" dirty="0" err="1" smtClean="0"/>
              <a:t>Crititical</a:t>
            </a:r>
            <a:r>
              <a:rPr lang="cs-CZ" sz="2000" b="1" dirty="0" smtClean="0"/>
              <a:t> </a:t>
            </a:r>
            <a:r>
              <a:rPr lang="cs-CZ" sz="2000" b="1" dirty="0" err="1" smtClean="0"/>
              <a:t>Infrastructure</a:t>
            </a:r>
            <a:r>
              <a:rPr lang="cs-CZ" sz="2000" b="1" dirty="0" smtClean="0"/>
              <a:t> </a:t>
            </a:r>
            <a:r>
              <a:rPr lang="cs-CZ" sz="2000" b="1" dirty="0" err="1" smtClean="0"/>
              <a:t>Protection</a:t>
            </a:r>
            <a:endParaRPr lang="en-US" sz="2000" b="1" dirty="0"/>
          </a:p>
          <a:p>
            <a:pPr marL="0" indent="0">
              <a:buNone/>
            </a:pPr>
            <a:endParaRPr lang="en-US" sz="2000" dirty="0"/>
          </a:p>
        </p:txBody>
      </p:sp>
    </p:spTree>
    <p:extLst>
      <p:ext uri="{BB962C8B-B14F-4D97-AF65-F5344CB8AC3E}">
        <p14:creationId xmlns:p14="http://schemas.microsoft.com/office/powerpoint/2010/main" val="3964685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r>
              <a:rPr lang="cs-CZ" dirty="0" smtClean="0"/>
              <a:t> – </a:t>
            </a:r>
            <a:r>
              <a:rPr lang="cs-CZ" dirty="0" err="1" smtClean="0"/>
              <a:t>Faculty</a:t>
            </a:r>
            <a:r>
              <a:rPr lang="cs-CZ" dirty="0" smtClean="0"/>
              <a:t> </a:t>
            </a:r>
            <a:r>
              <a:rPr lang="cs-CZ" dirty="0" err="1" smtClean="0"/>
              <a:t>of</a:t>
            </a:r>
            <a:r>
              <a:rPr lang="cs-CZ" dirty="0" smtClean="0"/>
              <a:t> </a:t>
            </a:r>
            <a:r>
              <a:rPr lang="cs-CZ" dirty="0" err="1" smtClean="0"/>
              <a:t>Social</a:t>
            </a:r>
            <a:r>
              <a:rPr lang="cs-CZ" dirty="0" smtClean="0"/>
              <a:t> </a:t>
            </a:r>
            <a:r>
              <a:rPr lang="cs-CZ" dirty="0" err="1" smtClean="0"/>
              <a:t>Sciences</a:t>
            </a:r>
            <a:r>
              <a:rPr lang="cs-CZ" dirty="0" smtClean="0"/>
              <a:t> </a:t>
            </a:r>
            <a:endParaRPr lang="en-US" dirty="0"/>
          </a:p>
        </p:txBody>
      </p:sp>
      <p:sp>
        <p:nvSpPr>
          <p:cNvPr id="3" name="Content Placeholder 2"/>
          <p:cNvSpPr>
            <a:spLocks noGrp="1"/>
          </p:cNvSpPr>
          <p:nvPr>
            <p:ph idx="1"/>
          </p:nvPr>
        </p:nvSpPr>
        <p:spPr>
          <a:xfrm>
            <a:off x="509590" y="1514475"/>
            <a:ext cx="8082321" cy="3171825"/>
          </a:xfrm>
        </p:spPr>
        <p:txBody>
          <a:bodyPr/>
          <a:lstStyle/>
          <a:p>
            <a:endParaRPr lang="en-US" sz="2000" dirty="0"/>
          </a:p>
          <a:p>
            <a:r>
              <a:rPr lang="en-US" sz="2000" dirty="0"/>
              <a:t>3-year Bachelor program in </a:t>
            </a:r>
            <a:r>
              <a:rPr lang="en-US" sz="2000" b="1" dirty="0"/>
              <a:t>Security Studies</a:t>
            </a:r>
          </a:p>
          <a:p>
            <a:r>
              <a:rPr lang="en-US" sz="2000" dirty="0"/>
              <a:t>2-year Master program in </a:t>
            </a:r>
            <a:r>
              <a:rPr lang="en-US" sz="2000" b="1" dirty="0"/>
              <a:t>Security Studies</a:t>
            </a:r>
          </a:p>
          <a:p>
            <a:endParaRPr lang="en-US" sz="2000" dirty="0"/>
          </a:p>
          <a:p>
            <a:r>
              <a:rPr lang="en-US" sz="2000" dirty="0"/>
              <a:t>new 2-year Master program </a:t>
            </a:r>
            <a:r>
              <a:rPr lang="en-US" sz="2000" b="1" dirty="0"/>
              <a:t>Conflict and Democracy Studies</a:t>
            </a:r>
          </a:p>
          <a:p>
            <a:pPr lvl="1"/>
            <a:r>
              <a:rPr lang="en-US" sz="2000" dirty="0"/>
              <a:t>taught in English</a:t>
            </a:r>
          </a:p>
          <a:p>
            <a:endParaRPr lang="en-US" sz="2000" dirty="0"/>
          </a:p>
          <a:p>
            <a:r>
              <a:rPr lang="en-US" sz="2000" dirty="0"/>
              <a:t>both include courses </a:t>
            </a:r>
            <a:r>
              <a:rPr lang="en-GB" sz="2000" dirty="0"/>
              <a:t>on cybersecurity, information warfare, propaganda, hybrid conflicts, and emergent threats</a:t>
            </a:r>
            <a:endParaRPr lang="en-US"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37</a:t>
            </a:fld>
            <a:endParaRPr lang="cs-CZ" altLang="cs-CZ"/>
          </a:p>
        </p:txBody>
      </p:sp>
    </p:spTree>
    <p:extLst>
      <p:ext uri="{BB962C8B-B14F-4D97-AF65-F5344CB8AC3E}">
        <p14:creationId xmlns:p14="http://schemas.microsoft.com/office/powerpoint/2010/main" val="1879571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 </a:t>
            </a:r>
            <a:r>
              <a:rPr lang="cs-CZ" dirty="0" err="1"/>
              <a:t>Faculty</a:t>
            </a:r>
            <a:r>
              <a:rPr lang="cs-CZ" dirty="0"/>
              <a:t> </a:t>
            </a:r>
            <a:r>
              <a:rPr lang="cs-CZ" dirty="0" err="1"/>
              <a:t>of</a:t>
            </a:r>
            <a:r>
              <a:rPr lang="cs-CZ" dirty="0"/>
              <a:t> </a:t>
            </a:r>
            <a:r>
              <a:rPr lang="cs-CZ" dirty="0" err="1" smtClean="0"/>
              <a:t>Law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Lectures and trainings</a:t>
            </a:r>
          </a:p>
          <a:p>
            <a:pPr lvl="1"/>
            <a:r>
              <a:rPr lang="en-US" b="1" dirty="0" smtClean="0"/>
              <a:t>Judicial </a:t>
            </a:r>
            <a:r>
              <a:rPr lang="en-US" dirty="0" smtClean="0"/>
              <a:t>and</a:t>
            </a:r>
            <a:r>
              <a:rPr lang="en-US" b="1" dirty="0" smtClean="0"/>
              <a:t> police academy </a:t>
            </a:r>
            <a:r>
              <a:rPr lang="en-US" dirty="0" smtClean="0"/>
              <a:t>(cybercrime investigation, digital evidence handling, intellectual property, data protection)</a:t>
            </a:r>
          </a:p>
          <a:p>
            <a:pPr lvl="1"/>
            <a:r>
              <a:rPr lang="en-US" dirty="0" smtClean="0"/>
              <a:t>Ad-hoc </a:t>
            </a:r>
            <a:r>
              <a:rPr lang="en-US" b="1" dirty="0" smtClean="0"/>
              <a:t>trainings</a:t>
            </a:r>
            <a:r>
              <a:rPr lang="en-US" dirty="0" smtClean="0"/>
              <a:t> (for investigators, experts, public prosecutors</a:t>
            </a:r>
            <a:r>
              <a:rPr lang="cs-CZ" dirty="0"/>
              <a:t>)</a:t>
            </a:r>
            <a:endParaRPr lang="en-US" dirty="0" smtClean="0"/>
          </a:p>
          <a:p>
            <a:pPr lvl="1"/>
            <a:r>
              <a:rPr lang="en-US" b="1" dirty="0" smtClean="0"/>
              <a:t>KYPO</a:t>
            </a:r>
            <a:r>
              <a:rPr lang="en-US" dirty="0" smtClean="0"/>
              <a:t> hands-on training and exercises (sysadmins, CSIRT members)</a:t>
            </a:r>
          </a:p>
          <a:p>
            <a:r>
              <a:rPr lang="en-US" dirty="0" smtClean="0"/>
              <a:t>Bachelor degree (</a:t>
            </a:r>
            <a:r>
              <a:rPr lang="en-US" b="1" dirty="0" smtClean="0"/>
              <a:t>ICT security</a:t>
            </a:r>
            <a:r>
              <a:rPr lang="en-US" dirty="0" smtClean="0"/>
              <a:t>) </a:t>
            </a:r>
            <a:r>
              <a:rPr lang="mr-IN" dirty="0" smtClean="0"/>
              <a:t>–</a:t>
            </a:r>
            <a:r>
              <a:rPr lang="en-US" dirty="0" smtClean="0"/>
              <a:t> in cooperation with University of technology</a:t>
            </a:r>
          </a:p>
          <a:p>
            <a:r>
              <a:rPr lang="en-US" dirty="0" smtClean="0"/>
              <a:t>Masters degree (</a:t>
            </a:r>
            <a:r>
              <a:rPr lang="en-US" b="1" dirty="0" smtClean="0"/>
              <a:t>Cyber security – interdisciplinary and law</a:t>
            </a:r>
            <a:r>
              <a:rPr lang="en-US" dirty="0" smtClean="0"/>
              <a:t>)</a:t>
            </a:r>
          </a:p>
          <a:p>
            <a:r>
              <a:rPr lang="en-US" b="1" dirty="0" smtClean="0"/>
              <a:t>Doctoral</a:t>
            </a:r>
            <a:r>
              <a:rPr lang="en-US" dirty="0" smtClean="0"/>
              <a:t> study program</a:t>
            </a:r>
            <a:endParaRPr lang="en-US"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38</a:t>
            </a:fld>
            <a:endParaRPr lang="cs-CZ" altLang="cs-CZ"/>
          </a:p>
        </p:txBody>
      </p:sp>
    </p:spTree>
    <p:extLst>
      <p:ext uri="{BB962C8B-B14F-4D97-AF65-F5344CB8AC3E}">
        <p14:creationId xmlns:p14="http://schemas.microsoft.com/office/powerpoint/2010/main" val="1625956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 international</a:t>
            </a:r>
            <a:endParaRPr lang="en-US" dirty="0"/>
          </a:p>
        </p:txBody>
      </p:sp>
      <p:sp>
        <p:nvSpPr>
          <p:cNvPr id="3" name="Content Placeholder 2"/>
          <p:cNvSpPr>
            <a:spLocks noGrp="1"/>
          </p:cNvSpPr>
          <p:nvPr>
            <p:ph idx="1"/>
          </p:nvPr>
        </p:nvSpPr>
        <p:spPr/>
        <p:txBody>
          <a:bodyPr/>
          <a:lstStyle/>
          <a:p>
            <a:r>
              <a:rPr lang="en-US" b="1" dirty="0" smtClean="0"/>
              <a:t>Joint doctoral degree </a:t>
            </a:r>
            <a:r>
              <a:rPr lang="en-US" dirty="0" smtClean="0"/>
              <a:t>– with University of Haifa</a:t>
            </a:r>
          </a:p>
          <a:p>
            <a:r>
              <a:rPr lang="en-US" dirty="0"/>
              <a:t>Masters study </a:t>
            </a:r>
            <a:r>
              <a:rPr lang="en-US" dirty="0" smtClean="0"/>
              <a:t>programs </a:t>
            </a:r>
            <a:r>
              <a:rPr lang="en-US" b="1" dirty="0"/>
              <a:t>NATO</a:t>
            </a:r>
            <a:r>
              <a:rPr lang="en-US" dirty="0"/>
              <a:t> (</a:t>
            </a:r>
            <a:r>
              <a:rPr lang="en-US" b="1" dirty="0"/>
              <a:t>Multinational Cyber Defense Education and Training Project</a:t>
            </a:r>
            <a:r>
              <a:rPr lang="en-US" dirty="0"/>
              <a:t>)</a:t>
            </a:r>
          </a:p>
          <a:p>
            <a:r>
              <a:rPr lang="en-US" dirty="0" smtClean="0"/>
              <a:t>Ad-hoc courses and trainings – NATO</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39</a:t>
            </a:fld>
            <a:endParaRPr lang="cs-CZ" altLang="cs-CZ"/>
          </a:p>
        </p:txBody>
      </p:sp>
    </p:spTree>
    <p:extLst>
      <p:ext uri="{BB962C8B-B14F-4D97-AF65-F5344CB8AC3E}">
        <p14:creationId xmlns:p14="http://schemas.microsoft.com/office/powerpoint/2010/main" val="94496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
            </a:r>
            <a:r>
              <a:rPr lang="cs-CZ" dirty="0"/>
              <a:t>T</a:t>
            </a:r>
            <a:r>
              <a:rPr lang="en-US" dirty="0" err="1" smtClean="0"/>
              <a:t>eams</a:t>
            </a:r>
            <a:endParaRPr lang="en-US" dirty="0"/>
          </a:p>
        </p:txBody>
      </p:sp>
      <p:sp>
        <p:nvSpPr>
          <p:cNvPr id="3" name="Content Placeholder 2"/>
          <p:cNvSpPr>
            <a:spLocks noGrp="1"/>
          </p:cNvSpPr>
          <p:nvPr>
            <p:ph idx="1"/>
          </p:nvPr>
        </p:nvSpPr>
        <p:spPr/>
        <p:txBody>
          <a:bodyPr/>
          <a:lstStyle/>
          <a:p>
            <a:r>
              <a:rPr lang="en-US" dirty="0" smtClean="0"/>
              <a:t>CSIRT-MU </a:t>
            </a:r>
            <a:r>
              <a:rPr lang="mr-IN" dirty="0" smtClean="0"/>
              <a:t>–</a:t>
            </a:r>
            <a:r>
              <a:rPr lang="en-US" dirty="0" smtClean="0"/>
              <a:t> </a:t>
            </a:r>
            <a:r>
              <a:rPr lang="en-US" b="1" dirty="0" smtClean="0"/>
              <a:t>Institute of Computer Science</a:t>
            </a:r>
            <a:r>
              <a:rPr lang="en-US" dirty="0" smtClean="0"/>
              <a:t> MU</a:t>
            </a:r>
          </a:p>
          <a:p>
            <a:r>
              <a:rPr lang="en-US" b="1" dirty="0" err="1" smtClean="0"/>
              <a:t>Lasaris</a:t>
            </a:r>
            <a:r>
              <a:rPr lang="cs-CZ" b="1" dirty="0" smtClean="0"/>
              <a:t>, </a:t>
            </a:r>
            <a:r>
              <a:rPr lang="cs-CZ" b="1" dirty="0" err="1" smtClean="0"/>
              <a:t>Paradise</a:t>
            </a:r>
            <a:r>
              <a:rPr lang="cs-CZ" b="1" dirty="0" smtClean="0"/>
              <a:t>, </a:t>
            </a:r>
            <a:r>
              <a:rPr lang="cs-CZ" b="1" dirty="0" err="1" smtClean="0"/>
              <a:t>CroCS</a:t>
            </a:r>
            <a:r>
              <a:rPr lang="en-US" dirty="0" smtClean="0"/>
              <a:t> </a:t>
            </a:r>
            <a:r>
              <a:rPr lang="mr-IN" dirty="0" smtClean="0"/>
              <a:t>–</a:t>
            </a:r>
            <a:r>
              <a:rPr lang="en-US" dirty="0" smtClean="0"/>
              <a:t> Faculty of Informatics MU</a:t>
            </a:r>
          </a:p>
          <a:p>
            <a:r>
              <a:rPr lang="en-US" dirty="0" smtClean="0"/>
              <a:t>Institute of </a:t>
            </a:r>
            <a:r>
              <a:rPr lang="en-US" b="1" dirty="0" smtClean="0"/>
              <a:t>Law and Technology</a:t>
            </a:r>
            <a:r>
              <a:rPr lang="en-US" dirty="0" smtClean="0"/>
              <a:t> </a:t>
            </a:r>
            <a:r>
              <a:rPr lang="mr-IN" dirty="0" smtClean="0"/>
              <a:t>–</a:t>
            </a:r>
            <a:r>
              <a:rPr lang="en-US" dirty="0" smtClean="0"/>
              <a:t> Faculty of Law </a:t>
            </a:r>
            <a:r>
              <a:rPr lang="en-US" dirty="0" smtClean="0"/>
              <a:t>MU</a:t>
            </a:r>
            <a:endParaRPr lang="cs-CZ" dirty="0" smtClean="0"/>
          </a:p>
          <a:p>
            <a:r>
              <a:rPr lang="cs-CZ" dirty="0" smtClean="0"/>
              <a:t>Institute </a:t>
            </a:r>
            <a:r>
              <a:rPr lang="cs-CZ" dirty="0" err="1" smtClean="0"/>
              <a:t>of</a:t>
            </a:r>
            <a:r>
              <a:rPr lang="cs-CZ" dirty="0" smtClean="0"/>
              <a:t> </a:t>
            </a:r>
            <a:r>
              <a:rPr lang="cs-CZ" b="1" dirty="0" smtClean="0"/>
              <a:t>Politology </a:t>
            </a:r>
            <a:r>
              <a:rPr lang="cs-CZ" dirty="0" smtClean="0"/>
              <a:t>– </a:t>
            </a:r>
            <a:r>
              <a:rPr lang="en-US" dirty="0" smtClean="0"/>
              <a:t>Faculty</a:t>
            </a:r>
            <a:r>
              <a:rPr lang="cs-CZ" dirty="0" smtClean="0"/>
              <a:t> </a:t>
            </a:r>
            <a:r>
              <a:rPr lang="en-US" dirty="0" smtClean="0"/>
              <a:t>of </a:t>
            </a:r>
            <a:r>
              <a:rPr lang="en-US" b="1" dirty="0" smtClean="0"/>
              <a:t>Social </a:t>
            </a:r>
            <a:r>
              <a:rPr lang="en-US" b="1" dirty="0" smtClean="0"/>
              <a:t>Science</a:t>
            </a:r>
            <a:endParaRPr lang="cs-CZ" b="1" dirty="0" smtClean="0"/>
          </a:p>
          <a:p>
            <a:endParaRPr lang="en-US" dirty="0" smtClean="0"/>
          </a:p>
          <a:p>
            <a:r>
              <a:rPr lang="cs-CZ" i="1" dirty="0" smtClean="0"/>
              <a:t>and </a:t>
            </a:r>
            <a:r>
              <a:rPr lang="en-US" i="1" dirty="0" smtClean="0"/>
              <a:t>ad-hoc </a:t>
            </a:r>
            <a:r>
              <a:rPr lang="en-US" i="1" dirty="0" smtClean="0"/>
              <a:t>cooperation</a:t>
            </a: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4</a:t>
            </a:fld>
            <a:endParaRPr lang="cs-CZ" altLang="cs-CZ"/>
          </a:p>
        </p:txBody>
      </p:sp>
    </p:spTree>
    <p:extLst>
      <p:ext uri="{BB962C8B-B14F-4D97-AF65-F5344CB8AC3E}">
        <p14:creationId xmlns:p14="http://schemas.microsoft.com/office/powerpoint/2010/main" val="21978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 regular events</a:t>
            </a:r>
            <a:endParaRPr lang="en-US" dirty="0"/>
          </a:p>
        </p:txBody>
      </p:sp>
      <p:sp>
        <p:nvSpPr>
          <p:cNvPr id="3" name="Content Placeholder 2"/>
          <p:cNvSpPr>
            <a:spLocks noGrp="1"/>
          </p:cNvSpPr>
          <p:nvPr>
            <p:ph idx="1"/>
          </p:nvPr>
        </p:nvSpPr>
        <p:spPr/>
        <p:txBody>
          <a:bodyPr/>
          <a:lstStyle/>
          <a:p>
            <a:r>
              <a:rPr lang="en-US" dirty="0" smtClean="0"/>
              <a:t>Seminars:</a:t>
            </a:r>
          </a:p>
          <a:p>
            <a:pPr lvl="1"/>
            <a:r>
              <a:rPr lang="en-US" sz="2000" dirty="0" err="1" smtClean="0"/>
              <a:t>iSysel</a:t>
            </a:r>
            <a:endParaRPr lang="en-US" sz="2000" dirty="0" smtClean="0"/>
          </a:p>
          <a:p>
            <a:pPr lvl="1"/>
            <a:r>
              <a:rPr lang="en-US" sz="2000" dirty="0" smtClean="0"/>
              <a:t>Cyber cake</a:t>
            </a:r>
          </a:p>
          <a:p>
            <a:r>
              <a:rPr lang="en-US" dirty="0" smtClean="0"/>
              <a:t>Conferences</a:t>
            </a:r>
          </a:p>
          <a:p>
            <a:pPr lvl="1"/>
            <a:r>
              <a:rPr lang="en-US" sz="2000" dirty="0" smtClean="0"/>
              <a:t>Cyberspace (</a:t>
            </a:r>
            <a:r>
              <a:rPr lang="en-US" sz="2000" u="sng" dirty="0" err="1" smtClean="0"/>
              <a:t>cyberspace.muni.cz</a:t>
            </a:r>
            <a:r>
              <a:rPr lang="en-US" sz="2000" dirty="0" smtClean="0"/>
              <a:t>)</a:t>
            </a:r>
          </a:p>
          <a:p>
            <a:pPr lvl="1"/>
            <a:r>
              <a:rPr lang="en-US" sz="2000" dirty="0" smtClean="0"/>
              <a:t>Czech law and information technology (</a:t>
            </a:r>
            <a:r>
              <a:rPr lang="en-US" sz="2000" u="sng" dirty="0" smtClean="0"/>
              <a:t>c</a:t>
            </a:r>
            <a:r>
              <a:rPr lang="en-US" sz="2000" u="sng" dirty="0"/>
              <a:t>pit.law.muni.cz</a:t>
            </a:r>
            <a:r>
              <a:rPr lang="en-US" sz="2000" dirty="0" smtClean="0"/>
              <a:t>)</a:t>
            </a:r>
            <a:endParaRPr lang="cs-CZ" sz="2000" dirty="0" smtClean="0"/>
          </a:p>
          <a:p>
            <a:pPr lvl="1"/>
            <a:r>
              <a:rPr lang="cs-CZ" sz="2000" dirty="0" err="1" smtClean="0"/>
              <a:t>Energy</a:t>
            </a:r>
            <a:r>
              <a:rPr lang="cs-CZ" sz="2000" dirty="0" smtClean="0"/>
              <a:t> </a:t>
            </a:r>
            <a:r>
              <a:rPr lang="cs-CZ" sz="2000" dirty="0" err="1" smtClean="0"/>
              <a:t>Law</a:t>
            </a:r>
            <a:r>
              <a:rPr lang="cs-CZ" sz="2000" dirty="0" smtClean="0"/>
              <a:t> Symposium</a:t>
            </a:r>
            <a:endParaRPr lang="en-US" sz="2000" dirty="0" smtClean="0"/>
          </a:p>
          <a:p>
            <a:r>
              <a:rPr lang="en-US" sz="2000" dirty="0" smtClean="0"/>
              <a:t>Summer school on ICT law</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a:p>
        </p:txBody>
      </p:sp>
    </p:spTree>
    <p:extLst>
      <p:ext uri="{BB962C8B-B14F-4D97-AF65-F5344CB8AC3E}">
        <p14:creationId xmlns:p14="http://schemas.microsoft.com/office/powerpoint/2010/main" val="205374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FURTHER DEVELOPMENT</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B7F5D36C-8A95-44A1-B2E3-4B4CEE4AA93A}" type="slidenum">
              <a:rPr lang="cs-CZ" altLang="cs-CZ" smtClean="0"/>
              <a:pPr/>
              <a:t>41</a:t>
            </a:fld>
            <a:endParaRPr lang="cs-CZ" altLang="cs-CZ"/>
          </a:p>
        </p:txBody>
      </p:sp>
    </p:spTree>
    <p:extLst>
      <p:ext uri="{BB962C8B-B14F-4D97-AF65-F5344CB8AC3E}">
        <p14:creationId xmlns:p14="http://schemas.microsoft.com/office/powerpoint/2010/main" val="1365228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Strengths</a:t>
            </a:r>
            <a:endParaRPr lang="en-US" dirty="0"/>
          </a:p>
        </p:txBody>
      </p:sp>
      <p:sp>
        <p:nvSpPr>
          <p:cNvPr id="3" name="Content Placeholder 2"/>
          <p:cNvSpPr>
            <a:spLocks noGrp="1"/>
          </p:cNvSpPr>
          <p:nvPr>
            <p:ph idx="1"/>
          </p:nvPr>
        </p:nvSpPr>
        <p:spPr/>
        <p:txBody>
          <a:bodyPr/>
          <a:lstStyle/>
          <a:p>
            <a:r>
              <a:rPr lang="cs-CZ" dirty="0" smtClean="0"/>
              <a:t>Benefit </a:t>
            </a:r>
            <a:r>
              <a:rPr lang="cs-CZ" dirty="0" err="1" smtClean="0"/>
              <a:t>from</a:t>
            </a:r>
            <a:r>
              <a:rPr lang="cs-CZ" dirty="0" smtClean="0"/>
              <a:t> presence </a:t>
            </a:r>
            <a:r>
              <a:rPr lang="cs-CZ" dirty="0" err="1" smtClean="0"/>
              <a:t>at</a:t>
            </a:r>
            <a:r>
              <a:rPr lang="cs-CZ" dirty="0" smtClean="0"/>
              <a:t> </a:t>
            </a:r>
            <a:r>
              <a:rPr lang="cs-CZ" b="1" dirty="0" smtClean="0"/>
              <a:t>University</a:t>
            </a:r>
          </a:p>
          <a:p>
            <a:r>
              <a:rPr lang="cs-CZ" b="1" dirty="0" err="1" smtClean="0"/>
              <a:t>Complex</a:t>
            </a:r>
            <a:r>
              <a:rPr lang="cs-CZ" dirty="0" smtClean="0"/>
              <a:t> </a:t>
            </a:r>
            <a:r>
              <a:rPr lang="cs-CZ" dirty="0" err="1" smtClean="0"/>
              <a:t>view</a:t>
            </a:r>
            <a:r>
              <a:rPr lang="cs-CZ" dirty="0" smtClean="0"/>
              <a:t> </a:t>
            </a:r>
            <a:r>
              <a:rPr lang="cs-CZ" dirty="0" err="1" smtClean="0"/>
              <a:t>from</a:t>
            </a:r>
            <a:r>
              <a:rPr lang="cs-CZ" dirty="0" smtClean="0"/>
              <a:t> </a:t>
            </a:r>
            <a:r>
              <a:rPr lang="cs-CZ" dirty="0" err="1" smtClean="0"/>
              <a:t>strategic</a:t>
            </a:r>
            <a:r>
              <a:rPr lang="cs-CZ" dirty="0" smtClean="0"/>
              <a:t> and </a:t>
            </a:r>
            <a:r>
              <a:rPr lang="cs-CZ" dirty="0" err="1" smtClean="0"/>
              <a:t>legal</a:t>
            </a:r>
            <a:r>
              <a:rPr lang="cs-CZ" dirty="0" smtClean="0"/>
              <a:t> to </a:t>
            </a:r>
            <a:r>
              <a:rPr lang="cs-CZ" dirty="0" err="1" smtClean="0"/>
              <a:t>technical</a:t>
            </a:r>
            <a:r>
              <a:rPr lang="cs-CZ" dirty="0" smtClean="0"/>
              <a:t> </a:t>
            </a:r>
            <a:r>
              <a:rPr lang="cs-CZ" dirty="0" err="1" smtClean="0"/>
              <a:t>aspects</a:t>
            </a:r>
            <a:r>
              <a:rPr lang="cs-CZ" dirty="0" smtClean="0"/>
              <a:t>, </a:t>
            </a:r>
            <a:r>
              <a:rPr lang="cs-CZ" dirty="0" err="1" smtClean="0"/>
              <a:t>from</a:t>
            </a:r>
            <a:r>
              <a:rPr lang="cs-CZ" dirty="0" smtClean="0"/>
              <a:t> </a:t>
            </a:r>
            <a:r>
              <a:rPr lang="cs-CZ" dirty="0" err="1" smtClean="0"/>
              <a:t>theoretical</a:t>
            </a:r>
            <a:r>
              <a:rPr lang="cs-CZ" dirty="0" smtClean="0"/>
              <a:t> to </a:t>
            </a:r>
            <a:r>
              <a:rPr lang="cs-CZ" dirty="0" err="1" smtClean="0"/>
              <a:t>applied</a:t>
            </a:r>
            <a:endParaRPr lang="cs-CZ" dirty="0" smtClean="0"/>
          </a:p>
          <a:p>
            <a:r>
              <a:rPr lang="cs-CZ" dirty="0" err="1" smtClean="0"/>
              <a:t>Unique</a:t>
            </a:r>
            <a:r>
              <a:rPr lang="cs-CZ" dirty="0" smtClean="0"/>
              <a:t> </a:t>
            </a:r>
            <a:r>
              <a:rPr lang="cs-CZ" dirty="0" err="1" smtClean="0"/>
              <a:t>ability</a:t>
            </a:r>
            <a:r>
              <a:rPr lang="cs-CZ" dirty="0" smtClean="0"/>
              <a:t> </a:t>
            </a:r>
            <a:r>
              <a:rPr lang="cs-CZ" dirty="0" smtClean="0"/>
              <a:t>to </a:t>
            </a:r>
            <a:r>
              <a:rPr lang="cs-CZ" dirty="0" err="1" smtClean="0"/>
              <a:t>react</a:t>
            </a:r>
            <a:r>
              <a:rPr lang="cs-CZ" dirty="0" smtClean="0"/>
              <a:t> to </a:t>
            </a:r>
            <a:r>
              <a:rPr lang="cs-CZ" dirty="0" err="1" smtClean="0"/>
              <a:t>complex</a:t>
            </a:r>
            <a:r>
              <a:rPr lang="cs-CZ" dirty="0" smtClean="0"/>
              <a:t> </a:t>
            </a:r>
            <a:r>
              <a:rPr lang="cs-CZ" b="1" dirty="0" err="1" smtClean="0"/>
              <a:t>problems</a:t>
            </a:r>
            <a:endParaRPr lang="cs-CZ" b="1" dirty="0" smtClean="0"/>
          </a:p>
          <a:p>
            <a:r>
              <a:rPr lang="cs-CZ" dirty="0" smtClean="0"/>
              <a:t>Top </a:t>
            </a:r>
            <a:r>
              <a:rPr lang="cs-CZ" b="1" dirty="0" err="1" smtClean="0"/>
              <a:t>international</a:t>
            </a:r>
            <a:r>
              <a:rPr lang="cs-CZ" dirty="0" smtClean="0"/>
              <a:t> </a:t>
            </a:r>
            <a:r>
              <a:rPr lang="cs-CZ" b="1" dirty="0" smtClean="0"/>
              <a:t>team</a:t>
            </a:r>
            <a:r>
              <a:rPr lang="cs-CZ" dirty="0" smtClean="0"/>
              <a:t> and </a:t>
            </a:r>
            <a:r>
              <a:rPr lang="cs-CZ" b="1" dirty="0" err="1" smtClean="0"/>
              <a:t>collaboration</a:t>
            </a:r>
            <a:endParaRPr lang="cs-CZ" b="1" dirty="0" smtClean="0"/>
          </a:p>
          <a:p>
            <a:r>
              <a:rPr lang="cs-CZ" dirty="0" err="1" smtClean="0"/>
              <a:t>Unique</a:t>
            </a:r>
            <a:r>
              <a:rPr lang="cs-CZ" dirty="0" smtClean="0"/>
              <a:t> </a:t>
            </a:r>
            <a:r>
              <a:rPr lang="cs-CZ" b="1" dirty="0" err="1" smtClean="0"/>
              <a:t>infrastructure</a:t>
            </a:r>
            <a:r>
              <a:rPr lang="cs-CZ" dirty="0" smtClean="0"/>
              <a:t> (</a:t>
            </a:r>
            <a:r>
              <a:rPr lang="cs-CZ" b="1" dirty="0" err="1" smtClean="0"/>
              <a:t>KyPo</a:t>
            </a:r>
            <a:r>
              <a:rPr lang="cs-CZ" dirty="0" smtClean="0"/>
              <a:t>, Science Park, </a:t>
            </a:r>
            <a:r>
              <a:rPr lang="cs-CZ" dirty="0" err="1" smtClean="0"/>
              <a:t>Cloud</a:t>
            </a:r>
            <a:r>
              <a:rPr lang="cs-CZ" dirty="0" smtClean="0"/>
              <a:t>)</a:t>
            </a:r>
          </a:p>
          <a:p>
            <a:r>
              <a:rPr lang="cs-CZ" dirty="0" err="1" smtClean="0"/>
              <a:t>Based</a:t>
            </a:r>
            <a:r>
              <a:rPr lang="cs-CZ" dirty="0" smtClean="0"/>
              <a:t> on </a:t>
            </a:r>
            <a:r>
              <a:rPr lang="cs-CZ" dirty="0" err="1" smtClean="0"/>
              <a:t>s</a:t>
            </a:r>
            <a:r>
              <a:rPr lang="cs-CZ" dirty="0" err="1" smtClean="0"/>
              <a:t>trong</a:t>
            </a:r>
            <a:r>
              <a:rPr lang="cs-CZ" dirty="0" smtClean="0"/>
              <a:t> </a:t>
            </a:r>
            <a:r>
              <a:rPr lang="cs-CZ" b="1" dirty="0" smtClean="0"/>
              <a:t>research</a:t>
            </a:r>
            <a:r>
              <a:rPr lang="cs-CZ" dirty="0" smtClean="0"/>
              <a:t> (</a:t>
            </a:r>
            <a:r>
              <a:rPr lang="cs-CZ" b="1" dirty="0" smtClean="0"/>
              <a:t>C4e</a:t>
            </a:r>
            <a:r>
              <a:rPr lang="cs-CZ" dirty="0" smtClean="0"/>
              <a:t> and many </a:t>
            </a:r>
            <a:r>
              <a:rPr lang="cs-CZ" dirty="0" err="1" smtClean="0"/>
              <a:t>labs</a:t>
            </a:r>
            <a:r>
              <a:rPr lang="cs-CZ" dirty="0" smtClean="0"/>
              <a:t>)</a:t>
            </a: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42</a:t>
            </a:fld>
            <a:endParaRPr lang="cs-CZ" altLang="cs-CZ"/>
          </a:p>
        </p:txBody>
      </p:sp>
    </p:spTree>
    <p:extLst>
      <p:ext uri="{BB962C8B-B14F-4D97-AF65-F5344CB8AC3E}">
        <p14:creationId xmlns:p14="http://schemas.microsoft.com/office/powerpoint/2010/main" val="108925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Opportunities</a:t>
            </a:r>
            <a:endParaRPr lang="en-US" dirty="0"/>
          </a:p>
        </p:txBody>
      </p:sp>
      <p:sp>
        <p:nvSpPr>
          <p:cNvPr id="3" name="Content Placeholder 2"/>
          <p:cNvSpPr>
            <a:spLocks noGrp="1"/>
          </p:cNvSpPr>
          <p:nvPr>
            <p:ph idx="1"/>
          </p:nvPr>
        </p:nvSpPr>
        <p:spPr/>
        <p:txBody>
          <a:bodyPr/>
          <a:lstStyle/>
          <a:p>
            <a:r>
              <a:rPr lang="cs-CZ" sz="2000" dirty="0" err="1" smtClean="0"/>
              <a:t>Extension</a:t>
            </a:r>
            <a:r>
              <a:rPr lang="cs-CZ" sz="2000" dirty="0" smtClean="0"/>
              <a:t> </a:t>
            </a:r>
            <a:r>
              <a:rPr lang="cs-CZ" sz="2000" dirty="0" err="1" smtClean="0"/>
              <a:t>of</a:t>
            </a:r>
            <a:r>
              <a:rPr lang="cs-CZ" sz="2000" dirty="0" smtClean="0"/>
              <a:t> study </a:t>
            </a:r>
            <a:r>
              <a:rPr lang="cs-CZ" sz="2000" dirty="0" err="1" smtClean="0"/>
              <a:t>programmes</a:t>
            </a:r>
            <a:endParaRPr lang="cs-CZ" sz="2000" dirty="0"/>
          </a:p>
          <a:p>
            <a:pPr lvl="1"/>
            <a:r>
              <a:rPr lang="cs-CZ" sz="2000" b="1" dirty="0" err="1" smtClean="0"/>
              <a:t>Doctoral</a:t>
            </a:r>
            <a:r>
              <a:rPr lang="cs-CZ" sz="2000" dirty="0" smtClean="0"/>
              <a:t> </a:t>
            </a:r>
            <a:r>
              <a:rPr lang="cs-CZ" sz="2000" dirty="0" err="1" smtClean="0"/>
              <a:t>studies</a:t>
            </a:r>
            <a:endParaRPr lang="cs-CZ" sz="2000" dirty="0" smtClean="0"/>
          </a:p>
          <a:p>
            <a:pPr lvl="1"/>
            <a:r>
              <a:rPr lang="cs-CZ" sz="2000" b="1" dirty="0" smtClean="0"/>
              <a:t>Master</a:t>
            </a:r>
            <a:r>
              <a:rPr lang="cs-CZ" sz="2000" dirty="0" smtClean="0"/>
              <a:t> </a:t>
            </a:r>
            <a:r>
              <a:rPr lang="cs-CZ" sz="2000" dirty="0" err="1" smtClean="0"/>
              <a:t>programmes</a:t>
            </a:r>
            <a:r>
              <a:rPr lang="cs-CZ" sz="2000" dirty="0" smtClean="0"/>
              <a:t> (</a:t>
            </a:r>
            <a:r>
              <a:rPr lang="cs-CZ" sz="2000" dirty="0" err="1" smtClean="0"/>
              <a:t>cybersec</a:t>
            </a:r>
            <a:r>
              <a:rPr lang="cs-CZ" sz="2000" dirty="0" smtClean="0"/>
              <a:t> </a:t>
            </a:r>
            <a:r>
              <a:rPr lang="cs-CZ" sz="2000" b="1" dirty="0" smtClean="0"/>
              <a:t>management</a:t>
            </a:r>
            <a:r>
              <a:rPr lang="cs-CZ" sz="2000" dirty="0" smtClean="0"/>
              <a:t>)</a:t>
            </a:r>
          </a:p>
          <a:p>
            <a:pPr lvl="1"/>
            <a:r>
              <a:rPr lang="cs-CZ" sz="2000" b="1" dirty="0" smtClean="0"/>
              <a:t>Professional </a:t>
            </a:r>
            <a:r>
              <a:rPr lang="cs-CZ" sz="2000" dirty="0" err="1" smtClean="0"/>
              <a:t>programmes</a:t>
            </a:r>
            <a:r>
              <a:rPr lang="cs-CZ" sz="2000" dirty="0" smtClean="0"/>
              <a:t> (</a:t>
            </a:r>
            <a:r>
              <a:rPr lang="cs-CZ" sz="2000" dirty="0" err="1" smtClean="0"/>
              <a:t>experts</a:t>
            </a:r>
            <a:r>
              <a:rPr lang="cs-CZ" sz="2000" dirty="0" smtClean="0"/>
              <a:t> </a:t>
            </a:r>
            <a:r>
              <a:rPr lang="cs-CZ" sz="2000" dirty="0" err="1" smtClean="0"/>
              <a:t>for</a:t>
            </a:r>
            <a:r>
              <a:rPr lang="cs-CZ" sz="2000" dirty="0" smtClean="0"/>
              <a:t> </a:t>
            </a:r>
            <a:r>
              <a:rPr lang="cs-CZ" sz="2000" dirty="0" err="1" smtClean="0"/>
              <a:t>daily</a:t>
            </a:r>
            <a:r>
              <a:rPr lang="cs-CZ" sz="2000" dirty="0" smtClean="0"/>
              <a:t> </a:t>
            </a:r>
            <a:r>
              <a:rPr lang="cs-CZ" sz="2000" dirty="0" err="1" smtClean="0"/>
              <a:t>operations</a:t>
            </a:r>
            <a:r>
              <a:rPr lang="cs-CZ" sz="2000" dirty="0" smtClean="0"/>
              <a:t>)</a:t>
            </a:r>
          </a:p>
          <a:p>
            <a:pPr lvl="1"/>
            <a:r>
              <a:rPr lang="cs-CZ" sz="2000" b="1" dirty="0" err="1" smtClean="0"/>
              <a:t>Lifelong</a:t>
            </a:r>
            <a:r>
              <a:rPr lang="cs-CZ" sz="2000" dirty="0" smtClean="0"/>
              <a:t> </a:t>
            </a:r>
            <a:r>
              <a:rPr lang="cs-CZ" sz="2000" dirty="0" err="1" smtClean="0"/>
              <a:t>learning</a:t>
            </a:r>
            <a:r>
              <a:rPr lang="cs-CZ" sz="2000" dirty="0" smtClean="0"/>
              <a:t> </a:t>
            </a:r>
            <a:r>
              <a:rPr lang="cs-CZ" sz="2000" dirty="0" err="1" smtClean="0"/>
              <a:t>programmes</a:t>
            </a:r>
            <a:endParaRPr lang="cs-CZ" sz="2000" dirty="0" smtClean="0"/>
          </a:p>
          <a:p>
            <a:pPr lvl="1"/>
            <a:r>
              <a:rPr lang="cs-CZ" sz="2000" dirty="0" smtClean="0"/>
              <a:t>Study </a:t>
            </a:r>
            <a:r>
              <a:rPr lang="cs-CZ" sz="2000" dirty="0" err="1" smtClean="0"/>
              <a:t>programmes</a:t>
            </a:r>
            <a:r>
              <a:rPr lang="cs-CZ" sz="2000" dirty="0" smtClean="0"/>
              <a:t> in </a:t>
            </a:r>
            <a:r>
              <a:rPr lang="cs-CZ" sz="2000" b="1" dirty="0" err="1" smtClean="0"/>
              <a:t>international</a:t>
            </a:r>
            <a:r>
              <a:rPr lang="cs-CZ" sz="2000" b="1" dirty="0" smtClean="0"/>
              <a:t> </a:t>
            </a:r>
            <a:r>
              <a:rPr lang="cs-CZ" sz="2000" b="1" dirty="0" err="1" smtClean="0"/>
              <a:t>networks</a:t>
            </a:r>
            <a:endParaRPr lang="cs-CZ" sz="2000" b="1" dirty="0" smtClean="0"/>
          </a:p>
          <a:p>
            <a:pPr lvl="1"/>
            <a:endParaRPr lang="en-US" sz="2000" dirty="0" smtClean="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43</a:t>
            </a:fld>
            <a:endParaRPr lang="cs-CZ" altLang="cs-CZ"/>
          </a:p>
        </p:txBody>
      </p:sp>
    </p:spTree>
    <p:extLst>
      <p:ext uri="{BB962C8B-B14F-4D97-AF65-F5344CB8AC3E}">
        <p14:creationId xmlns:p14="http://schemas.microsoft.com/office/powerpoint/2010/main" val="79906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CSIRT-MU</a:t>
            </a:r>
            <a:endParaRPr lang="en-US" dirty="0"/>
          </a:p>
        </p:txBody>
      </p:sp>
      <p:sp>
        <p:nvSpPr>
          <p:cNvPr id="3" name="Content Placeholder 2"/>
          <p:cNvSpPr>
            <a:spLocks noGrp="1"/>
          </p:cNvSpPr>
          <p:nvPr>
            <p:ph idx="1"/>
          </p:nvPr>
        </p:nvSpPr>
        <p:spPr/>
        <p:txBody>
          <a:bodyPr/>
          <a:lstStyle/>
          <a:p>
            <a:r>
              <a:rPr lang="en-US" sz="2000" b="1" dirty="0"/>
              <a:t>Computer Security Incident Response Team </a:t>
            </a:r>
            <a:r>
              <a:rPr lang="en-US" sz="2000" dirty="0"/>
              <a:t>of Masaryk University</a:t>
            </a:r>
          </a:p>
          <a:p>
            <a:r>
              <a:rPr lang="en-US" sz="2000" dirty="0"/>
              <a:t>Part of the Institute of Computer Science</a:t>
            </a:r>
          </a:p>
          <a:p>
            <a:r>
              <a:rPr lang="en-US" sz="2000" dirty="0"/>
              <a:t>Accredited by </a:t>
            </a:r>
            <a:r>
              <a:rPr lang="en-US" sz="2000" b="1" dirty="0"/>
              <a:t>Trusted Introducer</a:t>
            </a:r>
          </a:p>
          <a:p>
            <a:r>
              <a:rPr lang="en-US" sz="2000" dirty="0"/>
              <a:t>Long term experience with R&amp;D in the field of network security monitoring</a:t>
            </a:r>
          </a:p>
          <a:p>
            <a:r>
              <a:rPr lang="en-US" u="sng" dirty="0">
                <a:uFill>
                  <a:solidFill>
                    <a:srgbClr val="002776"/>
                  </a:solidFill>
                </a:uFill>
              </a:rPr>
              <a:t>csirt.muni.cz</a:t>
            </a:r>
            <a:endParaRPr lang="cs-CZ" u="sng" dirty="0">
              <a:uFill>
                <a:solidFill>
                  <a:srgbClr val="002776"/>
                </a:solidFill>
              </a:uFill>
            </a:endParaRPr>
          </a:p>
          <a:p>
            <a:pPr marL="0" indent="0">
              <a:buNone/>
            </a:pPr>
            <a:endParaRPr lang="en-US" sz="2000" dirty="0"/>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5</a:t>
            </a:fld>
            <a:endParaRPr lang="cs-CZ" altLang="cs-CZ"/>
          </a:p>
        </p:txBody>
      </p:sp>
      <p:pic>
        <p:nvPicPr>
          <p:cNvPr id="6" name="Picture 5"/>
          <p:cNvPicPr>
            <a:picLocks noChangeAspect="1"/>
          </p:cNvPicPr>
          <p:nvPr/>
        </p:nvPicPr>
        <p:blipFill>
          <a:blip r:embed="rId3"/>
          <a:stretch>
            <a:fillRect/>
          </a:stretch>
        </p:blipFill>
        <p:spPr>
          <a:xfrm>
            <a:off x="7083287" y="3974015"/>
            <a:ext cx="1907907" cy="712285"/>
          </a:xfrm>
          <a:prstGeom prst="rect">
            <a:avLst/>
          </a:prstGeom>
        </p:spPr>
      </p:pic>
    </p:spTree>
    <p:extLst>
      <p:ext uri="{BB962C8B-B14F-4D97-AF65-F5344CB8AC3E}">
        <p14:creationId xmlns:p14="http://schemas.microsoft.com/office/powerpoint/2010/main" val="193728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Lasaris</a:t>
            </a:r>
            <a:endParaRPr lang="en-US" dirty="0"/>
          </a:p>
        </p:txBody>
      </p:sp>
      <p:sp>
        <p:nvSpPr>
          <p:cNvPr id="3" name="Content Placeholder 2"/>
          <p:cNvSpPr>
            <a:spLocks noGrp="1"/>
          </p:cNvSpPr>
          <p:nvPr>
            <p:ph idx="1"/>
          </p:nvPr>
        </p:nvSpPr>
        <p:spPr/>
        <p:txBody>
          <a:bodyPr/>
          <a:lstStyle/>
          <a:p>
            <a:r>
              <a:rPr lang="en-US" b="1" dirty="0"/>
              <a:t>Lab of Software Architectures and Information Systems</a:t>
            </a:r>
          </a:p>
          <a:p>
            <a:r>
              <a:rPr lang="en-US" dirty="0"/>
              <a:t>Focus on the </a:t>
            </a:r>
            <a:r>
              <a:rPr lang="en-US" b="1" dirty="0"/>
              <a:t>protection of critical information infrastructures</a:t>
            </a:r>
          </a:p>
          <a:p>
            <a:r>
              <a:rPr lang="en-US" dirty="0"/>
              <a:t>Development of </a:t>
            </a:r>
            <a:r>
              <a:rPr lang="en-US" b="1" dirty="0"/>
              <a:t>resilient </a:t>
            </a:r>
            <a:r>
              <a:rPr lang="en-US" b="1" dirty="0" smtClean="0"/>
              <a:t>architecture</a:t>
            </a:r>
            <a:r>
              <a:rPr lang="cs-CZ" b="1" dirty="0" smtClean="0"/>
              <a:t>s</a:t>
            </a:r>
            <a:r>
              <a:rPr lang="en-US" b="1" dirty="0" smtClean="0"/>
              <a:t> </a:t>
            </a:r>
            <a:r>
              <a:rPr lang="en-US" dirty="0"/>
              <a:t>of IT systems</a:t>
            </a:r>
          </a:p>
          <a:p>
            <a:r>
              <a:rPr lang="en-US" u="sng" dirty="0" err="1">
                <a:uFill>
                  <a:solidFill>
                    <a:srgbClr val="002776"/>
                  </a:solidFill>
                </a:uFill>
              </a:rPr>
              <a:t>www.lasaris.cz</a:t>
            </a:r>
            <a:endParaRPr lang="en-US" u="sng" dirty="0">
              <a:uFill>
                <a:solidFill>
                  <a:srgbClr val="002776"/>
                </a:solidFill>
              </a:uFill>
            </a:endParaRP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pic>
        <p:nvPicPr>
          <p:cNvPr id="6" name="Picture 5"/>
          <p:cNvPicPr>
            <a:picLocks noChangeAspect="1"/>
          </p:cNvPicPr>
          <p:nvPr/>
        </p:nvPicPr>
        <p:blipFill>
          <a:blip r:embed="rId3"/>
          <a:stretch>
            <a:fillRect/>
          </a:stretch>
        </p:blipFill>
        <p:spPr>
          <a:xfrm>
            <a:off x="5839911" y="3962452"/>
            <a:ext cx="2859829" cy="636933"/>
          </a:xfrm>
          <a:prstGeom prst="rect">
            <a:avLst/>
          </a:prstGeom>
        </p:spPr>
      </p:pic>
    </p:spTree>
    <p:extLst>
      <p:ext uri="{BB962C8B-B14F-4D97-AF65-F5344CB8AC3E}">
        <p14:creationId xmlns:p14="http://schemas.microsoft.com/office/powerpoint/2010/main" val="48102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CroCS</a:t>
            </a:r>
            <a:endParaRPr lang="en-US" dirty="0"/>
          </a:p>
        </p:txBody>
      </p:sp>
      <p:sp>
        <p:nvSpPr>
          <p:cNvPr id="3" name="Content Placeholder 2"/>
          <p:cNvSpPr>
            <a:spLocks noGrp="1"/>
          </p:cNvSpPr>
          <p:nvPr>
            <p:ph idx="1"/>
          </p:nvPr>
        </p:nvSpPr>
        <p:spPr/>
        <p:txBody>
          <a:bodyPr/>
          <a:lstStyle/>
          <a:p>
            <a:r>
              <a:rPr lang="en-US" b="1" dirty="0"/>
              <a:t>C</a:t>
            </a:r>
            <a:r>
              <a:rPr lang="en-US" dirty="0"/>
              <a:t>entre for </a:t>
            </a:r>
            <a:r>
              <a:rPr lang="en-US" b="1" dirty="0"/>
              <a:t>R</a:t>
            </a:r>
            <a:r>
              <a:rPr lang="en-US" dirty="0"/>
              <a:t>esearch </a:t>
            </a:r>
            <a:r>
              <a:rPr lang="en-US" b="1" dirty="0"/>
              <a:t>o</a:t>
            </a:r>
            <a:r>
              <a:rPr lang="en-US" dirty="0"/>
              <a:t>n </a:t>
            </a:r>
            <a:r>
              <a:rPr lang="en-US" b="1" dirty="0"/>
              <a:t>C</a:t>
            </a:r>
            <a:r>
              <a:rPr lang="en-US" dirty="0"/>
              <a:t>ryptography and </a:t>
            </a:r>
            <a:r>
              <a:rPr lang="en-US" b="1" dirty="0" smtClean="0"/>
              <a:t>S</a:t>
            </a:r>
            <a:r>
              <a:rPr lang="en-US" dirty="0" smtClean="0"/>
              <a:t>ecurity</a:t>
            </a:r>
            <a:endParaRPr lang="cs-CZ" dirty="0" smtClean="0"/>
          </a:p>
          <a:p>
            <a:r>
              <a:rPr lang="cs-CZ" dirty="0" smtClean="0"/>
              <a:t>A</a:t>
            </a:r>
            <a:r>
              <a:rPr lang="en-US" dirty="0" err="1" smtClean="0"/>
              <a:t>im</a:t>
            </a:r>
            <a:r>
              <a:rPr lang="en-US" dirty="0" smtClean="0"/>
              <a:t> </a:t>
            </a:r>
            <a:r>
              <a:rPr lang="en-US" dirty="0"/>
              <a:t>to improve </a:t>
            </a:r>
            <a:r>
              <a:rPr lang="en-US" b="1" dirty="0"/>
              <a:t>security</a:t>
            </a:r>
            <a:r>
              <a:rPr lang="en-US" dirty="0"/>
              <a:t> and </a:t>
            </a:r>
            <a:r>
              <a:rPr lang="en-US" b="1" dirty="0"/>
              <a:t>privacy</a:t>
            </a:r>
            <a:r>
              <a:rPr lang="en-US" dirty="0"/>
              <a:t> through applied research </a:t>
            </a:r>
            <a:endParaRPr lang="cs-CZ" dirty="0" smtClean="0"/>
          </a:p>
          <a:p>
            <a:r>
              <a:rPr lang="en-US" dirty="0" smtClean="0"/>
              <a:t>cooperation </a:t>
            </a:r>
            <a:r>
              <a:rPr lang="en-US" dirty="0"/>
              <a:t>with </a:t>
            </a:r>
            <a:r>
              <a:rPr lang="en-US" b="1" dirty="0" smtClean="0"/>
              <a:t>industry</a:t>
            </a:r>
            <a:endParaRPr lang="cs-CZ" b="1" dirty="0" smtClean="0"/>
          </a:p>
          <a:p>
            <a:r>
              <a:rPr lang="en-US" dirty="0" smtClean="0"/>
              <a:t>advanced </a:t>
            </a:r>
            <a:r>
              <a:rPr lang="en-US" b="1" dirty="0"/>
              <a:t>education </a:t>
            </a:r>
            <a:r>
              <a:rPr lang="en-US" dirty="0"/>
              <a:t>of future security professionals. </a:t>
            </a:r>
            <a:endParaRPr lang="en-US" dirty="0"/>
          </a:p>
          <a:p>
            <a:r>
              <a:rPr lang="cs-CZ" u="sng" dirty="0" err="1" smtClean="0">
                <a:uFill>
                  <a:solidFill>
                    <a:srgbClr val="002776"/>
                  </a:solidFill>
                </a:uFill>
              </a:rPr>
              <a:t>crocs.fi.muni</a:t>
            </a:r>
            <a:r>
              <a:rPr lang="cs-CZ" u="sng" dirty="0" smtClean="0">
                <a:uFill>
                  <a:solidFill>
                    <a:srgbClr val="002776"/>
                  </a:solidFill>
                </a:uFill>
              </a:rPr>
              <a:t>.</a:t>
            </a:r>
            <a:r>
              <a:rPr lang="en-US" u="sng" dirty="0" err="1" smtClean="0">
                <a:uFill>
                  <a:solidFill>
                    <a:srgbClr val="002776"/>
                  </a:solidFill>
                </a:uFill>
              </a:rPr>
              <a:t>cz</a:t>
            </a:r>
            <a:endParaRPr lang="en-US" u="sng" dirty="0">
              <a:uFill>
                <a:solidFill>
                  <a:srgbClr val="002776"/>
                </a:solidFill>
              </a:uFill>
            </a:endParaRP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pic>
        <p:nvPicPr>
          <p:cNvPr id="6" name="Picture 5"/>
          <p:cNvPicPr>
            <a:picLocks noChangeAspect="1"/>
          </p:cNvPicPr>
          <p:nvPr/>
        </p:nvPicPr>
        <p:blipFill>
          <a:blip r:embed="rId3"/>
          <a:stretch>
            <a:fillRect/>
          </a:stretch>
        </p:blipFill>
        <p:spPr>
          <a:xfrm>
            <a:off x="5839911" y="3962452"/>
            <a:ext cx="2859829" cy="636933"/>
          </a:xfrm>
          <a:prstGeom prst="rect">
            <a:avLst/>
          </a:prstGeom>
        </p:spPr>
      </p:pic>
    </p:spTree>
    <p:extLst>
      <p:ext uri="{BB962C8B-B14F-4D97-AF65-F5344CB8AC3E}">
        <p14:creationId xmlns:p14="http://schemas.microsoft.com/office/powerpoint/2010/main" val="132739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Law and Technology</a:t>
            </a:r>
            <a:endParaRPr lang="en-US" dirty="0"/>
          </a:p>
        </p:txBody>
      </p:sp>
      <p:sp>
        <p:nvSpPr>
          <p:cNvPr id="3" name="Content Placeholder 2"/>
          <p:cNvSpPr>
            <a:spLocks noGrp="1"/>
          </p:cNvSpPr>
          <p:nvPr>
            <p:ph idx="1"/>
          </p:nvPr>
        </p:nvSpPr>
        <p:spPr/>
        <p:txBody>
          <a:bodyPr/>
          <a:lstStyle/>
          <a:p>
            <a:r>
              <a:rPr lang="en-US" dirty="0"/>
              <a:t>Focus on </a:t>
            </a:r>
            <a:r>
              <a:rPr lang="en-US" b="1" dirty="0"/>
              <a:t>technology law </a:t>
            </a:r>
            <a:r>
              <a:rPr lang="en-US" dirty="0"/>
              <a:t>(ICT law, data protection, intellectual property law, </a:t>
            </a:r>
            <a:r>
              <a:rPr lang="en-US" b="1" dirty="0"/>
              <a:t>energy law</a:t>
            </a:r>
            <a:r>
              <a:rPr lang="en-US" dirty="0"/>
              <a:t>, etc.)</a:t>
            </a:r>
          </a:p>
          <a:p>
            <a:r>
              <a:rPr lang="en-US" dirty="0"/>
              <a:t>Long term cooperation with public authorities</a:t>
            </a:r>
          </a:p>
          <a:p>
            <a:r>
              <a:rPr lang="en-US" dirty="0"/>
              <a:t>Expertise in the area of cybercrime &amp; cyber security</a:t>
            </a:r>
          </a:p>
          <a:p>
            <a:r>
              <a:rPr lang="en-US" u="sng" dirty="0">
                <a:uFill>
                  <a:solidFill>
                    <a:srgbClr val="002776"/>
                  </a:solidFill>
                </a:uFill>
              </a:rPr>
              <a:t>cyber.law.muni.cz </a:t>
            </a: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6" name="Picture 5"/>
          <p:cNvPicPr>
            <a:picLocks noChangeAspect="1"/>
          </p:cNvPicPr>
          <p:nvPr/>
        </p:nvPicPr>
        <p:blipFill>
          <a:blip r:embed="rId2"/>
          <a:stretch>
            <a:fillRect/>
          </a:stretch>
        </p:blipFill>
        <p:spPr>
          <a:xfrm>
            <a:off x="7657788" y="3644348"/>
            <a:ext cx="1041952" cy="1041952"/>
          </a:xfrm>
          <a:prstGeom prst="rect">
            <a:avLst/>
          </a:prstGeom>
        </p:spPr>
      </p:pic>
    </p:spTree>
    <p:extLst>
      <p:ext uri="{BB962C8B-B14F-4D97-AF65-F5344CB8AC3E}">
        <p14:creationId xmlns:p14="http://schemas.microsoft.com/office/powerpoint/2010/main" val="56255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sp>
        <p:nvSpPr>
          <p:cNvPr id="3" name="Content Placeholder 2"/>
          <p:cNvSpPr>
            <a:spLocks noGrp="1"/>
          </p:cNvSpPr>
          <p:nvPr>
            <p:ph idx="1"/>
          </p:nvPr>
        </p:nvSpPr>
        <p:spPr/>
        <p:txBody>
          <a:bodyPr/>
          <a:lstStyle/>
          <a:p>
            <a:r>
              <a:rPr lang="en-US" b="1" dirty="0"/>
              <a:t>Research and Development </a:t>
            </a:r>
          </a:p>
          <a:p>
            <a:r>
              <a:rPr lang="cs-CZ" dirty="0" err="1"/>
              <a:t>Cooperation</a:t>
            </a:r>
            <a:endParaRPr lang="en-US" dirty="0"/>
          </a:p>
          <a:p>
            <a:r>
              <a:rPr lang="en-US" b="1" dirty="0"/>
              <a:t>Education</a:t>
            </a:r>
          </a:p>
        </p:txBody>
      </p:sp>
      <p:sp>
        <p:nvSpPr>
          <p:cNvPr id="5" name="Slide Number Placeholder 4"/>
          <p:cNvSpPr>
            <a:spLocks noGrp="1"/>
          </p:cNvSpPr>
          <p:nvPr>
            <p:ph type="sldNum" sz="quarter" idx="11"/>
          </p:nvPr>
        </p:nvSpPr>
        <p:spPr/>
        <p:txBody>
          <a:bodyPr/>
          <a:lstStyle/>
          <a:p>
            <a:fld id="{0970407D-EE58-4A0B-824B-1D3AE42DD9CF}" type="slidenum">
              <a:rPr lang="cs-CZ" altLang="cs-CZ" smtClean="0"/>
              <a:pPr/>
              <a:t>9</a:t>
            </a:fld>
            <a:endParaRPr lang="cs-CZ" altLang="cs-CZ"/>
          </a:p>
        </p:txBody>
      </p:sp>
    </p:spTree>
    <p:extLst>
      <p:ext uri="{BB962C8B-B14F-4D97-AF65-F5344CB8AC3E}">
        <p14:creationId xmlns:p14="http://schemas.microsoft.com/office/powerpoint/2010/main" val="694414851"/>
      </p:ext>
    </p:extLst>
  </p:cSld>
  <p:clrMapOvr>
    <a:masterClrMapping/>
  </p:clrMapOvr>
</p:sld>
</file>

<file path=ppt/theme/theme1.xml><?xml version="1.0" encoding="utf-8"?>
<a:theme xmlns:a="http://schemas.openxmlformats.org/drawingml/2006/main" name="mu_sablona_4×3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mu_sablona_16×9_en</Template>
  <TotalTime>10322</TotalTime>
  <Words>1695</Words>
  <Application>Microsoft Office PowerPoint</Application>
  <PresentationFormat>Předvádění na obrazovce (16:9)</PresentationFormat>
  <Paragraphs>341</Paragraphs>
  <Slides>43</Slides>
  <Notes>27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Arial</vt:lpstr>
      <vt:lpstr>Mangal</vt:lpstr>
      <vt:lpstr>Tahoma</vt:lpstr>
      <vt:lpstr>Wingdings</vt:lpstr>
      <vt:lpstr>mu_sablona_4×3_cz</vt:lpstr>
      <vt:lpstr>R&amp;D and education in cybersecurity and critical information infrastructures  Tomáš Pitner  Masaryk University Brno, Czechia </vt:lpstr>
      <vt:lpstr>Cybersecurity @MU at a Glance</vt:lpstr>
      <vt:lpstr>structure</vt:lpstr>
      <vt:lpstr>Main Teams</vt:lpstr>
      <vt:lpstr>CSIRT-MU</vt:lpstr>
      <vt:lpstr>Lasaris</vt:lpstr>
      <vt:lpstr>CroCS</vt:lpstr>
      <vt:lpstr>Institute of Law and Technology</vt:lpstr>
      <vt:lpstr>What do we do?</vt:lpstr>
      <vt:lpstr>Research infrastructure</vt:lpstr>
      <vt:lpstr>Cyber Range (KYPO)</vt:lpstr>
      <vt:lpstr>KYPO architecture</vt:lpstr>
      <vt:lpstr>KYPO Lab</vt:lpstr>
      <vt:lpstr>Research areas</vt:lpstr>
      <vt:lpstr>Types of Research</vt:lpstr>
      <vt:lpstr>Selected Research Projects</vt:lpstr>
      <vt:lpstr>Example Research area – critical infrastructure in power grids</vt:lpstr>
      <vt:lpstr>Smart Metering Research Areas of C4e</vt:lpstr>
      <vt:lpstr>S1: Communication and Networking</vt:lpstr>
      <vt:lpstr>S2: Cybersecurity and Privacy </vt:lpstr>
      <vt:lpstr>S3: Control and Operation of Responsive Grids</vt:lpstr>
      <vt:lpstr>S4: Smart Metering, Demand Response and Dynamic Pricing </vt:lpstr>
      <vt:lpstr>S5: Big Data </vt:lpstr>
      <vt:lpstr>S6: Field trials, Standardization, Regulations </vt:lpstr>
      <vt:lpstr>Institutional collaboration</vt:lpstr>
      <vt:lpstr>International cooperation</vt:lpstr>
      <vt:lpstr>International cooperation</vt:lpstr>
      <vt:lpstr>National cooperation</vt:lpstr>
      <vt:lpstr>National cooperation</vt:lpstr>
      <vt:lpstr>Other activities</vt:lpstr>
      <vt:lpstr>IndustrY</vt:lpstr>
      <vt:lpstr>CERIT Science Park</vt:lpstr>
      <vt:lpstr>Association of Industrial Partners</vt:lpstr>
      <vt:lpstr>Technology transfer</vt:lpstr>
      <vt:lpstr>Education</vt:lpstr>
      <vt:lpstr>Education – Faculty of Informatics </vt:lpstr>
      <vt:lpstr>Education – Faculty of Social Sciences </vt:lpstr>
      <vt:lpstr>Education – Faculty of Law</vt:lpstr>
      <vt:lpstr>Education – international</vt:lpstr>
      <vt:lpstr>Education - regular events</vt:lpstr>
      <vt:lpstr>FURTHER DEVELOPMENT</vt:lpstr>
      <vt:lpstr>Strengths</vt:lpstr>
      <vt:lpstr>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Podklady k návštěvě NAÚ 14.3.2018</dc:title>
  <dc:creator>Václav Stupka</dc:creator>
  <cp:lastModifiedBy>Tomáš Pitner</cp:lastModifiedBy>
  <cp:revision>193</cp:revision>
  <cp:lastPrinted>1601-01-01T00:00:00Z</cp:lastPrinted>
  <dcterms:created xsi:type="dcterms:W3CDTF">2016-06-09T20:12:05Z</dcterms:created>
  <dcterms:modified xsi:type="dcterms:W3CDTF">2018-03-14T04:27:11Z</dcterms:modified>
</cp:coreProperties>
</file>