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svg" ContentType="image/svg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5" Type="http://schemas.openxmlformats.org/officeDocument/2006/relationships/viewProps" Target="viewProps.xml" /><Relationship Id="rId2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7" Type="http://schemas.openxmlformats.org/officeDocument/2006/relationships/tableStyles" Target="tableStyles.xml" /><Relationship Id="rId2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mailto:xkovari8@fi.muni.cz" TargetMode="Externa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bind9.readthedocs.io/" TargetMode="Externa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rfc-editor.org/info/rfc882" TargetMode="External" /><Relationship Id="rId3" Type="http://schemas.openxmlformats.org/officeDocument/2006/relationships/hyperlink" Target="https://www.rfc-editor.org/info/rfc1033" TargetMode="External" /><Relationship Id="rId4" Type="http://schemas.openxmlformats.org/officeDocument/2006/relationships/hyperlink" Target="https://www.rfc-editor.org/info/rfc1034" TargetMode="External" /><Relationship Id="rId5" Type="http://schemas.openxmlformats.org/officeDocument/2006/relationships/hyperlink" Target="https://www.rfc-editor.org/info/rfc1035" TargetMode="External" /><Relationship Id="rId6" Type="http://schemas.openxmlformats.org/officeDocument/2006/relationships/hyperlink" Target="https://www.rfc-editor.org/info/rfc1464" TargetMode="External" /><Relationship Id="rId7" Type="http://schemas.openxmlformats.org/officeDocument/2006/relationships/hyperlink" Target="https://www.rfc-editor.org/info/rfc2308" TargetMode="External" /><Relationship Id="rId8" Type="http://schemas.openxmlformats.org/officeDocument/2006/relationships/hyperlink" Target="https://www.rfc-editor.org/info/rfc3596" TargetMode="External" /><Relationship Id="rId9" Type="http://schemas.openxmlformats.org/officeDocument/2006/relationships/hyperlink" Target="https://www.rfc-editor.org/info/rfc4034" TargetMode="External" /><Relationship Id="rId10" Type="http://schemas.openxmlformats.org/officeDocument/2006/relationships/hyperlink" Target="https://bind9.readthedocs.io/" TargetMode="Externa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sv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DNS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Filip Kovářík &lt;</a:t>
            </a:r>
            <a:r>
              <a:rPr>
                <a:hlinkClick r:id="rId2"/>
              </a:rPr>
              <a:t>xkovari8@fi.muni.cz</a:t>
            </a:r>
            <a:r>
              <a:rPr/>
              <a:t>&gt;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Statická konfigurace jmen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Soubor </a:t>
            </a:r>
            <a:r>
              <a:rPr b="1"/>
              <a:t>/etc/hosts</a:t>
            </a:r>
            <a:r>
              <a:rPr/>
              <a:t> obsahuje tabulku statických jmen v následujícím formátu (viz </a:t>
            </a:r>
            <a:r>
              <a:rPr>
                <a:latin typeface="Courier"/>
              </a:rPr>
              <a:t>man 5 hosts</a:t>
            </a:r>
            <a:r>
              <a:rPr/>
              <a:t>):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&lt;IP adresa&gt; &lt;hostname&gt; [&lt;alias&gt;...]</a:t>
            </a:r>
          </a:p>
          <a:p>
            <a:pPr lvl="0" indent="0" marL="0">
              <a:buNone/>
            </a:pPr>
            <a:r>
              <a:rPr/>
              <a:t>Např.:</a:t>
            </a:r>
          </a:p>
          <a:p>
            <a:pPr lvl="0" indent="0">
              <a:buNone/>
            </a:pPr>
            <a:r>
              <a:rPr>
                <a:latin typeface="Courier"/>
              </a:rPr>
              <a:t>127.0.0.1 localhost localhost4</a:t>
            </a:r>
            <a:br/>
            <a:r>
              <a:rPr>
                <a:latin typeface="Courier"/>
              </a:rPr>
              <a:t>192.168.0.1 router.local</a:t>
            </a:r>
          </a:p>
          <a:p>
            <a:pPr lvl="0" indent="0" marL="0">
              <a:buNone/>
            </a:pPr>
            <a:r>
              <a:rPr/>
              <a:t>Historicky tento soubor sdílel celý Internet.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Konfigurace klientského resolveru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Možnosti v souboru </a:t>
            </a:r>
            <a:r>
              <a:rPr b="1"/>
              <a:t>/etc/resolv.conf</a:t>
            </a:r>
            <a:r>
              <a:rPr/>
              <a:t> (viz </a:t>
            </a:r>
            <a:r>
              <a:rPr>
                <a:latin typeface="Courier"/>
              </a:rPr>
              <a:t>man 5 resolv.conf</a:t>
            </a:r>
            <a:r>
              <a:rPr/>
              <a:t>):</a:t>
            </a:r>
          </a:p>
          <a:p>
            <a:pPr lvl="0"/>
            <a:r>
              <a:rPr b="1"/>
              <a:t>nameserver</a:t>
            </a:r>
            <a:r>
              <a:rPr/>
              <a:t>: nameserver, kterého se resolver má dotazovat</a:t>
            </a:r>
          </a:p>
          <a:p>
            <a:pPr lvl="0"/>
            <a:r>
              <a:rPr b="1"/>
              <a:t>search</a:t>
            </a:r>
            <a:r>
              <a:rPr/>
              <a:t>: jméno lokální sítě; pro hledání lokálních jmen</a:t>
            </a:r>
          </a:p>
          <a:p>
            <a:pPr lvl="0"/>
            <a:r>
              <a:rPr b="1"/>
              <a:t>options</a:t>
            </a:r>
            <a:r>
              <a:rPr/>
              <a:t>: seznam možností</a:t>
            </a:r>
          </a:p>
          <a:p>
            <a:pPr lvl="1"/>
            <a:r>
              <a:rPr/>
              <a:t>timeout:</a:t>
            </a:r>
            <a:r>
              <a:rPr i="1"/>
              <a:t>n</a:t>
            </a:r>
            <a:r>
              <a:rPr/>
              <a:t>, attempts:</a:t>
            </a:r>
            <a:r>
              <a:rPr i="1"/>
              <a:t>n</a:t>
            </a:r>
            <a:r>
              <a:rPr/>
              <a:t>, edns0 (RFC 2671)</a:t>
            </a:r>
          </a:p>
          <a:p>
            <a:pPr lvl="0" indent="0" marL="0">
              <a:buNone/>
            </a:pPr>
            <a:r>
              <a:rPr/>
              <a:t>Soubor </a:t>
            </a:r>
            <a:r>
              <a:rPr b="1"/>
              <a:t>/etc/resolv.conf</a:t>
            </a:r>
            <a:r>
              <a:rPr/>
              <a:t> používají funkce </a:t>
            </a:r>
            <a:r>
              <a:rPr>
                <a:latin typeface="Courier"/>
              </a:rPr>
              <a:t>gethostbyname*(3)</a:t>
            </a:r>
            <a:r>
              <a:rPr/>
              <a:t>, </a:t>
            </a:r>
            <a:r>
              <a:rPr>
                <a:latin typeface="Courier"/>
              </a:rPr>
              <a:t>getaddrinfo*(3)</a:t>
            </a:r>
            <a:r>
              <a:rPr/>
              <a:t> prostřednictvím zdroje </a:t>
            </a:r>
            <a:r>
              <a:rPr b="1"/>
              <a:t>dns</a:t>
            </a:r>
            <a:r>
              <a:rPr/>
              <a:t> v nastavení </a:t>
            </a:r>
            <a:r>
              <a:rPr b="1"/>
              <a:t>/etc/nsswitch.conf</a:t>
            </a:r>
            <a:r>
              <a:rPr/>
              <a:t>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Konfigurace </a:t>
            </a:r>
            <a:r>
              <a:rPr b="1"/>
              <a:t>systemd-resolved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 systému se </a:t>
            </a:r>
            <a:r>
              <a:rPr b="1"/>
              <a:t>systemd-resolved</a:t>
            </a:r>
            <a:r>
              <a:rPr/>
              <a:t> zpravidla needitujeme </a:t>
            </a:r>
            <a:r>
              <a:rPr b="1"/>
              <a:t>/etc/resolv.conf</a:t>
            </a:r>
            <a:r>
              <a:rPr/>
              <a:t> (generovaný automaticky), ale soubor </a:t>
            </a:r>
            <a:r>
              <a:rPr b="1"/>
              <a:t>resolved.conf</a:t>
            </a:r>
            <a:r>
              <a:rPr/>
              <a:t> (viz </a:t>
            </a:r>
            <a:r>
              <a:rPr>
                <a:latin typeface="Courier"/>
              </a:rPr>
              <a:t>man 5 resolved.conf</a:t>
            </a:r>
            <a:r>
              <a:rPr/>
              <a:t>).</a:t>
            </a:r>
          </a:p>
          <a:p>
            <a:pPr lvl="0" indent="0" marL="0">
              <a:buNone/>
            </a:pPr>
            <a:r>
              <a:rPr/>
              <a:t>Základní možnosti v </a:t>
            </a:r>
            <a:r>
              <a:rPr b="1"/>
              <a:t>resolved.conf</a:t>
            </a:r>
            <a:r>
              <a:rPr/>
              <a:t> (sekce </a:t>
            </a:r>
            <a:r>
              <a:rPr b="1"/>
              <a:t>[Resolve]</a:t>
            </a:r>
            <a:r>
              <a:rPr/>
              <a:t>):</a:t>
            </a:r>
          </a:p>
          <a:p>
            <a:pPr lvl="0"/>
            <a:r>
              <a:rPr b="1"/>
              <a:t>DNS=</a:t>
            </a:r>
            <a:r>
              <a:rPr/>
              <a:t>, </a:t>
            </a:r>
            <a:r>
              <a:rPr b="1"/>
              <a:t>FallbackDNS=</a:t>
            </a:r>
            <a:r>
              <a:rPr/>
              <a:t>: seznam nameserverů,</a:t>
            </a:r>
          </a:p>
          <a:p>
            <a:pPr lvl="0"/>
            <a:r>
              <a:rPr b="1"/>
              <a:t>Domains=</a:t>
            </a:r>
            <a:r>
              <a:rPr/>
              <a:t>: domény pro hledání lokálních jmen</a:t>
            </a:r>
          </a:p>
          <a:p>
            <a:pPr lvl="0"/>
            <a:r>
              <a:rPr b="1"/>
              <a:t>DNSSEC=</a:t>
            </a:r>
            <a:r>
              <a:rPr/>
              <a:t>, </a:t>
            </a:r>
            <a:r>
              <a:rPr b="1"/>
              <a:t>DNSOverTLS=</a:t>
            </a:r>
            <a:r>
              <a:rPr/>
              <a:t>: podpora DNSSEC, DoT</a:t>
            </a:r>
          </a:p>
          <a:p>
            <a:pPr lvl="0"/>
            <a:r>
              <a:rPr b="1"/>
              <a:t>ReadEtcHosts=</a:t>
            </a:r>
            <a:r>
              <a:rPr/>
              <a:t>: čti </a:t>
            </a:r>
            <a:r>
              <a:rPr b="1"/>
              <a:t>/etc/hosts</a:t>
            </a:r>
            <a:r>
              <a:rPr/>
              <a:t> (vrací </a:t>
            </a:r>
            <a:r>
              <a:rPr b="1"/>
              <a:t>AA</a:t>
            </a:r>
            <a:r>
              <a:rPr/>
              <a:t>!)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Reverzní DNS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Reverzní DNS</a:t>
            </a:r>
            <a:r>
              <a:rPr/>
              <a:t> (rDNS) provádí překlad IP adres zpět na doménová jména.</a:t>
            </a:r>
          </a:p>
          <a:p>
            <a:pPr lvl="0" indent="0" marL="0">
              <a:buNone/>
            </a:pPr>
            <a:r>
              <a:rPr/>
              <a:t>Pro použití reverzní DNS mapujeme IPv4, resp. IPv6 adresy pod </a:t>
            </a:r>
            <a:r>
              <a:rPr i="1"/>
              <a:t>.in-addr.arpa</a:t>
            </a:r>
            <a:r>
              <a:rPr/>
              <a:t>, resp. pod </a:t>
            </a:r>
            <a:r>
              <a:rPr i="1"/>
              <a:t>.ip6.arpa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K takové adrese pak přiřadíme </a:t>
            </a:r>
            <a:r>
              <a:rPr b="1"/>
              <a:t>PTR</a:t>
            </a:r>
            <a:r>
              <a:rPr/>
              <a:t> záznam na doménové jméno.</a:t>
            </a:r>
          </a:p>
          <a:p>
            <a:pPr lvl="0" indent="0" marL="0">
              <a:buNone/>
            </a:pPr>
            <a:r>
              <a:rPr/>
              <a:t>Kořen rDNS obsluhují nameservery z </a:t>
            </a:r>
            <a:r>
              <a:rPr i="1"/>
              <a:t>in-addr-servers.arpa</a:t>
            </a:r>
            <a:r>
              <a:rPr/>
              <a:t> / </a:t>
            </a:r>
            <a:r>
              <a:rPr i="1"/>
              <a:t>ip6-servers.arpa</a:t>
            </a:r>
            <a:r>
              <a:rPr/>
              <a:t> a delegují rDNS nameserverům podle přiřazení IP adres.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Reverzní DNS — Odvození doménového jména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 odvození rDNS adresy skládáme IPv4 oktety v opačném pořadí. IPv6 napřed expandujeme, pak pozpátku skládáme hexadecimální číslice.</a:t>
            </a:r>
          </a:p>
          <a:p>
            <a:pPr lvl="0" indent="0" marL="0">
              <a:buNone/>
            </a:pPr>
            <a:r>
              <a:rPr/>
              <a:t>Např.: </a:t>
            </a:r>
            <a:r>
              <a:rPr>
                <a:latin typeface="Courier"/>
              </a:rPr>
              <a:t>1.48.251.147.in-addr.arpa PTR fi.muni.cz.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BIND (</a:t>
            </a:r>
            <a:r>
              <a:rPr i="1"/>
              <a:t>named</a:t>
            </a:r>
            <a:r>
              <a:rPr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BIND (Berkeley Internet Name Domain) je balíček s nameserver démonem </a:t>
            </a:r>
            <a:r>
              <a:rPr b="1"/>
              <a:t>named</a:t>
            </a:r>
            <a:r>
              <a:rPr/>
              <a:t>. Nameserver konfigurujeme přes </a:t>
            </a:r>
            <a:r>
              <a:rPr b="1"/>
              <a:t>named.conf</a:t>
            </a:r>
            <a:r>
              <a:rPr/>
              <a:t> (závisí na distribuci).</a:t>
            </a:r>
          </a:p>
          <a:p>
            <a:pPr lvl="0" indent="0" marL="0">
              <a:buNone/>
            </a:pPr>
            <a:r>
              <a:rPr/>
              <a:t>V systemd jej spouští služba </a:t>
            </a:r>
            <a:r>
              <a:rPr b="1"/>
              <a:t>named.service</a:t>
            </a:r>
            <a:r>
              <a:rPr/>
              <a:t> s dodatečnými možnostmi v </a:t>
            </a:r>
            <a:r>
              <a:rPr b="1"/>
              <a:t>/etc/sysconfig/named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Autorem BIND je ISC (Internet Systems Consortium). Dokumentace BIND9 je dostupná na:</a:t>
            </a:r>
          </a:p>
          <a:p>
            <a:pPr lvl="0" indent="0" marL="0">
              <a:buNone/>
            </a:pPr>
            <a:r>
              <a:rPr>
                <a:hlinkClick r:id="rId2"/>
              </a:rPr>
              <a:t>https://bind9.readthedocs.io/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named.conf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Konfigurace BIND se dělí do bloků (vše končí středníkem </a:t>
            </a:r>
            <a:r>
              <a:rPr>
                <a:latin typeface="Courier"/>
              </a:rPr>
              <a:t>;</a:t>
            </a:r>
            <a:r>
              <a:rPr/>
              <a:t>, viz dokumentace):</a:t>
            </a:r>
          </a:p>
          <a:p>
            <a:pPr lvl="0"/>
            <a:r>
              <a:rPr/>
              <a:t>blok </a:t>
            </a:r>
            <a:r>
              <a:rPr b="1"/>
              <a:t>options</a:t>
            </a:r>
            <a:r>
              <a:rPr/>
              <a:t>:</a:t>
            </a:r>
          </a:p>
          <a:p>
            <a:pPr lvl="1"/>
            <a:r>
              <a:rPr b="1"/>
              <a:t>directory</a:t>
            </a:r>
            <a:r>
              <a:rPr/>
              <a:t>, </a:t>
            </a:r>
            <a:r>
              <a:rPr b="1"/>
              <a:t>listen-on-[v6]-port 53 {…}</a:t>
            </a:r>
          </a:p>
          <a:p>
            <a:pPr lvl="1"/>
            <a:r>
              <a:rPr b="1"/>
              <a:t>allow-query</a:t>
            </a:r>
            <a:r>
              <a:rPr/>
              <a:t> (AA), </a:t>
            </a:r>
            <a:r>
              <a:rPr b="1"/>
              <a:t>allow-query-cache</a:t>
            </a:r>
            <a:r>
              <a:rPr/>
              <a:t> (~AA)</a:t>
            </a:r>
          </a:p>
          <a:p>
            <a:pPr lvl="1"/>
            <a:r>
              <a:rPr b="1"/>
              <a:t>recursion</a:t>
            </a:r>
            <a:r>
              <a:rPr/>
              <a:t> (ne na veřejném internetu!)</a:t>
            </a:r>
          </a:p>
          <a:p>
            <a:pPr lvl="0"/>
            <a:r>
              <a:rPr/>
              <a:t>bloky </a:t>
            </a:r>
            <a:r>
              <a:rPr b="1"/>
              <a:t>zone “&lt;zone&gt;” &lt;class=IN&gt; { type …; file “…”; }</a:t>
            </a:r>
          </a:p>
          <a:p>
            <a:pPr lvl="0"/>
            <a:r>
              <a:rPr/>
              <a:t>bloky </a:t>
            </a:r>
            <a:r>
              <a:rPr b="1"/>
              <a:t>view “…”</a:t>
            </a:r>
          </a:p>
          <a:p>
            <a:pPr lvl="1"/>
            <a:r>
              <a:rPr b="1"/>
              <a:t>match_clients {…}</a:t>
            </a:r>
            <a:r>
              <a:rPr/>
              <a:t>, </a:t>
            </a:r>
            <a:r>
              <a:rPr b="1"/>
              <a:t>recursion</a:t>
            </a:r>
            <a:r>
              <a:rPr/>
              <a:t>, </a:t>
            </a:r>
            <a:r>
              <a:rPr b="1"/>
              <a:t>zone</a:t>
            </a:r>
            <a:r>
              <a:rPr/>
              <a:t> bloky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Formát DNS záznamů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Zónové záznamy (RR) píšeme ve formě: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&lt;domain&gt; [&lt;class&gt;] &lt;record type&gt; &lt;data&gt;</a:t>
            </a:r>
          </a:p>
          <a:p>
            <a:pPr lvl="0" indent="0" marL="0">
              <a:buNone/>
            </a:pPr>
            <a:r>
              <a:rPr/>
              <a:t>Třída záznamu (pole </a:t>
            </a:r>
            <a:r>
              <a:rPr>
                <a:latin typeface="Courier"/>
              </a:rPr>
              <a:t>&lt;class&gt;</a:t>
            </a:r>
            <a:r>
              <a:rPr/>
              <a:t>) je zpravidla třída internet (</a:t>
            </a:r>
            <a:r>
              <a:rPr b="1"/>
              <a:t>IN</a:t>
            </a:r>
            <a:r>
              <a:rPr/>
              <a:t>).</a:t>
            </a:r>
          </a:p>
          <a:p>
            <a:pPr lvl="0" indent="0" marL="0">
              <a:buNone/>
            </a:pPr>
            <a:r>
              <a:rPr/>
              <a:t>Závorky </a:t>
            </a:r>
            <a:r>
              <a:rPr>
                <a:latin typeface="Courier"/>
              </a:rPr>
              <a:t>(</a:t>
            </a:r>
            <a:r>
              <a:rPr/>
              <a:t> a </a:t>
            </a:r>
            <a:r>
              <a:rPr>
                <a:latin typeface="Courier"/>
              </a:rPr>
              <a:t>)</a:t>
            </a:r>
            <a:r>
              <a:rPr/>
              <a:t> je třeba použít tehdy, když záznam přesahuje na více řádků.</a:t>
            </a:r>
          </a:p>
          <a:p>
            <a:pPr lvl="0" indent="0" marL="0">
              <a:buNone/>
            </a:pPr>
            <a:r>
              <a:rPr/>
              <a:t>Komentáře začínají středníkem </a:t>
            </a:r>
            <a:r>
              <a:rPr>
                <a:latin typeface="Courier"/>
              </a:rPr>
              <a:t>;</a:t>
            </a:r>
            <a:r>
              <a:rPr/>
              <a:t>, hvězdička </a:t>
            </a:r>
            <a:r>
              <a:rPr>
                <a:latin typeface="Courier"/>
              </a:rPr>
              <a:t>*</a:t>
            </a:r>
            <a:r>
              <a:rPr/>
              <a:t> zastupuje cokoli a zavináč </a:t>
            </a:r>
            <a:r>
              <a:rPr>
                <a:latin typeface="Courier"/>
              </a:rPr>
              <a:t>@</a:t>
            </a:r>
            <a:r>
              <a:rPr/>
              <a:t> značí poslední doménu (na začátku je to název zóny).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Záznam SOA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Záznam </a:t>
            </a:r>
            <a:r>
              <a:rPr b="1"/>
              <a:t>SOA</a:t>
            </a:r>
            <a:r>
              <a:rPr/>
              <a:t> určuje zónu (oblast autority) pro všechny následující záznamy.</a:t>
            </a:r>
          </a:p>
          <a:p>
            <a:pPr lvl="0" indent="0" marL="0">
              <a:buNone/>
            </a:pPr>
            <a:r>
              <a:rPr/>
              <a:t>Např.:</a:t>
            </a:r>
          </a:p>
          <a:p>
            <a:pPr lvl="0" indent="0">
              <a:buNone/>
            </a:pPr>
            <a:r>
              <a:rPr>
                <a:latin typeface="Courier"/>
              </a:rPr>
              <a:t>fi.muni.cz. IN SOA anxur.fi.muni.cz. root.fi.muni.cz. (</a:t>
            </a:r>
            <a:br/>
            <a:r>
              <a:rPr>
                <a:latin typeface="Courier"/>
              </a:rPr>
              <a:t>  2025101131 ; serial</a:t>
            </a:r>
            <a:br/>
            <a:r>
              <a:rPr>
                <a:latin typeface="Courier"/>
              </a:rPr>
              <a:t>  3600       ; refresh</a:t>
            </a:r>
            <a:br/>
            <a:r>
              <a:rPr>
                <a:latin typeface="Courier"/>
              </a:rPr>
              <a:t>  90         ; retry</a:t>
            </a:r>
            <a:br/>
            <a:r>
              <a:rPr>
                <a:latin typeface="Courier"/>
              </a:rPr>
              <a:t>  1209600    ; expire</a:t>
            </a:r>
            <a:br/>
            <a:r>
              <a:rPr>
                <a:latin typeface="Courier"/>
              </a:rPr>
              <a:t>  300 )      ; minimum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Záznam SOA — Položky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name</a:t>
            </a:r>
            <a:r>
              <a:rPr/>
              <a:t>: jméno zóny. Např. </a:t>
            </a:r>
            <a:r>
              <a:rPr>
                <a:latin typeface="Courier"/>
              </a:rPr>
              <a:t>fi.muni.cz.</a:t>
            </a:r>
          </a:p>
          <a:p>
            <a:pPr lvl="0"/>
            <a:r>
              <a:rPr b="1"/>
              <a:t>origin</a:t>
            </a:r>
            <a:r>
              <a:rPr/>
              <a:t>: kde se nachází zónový soubor. Např. </a:t>
            </a:r>
            <a:r>
              <a:rPr>
                <a:latin typeface="Courier"/>
              </a:rPr>
              <a:t>anxur.fi.muni.cz.</a:t>
            </a:r>
          </a:p>
          <a:p>
            <a:pPr lvl="0"/>
            <a:r>
              <a:rPr b="1"/>
              <a:t>person</a:t>
            </a:r>
            <a:r>
              <a:rPr/>
              <a:t>: e-mail v DNS podobě*. Např. </a:t>
            </a:r>
            <a:r>
              <a:rPr>
                <a:latin typeface="Courier"/>
              </a:rPr>
              <a:t>root.fi.muni.cz.</a:t>
            </a:r>
          </a:p>
          <a:p>
            <a:pPr lvl="0"/>
            <a:r>
              <a:rPr b="1"/>
              <a:t>serial</a:t>
            </a:r>
            <a:r>
              <a:rPr/>
              <a:t>: verze zónového souboru. Např. </a:t>
            </a:r>
            <a:r>
              <a:rPr>
                <a:latin typeface="Courier"/>
              </a:rPr>
              <a:t>2025101131</a:t>
            </a:r>
          </a:p>
          <a:p>
            <a:pPr lvl="0" indent="0" marL="0">
              <a:buNone/>
            </a:pPr>
            <a:r>
              <a:rPr/>
              <a:t>Pozn.: tečka na konci vychází z definice doménových jmen; kořenová zóna má prázdné jméno a je oddělena tečkou od TLD. Tzn. specifikuje FQDN na rozdíl od relativního jména.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DNS</a:t>
            </a:r>
            <a:r>
              <a:rPr/>
              <a:t> (Domain Name System) je</a:t>
            </a:r>
          </a:p>
          <a:p>
            <a:pPr lvl="0"/>
            <a:r>
              <a:rPr/>
              <a:t>🏷️ služba překládající doménové jméno na IP adresu</a:t>
            </a:r>
          </a:p>
          <a:p>
            <a:pPr lvl="0"/>
            <a:r>
              <a:rPr/>
              <a:t>📋 sada pomocných záznamů o dalších síťových službách</a:t>
            </a:r>
          </a:p>
          <a:p>
            <a:pPr lvl="0"/>
            <a:r>
              <a:rPr/>
              <a:t>🌵 celosvětový strom jmenných zón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Záznam SOA — Položky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refresh</a:t>
            </a:r>
            <a:r>
              <a:rPr/>
              <a:t>, </a:t>
            </a:r>
            <a:r>
              <a:rPr b="1"/>
              <a:t>retry</a:t>
            </a:r>
            <a:r>
              <a:rPr/>
              <a:t>: intervaly aktualizace sekundárního nameserveru. Např. </a:t>
            </a:r>
            <a:r>
              <a:rPr>
                <a:latin typeface="Courier"/>
              </a:rPr>
              <a:t>3600</a:t>
            </a:r>
            <a:r>
              <a:rPr/>
              <a:t>, </a:t>
            </a:r>
            <a:r>
              <a:rPr>
                <a:latin typeface="Courier"/>
              </a:rPr>
              <a:t>900</a:t>
            </a:r>
          </a:p>
          <a:p>
            <a:pPr lvl="0"/>
            <a:r>
              <a:rPr b="1"/>
              <a:t>expire</a:t>
            </a:r>
            <a:r>
              <a:rPr/>
              <a:t>: prodleva v synchronizaci, po které sekundární nameserver zónu zapomíná. Např. </a:t>
            </a:r>
            <a:r>
              <a:rPr>
                <a:latin typeface="Courier"/>
              </a:rPr>
              <a:t>1209600</a:t>
            </a:r>
          </a:p>
          <a:p>
            <a:pPr lvl="0"/>
            <a:r>
              <a:rPr b="1"/>
              <a:t>minimum</a:t>
            </a:r>
            <a:r>
              <a:rPr/>
              <a:t>: hodnota TTL (time-to-live) negativních odpovědí, dříve minimální TTL záznamů (výchozí dnes </a:t>
            </a:r>
            <a:r>
              <a:rPr>
                <a:latin typeface="Courier"/>
              </a:rPr>
              <a:t>$TTL &lt;TTL&gt;</a:t>
            </a:r>
            <a:r>
              <a:rPr/>
              <a:t>)</a:t>
            </a:r>
          </a:p>
          <a:p>
            <a:pPr lvl="0" indent="0" marL="0">
              <a:buNone/>
            </a:pPr>
            <a:r>
              <a:rPr/>
              <a:t>Všechny časové položky se zadávají v sekundách, nebo zkratkovitě (</a:t>
            </a:r>
            <a:r>
              <a:rPr>
                <a:latin typeface="Courier"/>
              </a:rPr>
              <a:t>1W</a:t>
            </a:r>
            <a:r>
              <a:rPr/>
              <a:t>). Délka časových intervalů se zpravidla odvíjí od úrovně DNS serveru (čím vyšší doména, tím pomalejší).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Rozšíření — DNSSEC, DoT, DoH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DNSSEC</a:t>
            </a:r>
            <a:r>
              <a:rPr/>
              <a:t>: </a:t>
            </a:r>
            <a:r>
              <a:rPr b="1"/>
              <a:t>RRSET</a:t>
            </a:r>
            <a:r>
              <a:rPr/>
              <a:t>, </a:t>
            </a:r>
            <a:r>
              <a:rPr b="1"/>
              <a:t>DNSKEY</a:t>
            </a:r>
            <a:r>
              <a:rPr/>
              <a:t> (ZSK, KSK), </a:t>
            </a:r>
            <a:r>
              <a:rPr b="1"/>
              <a:t>RRSIG</a:t>
            </a:r>
            <a:r>
              <a:rPr/>
              <a:t>, </a:t>
            </a:r>
            <a:r>
              <a:rPr b="1"/>
              <a:t>DS</a:t>
            </a:r>
            <a:r>
              <a:rPr/>
              <a:t>, </a:t>
            </a:r>
            <a:r>
              <a:rPr b="1"/>
              <a:t>NSEC</a:t>
            </a:r>
          </a:p>
          <a:p>
            <a:pPr lvl="0"/>
            <a:r>
              <a:rPr b="1"/>
              <a:t>DNS over TLS/HTTPS/QUIC</a:t>
            </a:r>
            <a:r>
              <a:rPr/>
              <a:t>, </a:t>
            </a:r>
            <a:r>
              <a:rPr b="1"/>
              <a:t>DNSCrypt</a:t>
            </a:r>
            <a:r>
              <a:rPr/>
              <a:t> + *</a:t>
            </a:r>
            <a:r>
              <a:rPr b="1"/>
              <a:t>ESNI/ECH</a:t>
            </a:r>
            <a:r>
              <a:rPr/>
              <a:t> vs. </a:t>
            </a:r>
            <a:r>
              <a:rPr b="1"/>
              <a:t>Do53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Zdroje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/>
              </a:rPr>
              <a:t>RFC 882</a:t>
            </a:r>
            <a:r>
              <a:rPr/>
              <a:t>, </a:t>
            </a:r>
            <a:r>
              <a:rPr>
                <a:hlinkClick r:id="rId3"/>
              </a:rPr>
              <a:t>RFC 1033</a:t>
            </a:r>
            <a:r>
              <a:rPr/>
              <a:t>, </a:t>
            </a:r>
            <a:r>
              <a:rPr b="1">
                <a:hlinkClick r:id="rId4"/>
              </a:rPr>
              <a:t>RFC 1034</a:t>
            </a:r>
            <a:r>
              <a:rPr/>
              <a:t>, </a:t>
            </a:r>
            <a:r>
              <a:rPr b="1">
                <a:hlinkClick r:id="rId5"/>
              </a:rPr>
              <a:t>RFC 1035</a:t>
            </a:r>
            <a:r>
              <a:rPr/>
              <a:t>, </a:t>
            </a:r>
            <a:r>
              <a:rPr>
                <a:hlinkClick r:id="rId6"/>
              </a:rPr>
              <a:t>RFC 1464</a:t>
            </a:r>
            <a:r>
              <a:rPr/>
              <a:t>, </a:t>
            </a:r>
            <a:r>
              <a:rPr>
                <a:hlinkClick r:id="rId7"/>
              </a:rPr>
              <a:t>RFC 2308</a:t>
            </a:r>
            <a:r>
              <a:rPr/>
              <a:t>, </a:t>
            </a:r>
            <a:r>
              <a:rPr>
                <a:hlinkClick r:id="rId8"/>
              </a:rPr>
              <a:t>RFC 3596</a:t>
            </a:r>
            <a:r>
              <a:rPr/>
              <a:t>, </a:t>
            </a:r>
            <a:r>
              <a:rPr>
                <a:hlinkClick r:id="rId9"/>
              </a:rPr>
              <a:t>RFC 4034</a:t>
            </a:r>
          </a:p>
          <a:p>
            <a:pPr lvl="0"/>
            <a:r>
              <a:rPr/>
              <a:t>hosts(</a:t>
            </a:r>
            <a:r>
              <a:rPr b="1"/>
              <a:t>5</a:t>
            </a:r>
            <a:r>
              <a:rPr/>
              <a:t>), resolv.conf(</a:t>
            </a:r>
            <a:r>
              <a:rPr b="1"/>
              <a:t>5</a:t>
            </a:r>
            <a:r>
              <a:rPr/>
              <a:t>), resolved.conf(</a:t>
            </a:r>
            <a:r>
              <a:rPr b="1"/>
              <a:t>5</a:t>
            </a:r>
            <a:r>
              <a:rPr/>
              <a:t>), nsswitch.conf(</a:t>
            </a:r>
            <a:r>
              <a:rPr b="1"/>
              <a:t>5</a:t>
            </a:r>
            <a:r>
              <a:rPr/>
              <a:t>),gethostbyname(</a:t>
            </a:r>
            <a:r>
              <a:rPr b="1"/>
              <a:t>3</a:t>
            </a:r>
            <a:r>
              <a:rPr/>
              <a:t>), getaddrinfo(</a:t>
            </a:r>
            <a:r>
              <a:rPr b="1"/>
              <a:t>3</a:t>
            </a:r>
            <a:r>
              <a:rPr/>
              <a:t>), named(</a:t>
            </a:r>
            <a:r>
              <a:rPr b="1"/>
              <a:t>8</a:t>
            </a:r>
            <a:r>
              <a:rPr/>
              <a:t>)</a:t>
            </a:r>
          </a:p>
          <a:p>
            <a:pPr lvl="0"/>
            <a:r>
              <a:rPr>
                <a:hlinkClick r:id="rId10"/>
              </a:rPr>
              <a:t>https://bind9.readthedocs.io/</a:t>
            </a:r>
          </a:p>
          <a:p>
            <a:pPr lvl="0"/>
            <a:r>
              <a:rPr/>
              <a:t>zdrojový kód </a:t>
            </a:r>
            <a:r>
              <a:rPr b="1"/>
              <a:t>glibc</a:t>
            </a:r>
          </a:p>
          <a:p>
            <a:pPr lvl="0"/>
            <a:r>
              <a:rPr/>
              <a:t>posílání dotazů pomocí </a:t>
            </a:r>
            <a:r>
              <a:rPr b="1"/>
              <a:t>dig</a:t>
            </a:r>
            <a:r>
              <a:rPr/>
              <a:t> na </a:t>
            </a:r>
            <a:r>
              <a:rPr b="1"/>
              <a:t>fi.muni.cz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Jak funguje DNS?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Jsem DNS nameserver:</a:t>
            </a:r>
          </a:p>
          <a:p>
            <a:pPr lvl="0"/>
            <a:r>
              <a:rPr/>
              <a:t>❓ ptají se mě klienti přes UDP/53 a TCP/53</a:t>
            </a:r>
          </a:p>
          <a:p>
            <a:pPr lvl="0"/>
            <a:r>
              <a:rPr/>
              <a:t>👑 mám autoritu ve své zóně domén</a:t>
            </a:r>
          </a:p>
          <a:p>
            <a:pPr lvl="0"/>
            <a:r>
              <a:rPr/>
              <a:t>🥈 pomáhá mi sekundární nameserver</a:t>
            </a:r>
          </a:p>
          <a:p>
            <a:pPr lvl="0"/>
            <a:r>
              <a:rPr/>
              <a:t>📋 záznamy mám v zónovém souboru</a:t>
            </a:r>
          </a:p>
          <a:p>
            <a:pPr lvl="0"/>
            <a:r>
              <a:rPr/>
              <a:t>🏰 deleguju části zóny jiným nameserverům</a:t>
            </a:r>
          </a:p>
          <a:p>
            <a:pPr lvl="0"/>
            <a:r>
              <a:rPr/>
              <a:t>↔️ když nevím, dám referenci nebo rekurzivně najdu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Příklad DNS dotazu</a:t>
            </a:r>
          </a:p>
        </p:txBody>
      </p:sp>
      <p:pic>
        <p:nvPicPr>
          <p:cNvPr descr="plantuml-images/99c58455d3caf8bb706398fac1396814a228840e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82600" y="1193800"/>
            <a:ext cx="8178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Formát DNS zpráv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Sekce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Obsah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Header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Záměr zprávy, schopnosti serveru, stavový kód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QR, AA, RD/A, RCODE, </a:t>
                      </a:r>
                      <a:r>
                        <a:rPr b="1"/>
                        <a:t>*</a:t>
                      </a:r>
                      <a:r>
                        <a:rPr/>
                        <a:t>COUNT …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Question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Dotaz na záznamy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záznam z typu QTYPE (max 1)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Answer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Záznamy odpovídající dotazu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záznam z typu TYPE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Authority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Odkaz na autoritativní 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Additional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Pomocné záznamy, např. adresa NS podzóny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A, AAAA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Delegace a kořenové servery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Strom </a:t>
            </a:r>
            <a:r>
              <a:rPr b="1"/>
              <a:t>subdomén</a:t>
            </a:r>
            <a:r>
              <a:rPr/>
              <a:t> zavádí hierarchii mezi doménami:</a:t>
            </a:r>
          </a:p>
          <a:p>
            <a:pPr lvl="0" indent="0" marL="0">
              <a:buNone/>
            </a:pPr>
            <a:r>
              <a:rPr/>
              <a:t>Nejvýš je </a:t>
            </a:r>
            <a:r>
              <a:rPr b="1"/>
              <a:t>.</a:t>
            </a:r>
            <a:r>
              <a:rPr/>
              <a:t>, pak </a:t>
            </a:r>
            <a:r>
              <a:rPr b="1"/>
              <a:t>cz.</a:t>
            </a:r>
            <a:r>
              <a:rPr/>
              <a:t>, </a:t>
            </a:r>
            <a:r>
              <a:rPr b="1"/>
              <a:t>muni.cz.</a:t>
            </a:r>
            <a:r>
              <a:rPr/>
              <a:t>, </a:t>
            </a:r>
            <a:r>
              <a:rPr b="1"/>
              <a:t>fi.muni.cz.</a:t>
            </a:r>
            <a:r>
              <a:rPr/>
              <a:t>, </a:t>
            </a:r>
            <a:r>
              <a:rPr b="1"/>
              <a:t>pv090.fi.muni.cz.</a:t>
            </a:r>
            <a:r>
              <a:rPr/>
              <a:t> apod.</a:t>
            </a:r>
          </a:p>
          <a:p>
            <a:pPr lvl="0" indent="0" marL="0">
              <a:buNone/>
            </a:pPr>
            <a:r>
              <a:rPr/>
              <a:t>Subdomény patří do stejné </a:t>
            </a:r>
            <a:r>
              <a:rPr b="1"/>
              <a:t>zóny</a:t>
            </a:r>
            <a:r>
              <a:rPr/>
              <a:t>, pokud je obsluhuje stejná sada autoriativích nameserverů.</a:t>
            </a:r>
          </a:p>
          <a:p>
            <a:pPr lvl="0" indent="0" marL="0">
              <a:buNone/>
            </a:pPr>
            <a:r>
              <a:rPr/>
              <a:t>Zóny můžou a nemusí odpovídat subdoménám. Tam, kde delegujeme subdoménu, autoritu přebírá server uvedený v záznamu NS a vzniká nová zóna.</a:t>
            </a:r>
          </a:p>
          <a:p>
            <a:pPr lvl="0" indent="0" marL="0">
              <a:buNone/>
            </a:pPr>
            <a:r>
              <a:rPr/>
              <a:t>Nejvyšší zónu (</a:t>
            </a:r>
            <a:r>
              <a:rPr b="1"/>
              <a:t>.</a:t>
            </a:r>
            <a:r>
              <a:rPr/>
              <a:t>) v Internetu spravují servery </a:t>
            </a:r>
            <a:r>
              <a:rPr b="1"/>
              <a:t>a.root-servers.net</a:t>
            </a:r>
            <a:r>
              <a:rPr/>
              <a:t> až </a:t>
            </a:r>
            <a:r>
              <a:rPr b="1"/>
              <a:t>m.root-servers.net</a:t>
            </a:r>
            <a:r>
              <a:rPr/>
              <a:t>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Typy DNS záznamů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Základní typy záznamů:</a:t>
            </a:r>
          </a:p>
          <a:p>
            <a:pPr lvl="0"/>
            <a:r>
              <a:rPr b="1"/>
              <a:t>SOA</a:t>
            </a:r>
            <a:r>
              <a:rPr/>
              <a:t>: začátek zóny, parametry zóny</a:t>
            </a:r>
          </a:p>
          <a:p>
            <a:pPr lvl="0"/>
            <a:r>
              <a:rPr b="1"/>
              <a:t>A</a:t>
            </a:r>
            <a:r>
              <a:rPr/>
              <a:t> / </a:t>
            </a:r>
            <a:r>
              <a:rPr b="1"/>
              <a:t>AAAA</a:t>
            </a:r>
            <a:r>
              <a:rPr/>
              <a:t>: IPv4 / IPv6 adresa domény</a:t>
            </a:r>
          </a:p>
          <a:p>
            <a:pPr lvl="0"/>
            <a:r>
              <a:rPr b="1"/>
              <a:t>CNAME</a:t>
            </a:r>
            <a:r>
              <a:rPr/>
              <a:t>: kanonické jméno pro doménu (alias)</a:t>
            </a:r>
          </a:p>
          <a:p>
            <a:pPr lvl="0"/>
            <a:r>
              <a:rPr b="1"/>
              <a:t>MX</a:t>
            </a:r>
            <a:r>
              <a:rPr/>
              <a:t>: e-mail server pro doménu</a:t>
            </a:r>
          </a:p>
          <a:p>
            <a:pPr lvl="0"/>
            <a:r>
              <a:rPr b="1"/>
              <a:t>NS</a:t>
            </a:r>
            <a:r>
              <a:rPr/>
              <a:t>: nameserver dané domény (delegace)</a:t>
            </a:r>
          </a:p>
          <a:p>
            <a:pPr lvl="0"/>
            <a:r>
              <a:rPr b="1"/>
              <a:t>PTR</a:t>
            </a:r>
            <a:r>
              <a:rPr/>
              <a:t>: odkaz, nejčastěji pro reverzní DNS pod </a:t>
            </a:r>
            <a:r>
              <a:rPr i="1"/>
              <a:t>in-addr.arpa</a:t>
            </a:r>
          </a:p>
          <a:p>
            <a:pPr lvl="0"/>
            <a:r>
              <a:rPr b="1"/>
              <a:t>TXT</a:t>
            </a:r>
            <a:r>
              <a:rPr/>
              <a:t>: text; key-value záznam pro službu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Klienstký resolver (Stub resolver)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Klientský resolver</a:t>
            </a:r>
            <a:r>
              <a:rPr/>
              <a:t> je služba*, který zpřístupňuje DNS uživatelským aplikacím.</a:t>
            </a:r>
          </a:p>
          <a:p>
            <a:pPr lvl="0" indent="0" marL="0">
              <a:buNone/>
            </a:pPr>
            <a:r>
              <a:rPr/>
              <a:t>Úkolem klientského resolveru je </a:t>
            </a:r>
            <a:r>
              <a:rPr b="1"/>
              <a:t>získat DNS záznamy od cizích nameserverů</a:t>
            </a:r>
            <a:r>
              <a:rPr/>
              <a:t>. Buď spoléhá na rekurzivní resolver, nebo se po řadě táže iterativních resolverů.</a:t>
            </a:r>
          </a:p>
          <a:p>
            <a:pPr lvl="0" indent="0" marL="0">
              <a:buNone/>
            </a:pPr>
            <a:r>
              <a:rPr/>
              <a:t>Resolver může mít podobu jednoduché proxy na cizí resolver, ale taky může používat LLMDR, mDNS, DNSSEC.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Reminder: Name Service Switch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Soubor </a:t>
            </a:r>
            <a:r>
              <a:rPr b="1"/>
              <a:t>/etc/nsswitch.conf</a:t>
            </a:r>
            <a:r>
              <a:rPr/>
              <a:t> řádkem </a:t>
            </a:r>
            <a:r>
              <a:rPr b="1"/>
              <a:t>hosts</a:t>
            </a:r>
            <a:r>
              <a:rPr/>
              <a:t> určuje pořadí služeb pro překlad jmen (viz </a:t>
            </a:r>
            <a:r>
              <a:rPr>
                <a:latin typeface="Courier"/>
              </a:rPr>
              <a:t>man 5 nsswitch.conf</a:t>
            </a:r>
            <a:r>
              <a:rPr/>
              <a:t>). Např.: </a:t>
            </a:r>
            <a:r>
              <a:rPr>
                <a:latin typeface="Courier"/>
              </a:rPr>
              <a:t>hosts: files dns</a:t>
            </a:r>
          </a:p>
          <a:p>
            <a:pPr lvl="0" indent="0" marL="0">
              <a:buNone/>
            </a:pPr>
            <a:r>
              <a:rPr/>
              <a:t>Zde</a:t>
            </a:r>
          </a:p>
          <a:p>
            <a:pPr lvl="0"/>
            <a:r>
              <a:rPr/>
              <a:t>zdroj </a:t>
            </a:r>
            <a:r>
              <a:rPr b="1"/>
              <a:t>files</a:t>
            </a:r>
            <a:r>
              <a:rPr/>
              <a:t> čte soubor </a:t>
            </a:r>
            <a:r>
              <a:rPr b="1"/>
              <a:t>/etc/hosts</a:t>
            </a:r>
            <a:r>
              <a:rPr/>
              <a:t> a</a:t>
            </a:r>
          </a:p>
          <a:p>
            <a:pPr lvl="0"/>
            <a:r>
              <a:rPr/>
              <a:t>zdroj </a:t>
            </a:r>
            <a:r>
              <a:rPr b="1"/>
              <a:t>dns</a:t>
            </a:r>
            <a:r>
              <a:rPr/>
              <a:t> se ptá nameserverů v </a:t>
            </a:r>
            <a:r>
              <a:rPr b="1"/>
              <a:t>/etc/resolv.conf</a:t>
            </a:r>
            <a:r>
              <a:rPr/>
              <a:t> (typicky klientský resolver).</a:t>
            </a:r>
          </a:p>
          <a:p>
            <a:pPr lvl="0" indent="0" marL="0">
              <a:buNone/>
            </a:pPr>
            <a:r>
              <a:rPr/>
              <a:t>Tímto pořadím se řídí funkce </a:t>
            </a:r>
            <a:r>
              <a:rPr>
                <a:latin typeface="Courier"/>
              </a:rPr>
              <a:t>gethostbyname*(3)</a:t>
            </a:r>
            <a:r>
              <a:rPr/>
              <a:t>, </a:t>
            </a:r>
            <a:r>
              <a:rPr>
                <a:latin typeface="Courier"/>
              </a:rPr>
              <a:t>getaddrinfo*(3)</a:t>
            </a:r>
            <a:r>
              <a:rPr/>
              <a:t> ze standardní knihovny jazyka C.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</dc:title>
  <dc:creator>Filip Kovářík &lt;xkovari8@fi.muni.cz&gt;</dc:creator>
  <cp:keywords/>
  <dcterms:created xsi:type="dcterms:W3CDTF">2025-10-12T20:30:50Z</dcterms:created>
  <dcterms:modified xsi:type="dcterms:W3CDTF">2025-10-12T20:30:50Z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antuml-format">
    <vt:lpwstr>svg</vt:lpwstr>
  </property>
</Properties>
</file>