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30"/>
  </p:notesMasterIdLst>
  <p:handoutMasterIdLst>
    <p:handoutMasterId r:id="rId31"/>
  </p:handoutMasterIdLst>
  <p:sldIdLst>
    <p:sldId id="371" r:id="rId2"/>
    <p:sldId id="372" r:id="rId3"/>
    <p:sldId id="373" r:id="rId4"/>
    <p:sldId id="426" r:id="rId5"/>
    <p:sldId id="427" r:id="rId6"/>
    <p:sldId id="425" r:id="rId7"/>
    <p:sldId id="374" r:id="rId8"/>
    <p:sldId id="375" r:id="rId9"/>
    <p:sldId id="376" r:id="rId10"/>
    <p:sldId id="377" r:id="rId11"/>
    <p:sldId id="428" r:id="rId12"/>
    <p:sldId id="429" r:id="rId13"/>
    <p:sldId id="378" r:id="rId14"/>
    <p:sldId id="379" r:id="rId15"/>
    <p:sldId id="380" r:id="rId16"/>
    <p:sldId id="381" r:id="rId17"/>
    <p:sldId id="382" r:id="rId18"/>
    <p:sldId id="383" r:id="rId19"/>
    <p:sldId id="384" r:id="rId20"/>
    <p:sldId id="386" r:id="rId21"/>
    <p:sldId id="423" r:id="rId22"/>
    <p:sldId id="437" r:id="rId23"/>
    <p:sldId id="438" r:id="rId24"/>
    <p:sldId id="439" r:id="rId25"/>
    <p:sldId id="440" r:id="rId26"/>
    <p:sldId id="441" r:id="rId27"/>
    <p:sldId id="442" r:id="rId28"/>
    <p:sldId id="443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598" autoAdjust="0"/>
  </p:normalViewPr>
  <p:slideViewPr>
    <p:cSldViewPr>
      <p:cViewPr varScale="1">
        <p:scale>
          <a:sx n="72" d="100"/>
          <a:sy n="72" d="100"/>
        </p:scale>
        <p:origin x="10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2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70B235B8-C795-4BB6-81E5-878001881C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50EF5874-45D0-4C62-8492-F8E47C3479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7044" name="Rectangle 4">
            <a:extLst>
              <a:ext uri="{FF2B5EF4-FFF2-40B4-BE49-F238E27FC236}">
                <a16:creationId xmlns:a16="http://schemas.microsoft.com/office/drawing/2014/main" id="{976C755E-1006-458F-9407-E1E6DA3E513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7045" name="Rectangle 5">
            <a:extLst>
              <a:ext uri="{FF2B5EF4-FFF2-40B4-BE49-F238E27FC236}">
                <a16:creationId xmlns:a16="http://schemas.microsoft.com/office/drawing/2014/main" id="{17BFFFBB-A6EE-4B65-81E4-490096C4EC6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C1FFBD6-473E-4CE5-976A-818A54B73A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88186CC-C2F6-4670-8BC0-F96EC5B151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F8304DE-187F-4AB6-94B5-70630C0E50C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FFFE910-62D9-4A95-A0B8-336AA4F9ED0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21F0394E-1675-4D8A-B418-7DC39CEB391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</a:t>
            </a:r>
          </a:p>
          <a:p>
            <a:pPr lvl="0"/>
            <a:r>
              <a:rPr lang="cs-CZ" noProof="0"/>
              <a:t>Druhá úroveň</a:t>
            </a:r>
          </a:p>
          <a:p>
            <a:pPr lvl="0"/>
            <a:r>
              <a:rPr lang="cs-CZ" noProof="0"/>
              <a:t>Třetí úroveň</a:t>
            </a:r>
          </a:p>
          <a:p>
            <a:pPr lvl="0"/>
            <a:r>
              <a:rPr lang="cs-CZ" noProof="0"/>
              <a:t>Čtvrtá úroveň</a:t>
            </a:r>
          </a:p>
          <a:p>
            <a:pPr lvl="0"/>
            <a:r>
              <a:rPr lang="cs-CZ" noProof="0"/>
              <a:t>Pátá úroveň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6C8B9733-6211-4276-BB24-32853322866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3BF13B40-0A89-4E13-9E71-EE8AE03325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BDB1AEC-AD2E-4313-A0BF-695C1992FA5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>
            <a:extLst>
              <a:ext uri="{FF2B5EF4-FFF2-40B4-BE49-F238E27FC236}">
                <a16:creationId xmlns:a16="http://schemas.microsoft.com/office/drawing/2014/main" id="{B5ECDC76-AE47-426F-A62D-EAFDBC643D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>
            <a:extLst>
              <a:ext uri="{FF2B5EF4-FFF2-40B4-BE49-F238E27FC236}">
                <a16:creationId xmlns:a16="http://schemas.microsoft.com/office/drawing/2014/main" id="{58EA53D4-5804-4BD1-8477-1B8214A977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5604" name="Zástupný symbol pro číslo snímku 3">
            <a:extLst>
              <a:ext uri="{FF2B5EF4-FFF2-40B4-BE49-F238E27FC236}">
                <a16:creationId xmlns:a16="http://schemas.microsoft.com/office/drawing/2014/main" id="{3DE46083-5ADA-45C9-B5C1-0AE8EED4CA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8B3F3A2-E8D7-4544-809C-A680B06D92A9}" type="slidenum">
              <a:rPr lang="cs-CZ" altLang="cs-CZ" sz="1200"/>
              <a:pPr/>
              <a:t>4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>
            <a:extLst>
              <a:ext uri="{FF2B5EF4-FFF2-40B4-BE49-F238E27FC236}">
                <a16:creationId xmlns:a16="http://schemas.microsoft.com/office/drawing/2014/main" id="{B5ECDC76-AE47-426F-A62D-EAFDBC643D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>
            <a:extLst>
              <a:ext uri="{FF2B5EF4-FFF2-40B4-BE49-F238E27FC236}">
                <a16:creationId xmlns:a16="http://schemas.microsoft.com/office/drawing/2014/main" id="{58EA53D4-5804-4BD1-8477-1B8214A977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5604" name="Zástupný symbol pro číslo snímku 3">
            <a:extLst>
              <a:ext uri="{FF2B5EF4-FFF2-40B4-BE49-F238E27FC236}">
                <a16:creationId xmlns:a16="http://schemas.microsoft.com/office/drawing/2014/main" id="{3DE46083-5ADA-45C9-B5C1-0AE8EED4CA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8B3F3A2-E8D7-4544-809C-A680B06D92A9}" type="slidenum">
              <a:rPr lang="cs-CZ" altLang="cs-CZ" sz="1200"/>
              <a:pPr/>
              <a:t>5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52527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EC75476-457A-4AE6-A74B-35401E23BFEC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B803BEB0-E7A0-450A-8C0A-DF4E31AB62E9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0839A3DA-A41A-40C8-A2D1-A6A0CF80EEF8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86FC42A1-F722-4F36-BCF1-605073F62A58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10EBD29C-6623-4A86-A17A-D6DE2CDEC715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E7E010A5-6D0E-4A25-B957-D629569F21EC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29744374-4605-4E2F-9E9C-E25EE813403E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E26111C7-EEE9-422F-AA44-F020E86FB4B8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265ABD4D-4EB2-424E-A9EE-B6C715F9118C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CA" noProof="0"/>
              <a:t>Klepnutím upravíte styl předlohy nadpisu.</a:t>
            </a:r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CA" noProof="0"/>
              <a:t>Klepnutím upravíte styl předlohy podnadpisu.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C8ADD8A5-04FF-4391-9D2C-DBEFDDF6B5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2C105-BFC7-4B1A-BF42-20F830A9DC7F}" type="datetime1">
              <a:rPr lang="en-CA"/>
              <a:pPr>
                <a:defRPr/>
              </a:pPr>
              <a:t>2022-03-16</a:t>
            </a:fld>
            <a:endParaRPr lang="en-CA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DD1EBBED-CDB4-42E5-AC8E-8A3BEDC750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04A60A5F-D1CD-4236-B863-A2FE04A89B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B32C39-A497-4337-B673-E0061EF44A7F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4048366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3186F68-51F0-420B-B96D-7169ED955C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0AC3E-EA20-4214-9FC1-5ACF651C55A7}" type="datetime1">
              <a:rPr lang="en-CA"/>
              <a:pPr>
                <a:defRPr/>
              </a:pPr>
              <a:t>2022-03-16</a:t>
            </a:fld>
            <a:endParaRPr lang="en-CA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1F6ABBFB-9456-4813-A79A-3ECE19C7CD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9A86E88C-C559-4928-A761-FDF4A636DC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9B950-485A-4597-9B89-1A2B32013D24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79976234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C8DECFAB-A52C-45A7-B3B0-6575B5BD2B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09ECC-AE7F-4EB3-855C-A6F876419004}" type="datetime1">
              <a:rPr lang="en-CA"/>
              <a:pPr>
                <a:defRPr/>
              </a:pPr>
              <a:t>2022-03-16</a:t>
            </a:fld>
            <a:endParaRPr lang="en-CA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1AA776DB-E6A7-489C-9A4D-69C4CAEEC4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7321B7D-5BAA-4F31-9196-DE76542BA0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783AD-E5A2-4B5E-A840-E75CADDEC954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11023130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3716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0F5F0A3-F8F7-46BD-B931-EA1A4B6DEE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59617-7927-4877-B068-EA1D15E5866D}" type="datetime1">
              <a:rPr lang="en-CA"/>
              <a:pPr>
                <a:defRPr/>
              </a:pPr>
              <a:t>2022-03-16</a:t>
            </a:fld>
            <a:endParaRPr lang="en-CA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B778A357-493A-4B58-A98E-FE971E5F98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CBCE6349-2524-4F14-AF71-2CD3039F9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1ADC9-7F81-4902-808F-72C0F2F0424A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65108253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E124DB68-7AF0-4055-A385-FC583FE0CC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ACDC4-6A37-4C66-9454-225854391942}" type="datetime1">
              <a:rPr lang="en-CA"/>
              <a:pPr>
                <a:defRPr/>
              </a:pPr>
              <a:t>2022-03-16</a:t>
            </a:fld>
            <a:endParaRPr lang="en-CA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39381EBA-E4E0-4AFC-B34E-E5FAFE096F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ACBDC10E-3A38-4F8D-B76F-27FBC89B6E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F44FD-432F-408A-A925-9311F32C3B59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77602915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3F8C60F-C29A-47D7-98DB-3ED7055846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72AF7-40DE-4524-8E5F-5DDF9B0F2AF1}" type="datetime1">
              <a:rPr lang="en-CA"/>
              <a:pPr>
                <a:defRPr/>
              </a:pPr>
              <a:t>2022-03-16</a:t>
            </a:fld>
            <a:endParaRPr lang="en-CA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470924DF-1D4A-4AF9-ACBD-4135489DFA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305FBD7A-2FF4-4500-B5A6-89175D9903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2BFCC-ABDA-4041-ABB7-D33A692E493D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19425233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FD5A0C6-A166-43D9-B4E5-48DB456E72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24DA5-353C-478B-9EC3-2AAEA2D28AD8}" type="datetime1">
              <a:rPr lang="en-CA"/>
              <a:pPr>
                <a:defRPr/>
              </a:pPr>
              <a:t>2022-03-16</a:t>
            </a:fld>
            <a:endParaRPr lang="en-CA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125B8D52-436D-42F9-9934-4525DB75B8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D8396D98-09C9-425B-8CE9-F27215427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A9931-1632-4955-BF46-E28E86E07C9C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42544423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4DED05F-6135-46CE-A421-0093DD4EC4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E6C55-8715-403B-8638-9D51C3AC8610}" type="datetime1">
              <a:rPr lang="en-CA"/>
              <a:pPr>
                <a:defRPr/>
              </a:pPr>
              <a:t>2022-03-16</a:t>
            </a:fld>
            <a:endParaRPr lang="en-CA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34AB4580-9FE9-4666-A2E0-80C51414A1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75942589-F968-40E4-A1B0-70E198A1D7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0333-5835-44D1-8F74-8104B5DEE15D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73599928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A31F1C4C-9B22-45C5-AA0B-5B83B716A3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A3BBC-D786-477C-8F72-FA8DA521731A}" type="datetime1">
              <a:rPr lang="en-CA"/>
              <a:pPr>
                <a:defRPr/>
              </a:pPr>
              <a:t>2022-03-16</a:t>
            </a:fld>
            <a:endParaRPr lang="en-CA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0B05ED24-8130-4619-A0F3-2BD0A4F92D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C3509B7A-ED3E-4CA9-B872-1BF58C3251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4B8FA-AA13-40B3-B6F1-6BC009CF4F44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7787938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85AB350B-5F14-43CD-9B77-D52C79FD30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A9D83-253C-451F-BF9D-967D3B57E943}" type="datetime1">
              <a:rPr lang="en-CA"/>
              <a:pPr>
                <a:defRPr/>
              </a:pPr>
              <a:t>2022-03-16</a:t>
            </a:fld>
            <a:endParaRPr lang="en-CA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722E61B5-D96F-4D57-8B37-37C81514C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52F455D2-3035-4886-BC7A-6AA07A1746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91CD6-13A7-4515-BD2A-AD0B81ECF412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59065662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53DC7E1-BB17-4812-BDF7-D635C6A47C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5F9B1-782F-4A63-9A83-31B980E5C697}" type="datetime1">
              <a:rPr lang="en-CA"/>
              <a:pPr>
                <a:defRPr/>
              </a:pPr>
              <a:t>2022-03-16</a:t>
            </a:fld>
            <a:endParaRPr lang="en-CA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0500613-E144-4CD2-9A83-39F27CC2A8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05762DBF-3BB2-46C7-85EB-2F3C5AE03E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3FB87-2873-41D4-9012-FDBE79A7083C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0221827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C57690D-3879-4A31-9D28-282F39F972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16486-A416-437F-84D6-7B1DE4C73D93}" type="datetime1">
              <a:rPr lang="en-CA"/>
              <a:pPr>
                <a:defRPr/>
              </a:pPr>
              <a:t>2022-03-16</a:t>
            </a:fld>
            <a:endParaRPr lang="en-CA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1D76AE32-06EA-432E-9CB6-095B478B20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9D4970A8-F81E-477D-816E-25DB8C741F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298FB-06CC-4DAE-9AD0-8556775115FF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47715867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647E145-76C9-45A7-9B08-92EF26C64D33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7" name="Freeform 3">
            <a:extLst>
              <a:ext uri="{FF2B5EF4-FFF2-40B4-BE49-F238E27FC236}">
                <a16:creationId xmlns:a16="http://schemas.microsoft.com/office/drawing/2014/main" id="{72623048-577E-4880-AC2B-90F8A476A02C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Freeform 4">
            <a:extLst>
              <a:ext uri="{FF2B5EF4-FFF2-40B4-BE49-F238E27FC236}">
                <a16:creationId xmlns:a16="http://schemas.microsoft.com/office/drawing/2014/main" id="{49109595-968D-4829-9B5F-50A4EF320D28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9" name="Freeform 5">
            <a:extLst>
              <a:ext uri="{FF2B5EF4-FFF2-40B4-BE49-F238E27FC236}">
                <a16:creationId xmlns:a16="http://schemas.microsoft.com/office/drawing/2014/main" id="{E5B52DB3-0B24-4D55-B16F-38141745F644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0" name="Freeform 6">
            <a:extLst>
              <a:ext uri="{FF2B5EF4-FFF2-40B4-BE49-F238E27FC236}">
                <a16:creationId xmlns:a16="http://schemas.microsoft.com/office/drawing/2014/main" id="{284FCBD4-441E-4E46-8504-B869E01F2A84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19616F9D-8AA1-4842-9CB3-0BEC9112E0B0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40BA77D3-F8C5-4C8B-94B3-C38CB06E3F16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BEAC097B-FA5B-4429-9273-801BF2F751DA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>
            <a:extLst>
              <a:ext uri="{FF2B5EF4-FFF2-40B4-BE49-F238E27FC236}">
                <a16:creationId xmlns:a16="http://schemas.microsoft.com/office/drawing/2014/main" id="{E4B5F55B-894A-4F33-B323-30F221462E03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E90477C8-D199-443D-A6FE-22F563A508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 předlohy nadpisu.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0059E83D-5F68-4A6F-A9AF-1CC25CAE06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styly předlohy textu.</a:t>
            </a:r>
          </a:p>
          <a:p>
            <a:pPr lvl="1"/>
            <a:r>
              <a:rPr lang="en-CA" altLang="cs-CZ"/>
              <a:t>Druhá úroveň</a:t>
            </a:r>
          </a:p>
          <a:p>
            <a:pPr lvl="2"/>
            <a:r>
              <a:rPr lang="en-CA" altLang="cs-CZ"/>
              <a:t>Třetí úroveň</a:t>
            </a:r>
          </a:p>
          <a:p>
            <a:pPr lvl="3"/>
            <a:r>
              <a:rPr lang="en-CA" altLang="cs-CZ"/>
              <a:t>Čtvrtá úroveň</a:t>
            </a:r>
          </a:p>
          <a:p>
            <a:pPr lvl="4"/>
            <a:r>
              <a:rPr lang="en-CA" altLang="cs-CZ"/>
              <a:t>Pátá úroveň</a:t>
            </a:r>
          </a:p>
        </p:txBody>
      </p:sp>
      <p:sp>
        <p:nvSpPr>
          <p:cNvPr id="35853" name="Rectangle 13">
            <a:extLst>
              <a:ext uri="{FF2B5EF4-FFF2-40B4-BE49-F238E27FC236}">
                <a16:creationId xmlns:a16="http://schemas.microsoft.com/office/drawing/2014/main" id="{C72977B4-8115-4CF6-B1E1-FBD69701294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AA0FD3E6-EB89-4424-9C53-1E8FD952D55D}" type="datetime1">
              <a:rPr lang="en-CA"/>
              <a:pPr>
                <a:defRPr/>
              </a:pPr>
              <a:t>2022-03-16</a:t>
            </a:fld>
            <a:endParaRPr lang="en-CA"/>
          </a:p>
        </p:txBody>
      </p:sp>
      <p:sp>
        <p:nvSpPr>
          <p:cNvPr id="35854" name="Rectangle 14">
            <a:extLst>
              <a:ext uri="{FF2B5EF4-FFF2-40B4-BE49-F238E27FC236}">
                <a16:creationId xmlns:a16="http://schemas.microsoft.com/office/drawing/2014/main" id="{F5721C15-F2A0-4BFB-A570-D3F4382EBD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5855" name="Rectangle 15">
            <a:extLst>
              <a:ext uri="{FF2B5EF4-FFF2-40B4-BE49-F238E27FC236}">
                <a16:creationId xmlns:a16="http://schemas.microsoft.com/office/drawing/2014/main" id="{C36691A2-4141-4239-9B1D-DE81C4351DD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3B3444B-C12A-40BE-945B-266ABB864497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4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/>
    </p:bld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datum 3">
            <a:extLst>
              <a:ext uri="{FF2B5EF4-FFF2-40B4-BE49-F238E27FC236}">
                <a16:creationId xmlns:a16="http://schemas.microsoft.com/office/drawing/2014/main" id="{FC70B739-BE3A-4861-96E4-1D04CE1687D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CA493C-4FA5-425D-AB43-E47F048BA797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21507" name="Zástupný symbol pro číslo snímku 5">
            <a:extLst>
              <a:ext uri="{FF2B5EF4-FFF2-40B4-BE49-F238E27FC236}">
                <a16:creationId xmlns:a16="http://schemas.microsoft.com/office/drawing/2014/main" id="{79661F27-EAB6-4BBF-89E9-CFCBFDDA8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055C02-7054-4628-AEA6-340EF37FBA76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CA" altLang="cs-CZ" sz="1400"/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46DD3C77-985D-4EA0-8D64-A3528D235F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371600"/>
          </a:xfrm>
        </p:spPr>
        <p:txBody>
          <a:bodyPr/>
          <a:lstStyle/>
          <a:p>
            <a:r>
              <a:rPr lang="cs-CZ" altLang="cs-CZ" dirty="0"/>
              <a:t>Optický kabel (1)</a:t>
            </a:r>
          </a:p>
        </p:txBody>
      </p:sp>
      <p:pic>
        <p:nvPicPr>
          <p:cNvPr id="21509" name="Picture 3">
            <a:extLst>
              <a:ext uri="{FF2B5EF4-FFF2-40B4-BE49-F238E27FC236}">
                <a16:creationId xmlns:a16="http://schemas.microsoft.com/office/drawing/2014/main" id="{923974BE-09D1-4876-A175-D17EF670F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0"/>
            <a:ext cx="7789863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datum 4">
            <a:extLst>
              <a:ext uri="{FF2B5EF4-FFF2-40B4-BE49-F238E27FC236}">
                <a16:creationId xmlns:a16="http://schemas.microsoft.com/office/drawing/2014/main" id="{0334BE0C-69C8-447A-A2A0-58FC7DC4195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5AB681-A42F-41D5-9183-7FF8EE6781C8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30723" name="Zástupný symbol pro číslo snímku 6">
            <a:extLst>
              <a:ext uri="{FF2B5EF4-FFF2-40B4-BE49-F238E27FC236}">
                <a16:creationId xmlns:a16="http://schemas.microsoft.com/office/drawing/2014/main" id="{01779F8B-5DA3-4374-A3A6-3C5FB1349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533D89-AD75-4F1D-8D19-7E2D8B162542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CA" altLang="cs-CZ" sz="1400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50784390-0E4D-453E-85DF-1A1FF7D0B6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936625"/>
          </a:xfrm>
        </p:spPr>
        <p:txBody>
          <a:bodyPr/>
          <a:lstStyle/>
          <a:p>
            <a:r>
              <a:rPr lang="cs-CZ" altLang="cs-CZ" dirty="0"/>
              <a:t>Optický kabel (10)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2A4ED719-1C0E-4CBA-BABB-570A99A0147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412875"/>
            <a:ext cx="8208963" cy="3598863"/>
          </a:xfrm>
        </p:spPr>
        <p:txBody>
          <a:bodyPr/>
          <a:lstStyle/>
          <a:p>
            <a:r>
              <a:rPr lang="cs-CZ" altLang="cs-CZ" dirty="0"/>
              <a:t>Vyráběn většinou v páru – každé vlákno pro komunikaci v jednom směru</a:t>
            </a:r>
          </a:p>
          <a:p>
            <a:r>
              <a:rPr lang="cs-CZ" altLang="cs-CZ" dirty="0"/>
              <a:t>Je nezbytné, aby při vysílání byla dodržena tzv. </a:t>
            </a:r>
            <a:r>
              <a:rPr lang="cs-CZ" altLang="cs-CZ" dirty="0">
                <a:solidFill>
                  <a:schemeClr val="folHlink"/>
                </a:solidFill>
              </a:rPr>
              <a:t>numerická apertura</a:t>
            </a:r>
            <a:r>
              <a:rPr lang="cs-CZ" altLang="cs-CZ" dirty="0"/>
              <a:t> (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NA</a:t>
            </a:r>
            <a:r>
              <a:rPr lang="cs-CZ" altLang="cs-CZ" dirty="0"/>
              <a:t>) – míra </a:t>
            </a:r>
            <a:r>
              <a:rPr lang="cs-CZ" altLang="cs-CZ" dirty="0" err="1"/>
              <a:t>schop-nosti</a:t>
            </a:r>
            <a:r>
              <a:rPr lang="cs-CZ" altLang="cs-CZ" dirty="0"/>
              <a:t> vlákna shromažďovat světlo. Je určena max. úhlem, pod kterým světlo dopadající na vlákno skrze něj projde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47897624-8A38-427C-A73E-6326F42DB34E}"/>
                  </a:ext>
                </a:extLst>
              </p:cNvPr>
              <p:cNvSpPr txBox="1"/>
              <p:nvPr/>
            </p:nvSpPr>
            <p:spPr>
              <a:xfrm>
                <a:off x="2771800" y="5157192"/>
                <a:ext cx="3203120" cy="751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NA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  <m: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cs-CZ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cs-CZ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cs-CZ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cs-CZ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47897624-8A38-427C-A73E-6326F42DB3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5157192"/>
                <a:ext cx="3203120" cy="7515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datum 4">
            <a:extLst>
              <a:ext uri="{FF2B5EF4-FFF2-40B4-BE49-F238E27FC236}">
                <a16:creationId xmlns:a16="http://schemas.microsoft.com/office/drawing/2014/main" id="{0334BE0C-69C8-447A-A2A0-58FC7DC4195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5AB681-A42F-41D5-9183-7FF8EE6781C8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30723" name="Zástupný symbol pro číslo snímku 6">
            <a:extLst>
              <a:ext uri="{FF2B5EF4-FFF2-40B4-BE49-F238E27FC236}">
                <a16:creationId xmlns:a16="http://schemas.microsoft.com/office/drawing/2014/main" id="{01779F8B-5DA3-4374-A3A6-3C5FB1349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533D89-AD75-4F1D-8D19-7E2D8B162542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CA" altLang="cs-CZ" sz="1400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50784390-0E4D-453E-85DF-1A1FF7D0B6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936625"/>
          </a:xfrm>
        </p:spPr>
        <p:txBody>
          <a:bodyPr/>
          <a:lstStyle/>
          <a:p>
            <a:r>
              <a:rPr lang="cs-CZ" altLang="cs-CZ" dirty="0"/>
              <a:t>Optický kabel (11)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BF0D71D0-2CDC-4DC2-86C9-DE5ED820ADEE}"/>
              </a:ext>
            </a:extLst>
          </p:cNvPr>
          <p:cNvCxnSpPr/>
          <p:nvPr/>
        </p:nvCxnSpPr>
        <p:spPr bwMode="auto">
          <a:xfrm>
            <a:off x="2411760" y="1980456"/>
            <a:ext cx="489654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AA490508-AB2F-4083-943C-205570C35630}"/>
              </a:ext>
            </a:extLst>
          </p:cNvPr>
          <p:cNvCxnSpPr/>
          <p:nvPr/>
        </p:nvCxnSpPr>
        <p:spPr bwMode="auto">
          <a:xfrm>
            <a:off x="2411760" y="4212704"/>
            <a:ext cx="489654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7E56E776-E038-4BFF-B44E-8DAED48CB710}"/>
              </a:ext>
            </a:extLst>
          </p:cNvPr>
          <p:cNvCxnSpPr/>
          <p:nvPr/>
        </p:nvCxnSpPr>
        <p:spPr bwMode="auto">
          <a:xfrm>
            <a:off x="2411760" y="2484512"/>
            <a:ext cx="489654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286118F1-16A6-4E97-B4D9-F10057B08414}"/>
              </a:ext>
            </a:extLst>
          </p:cNvPr>
          <p:cNvCxnSpPr/>
          <p:nvPr/>
        </p:nvCxnSpPr>
        <p:spPr bwMode="auto">
          <a:xfrm>
            <a:off x="2411760" y="3708648"/>
            <a:ext cx="489654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E5C99753-5777-461B-8FCF-36E61C022BC9}"/>
              </a:ext>
            </a:extLst>
          </p:cNvPr>
          <p:cNvCxnSpPr/>
          <p:nvPr/>
        </p:nvCxnSpPr>
        <p:spPr bwMode="auto">
          <a:xfrm>
            <a:off x="755576" y="3060576"/>
            <a:ext cx="71287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00F32992-0367-4083-A89C-95361CD3A772}"/>
              </a:ext>
            </a:extLst>
          </p:cNvPr>
          <p:cNvCxnSpPr/>
          <p:nvPr/>
        </p:nvCxnSpPr>
        <p:spPr bwMode="auto">
          <a:xfrm>
            <a:off x="4482000" y="1700808"/>
            <a:ext cx="0" cy="28083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8669D4AD-FF51-4684-92F1-29983F37F0AC}"/>
              </a:ext>
            </a:extLst>
          </p:cNvPr>
          <p:cNvCxnSpPr/>
          <p:nvPr/>
        </p:nvCxnSpPr>
        <p:spPr bwMode="auto">
          <a:xfrm>
            <a:off x="4499992" y="2484512"/>
            <a:ext cx="25922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97726AA4-6C14-40E3-9984-7E8D513683D1}"/>
              </a:ext>
            </a:extLst>
          </p:cNvPr>
          <p:cNvCxnSpPr/>
          <p:nvPr/>
        </p:nvCxnSpPr>
        <p:spPr bwMode="auto">
          <a:xfrm>
            <a:off x="4499992" y="2484512"/>
            <a:ext cx="108012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Oblouk 24">
            <a:extLst>
              <a:ext uri="{FF2B5EF4-FFF2-40B4-BE49-F238E27FC236}">
                <a16:creationId xmlns:a16="http://schemas.microsoft.com/office/drawing/2014/main" id="{EC17AE74-EB8B-4CCE-AA77-E50EA4984966}"/>
              </a:ext>
            </a:extLst>
          </p:cNvPr>
          <p:cNvSpPr>
            <a:spLocks noChangeAspect="1"/>
          </p:cNvSpPr>
          <p:nvPr/>
        </p:nvSpPr>
        <p:spPr bwMode="auto">
          <a:xfrm>
            <a:off x="1979712" y="2628528"/>
            <a:ext cx="864192" cy="864096"/>
          </a:xfrm>
          <a:prstGeom prst="arc">
            <a:avLst>
              <a:gd name="adj1" fmla="val 8408435"/>
              <a:gd name="adj2" fmla="val 1086937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A2BA46FC-EE92-4A7F-863E-C4EC8277F1C6}"/>
              </a:ext>
            </a:extLst>
          </p:cNvPr>
          <p:cNvCxnSpPr/>
          <p:nvPr/>
        </p:nvCxnSpPr>
        <p:spPr bwMode="auto">
          <a:xfrm flipH="1">
            <a:off x="1331640" y="3060576"/>
            <a:ext cx="1080120" cy="9361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6A2564EC-A6A4-4034-9099-6E749A1E6808}"/>
              </a:ext>
            </a:extLst>
          </p:cNvPr>
          <p:cNvCxnSpPr/>
          <p:nvPr/>
        </p:nvCxnSpPr>
        <p:spPr bwMode="auto">
          <a:xfrm flipV="1">
            <a:off x="2411760" y="2484512"/>
            <a:ext cx="2088232" cy="5760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Oblouk 35">
            <a:extLst>
              <a:ext uri="{FF2B5EF4-FFF2-40B4-BE49-F238E27FC236}">
                <a16:creationId xmlns:a16="http://schemas.microsoft.com/office/drawing/2014/main" id="{C420C0E8-805A-48E1-9FD6-4A133B6CA14E}"/>
              </a:ext>
            </a:extLst>
          </p:cNvPr>
          <p:cNvSpPr>
            <a:spLocks noChangeAspect="1"/>
          </p:cNvSpPr>
          <p:nvPr/>
        </p:nvSpPr>
        <p:spPr bwMode="auto">
          <a:xfrm>
            <a:off x="1979712" y="2628624"/>
            <a:ext cx="864096" cy="864000"/>
          </a:xfrm>
          <a:prstGeom prst="arc">
            <a:avLst>
              <a:gd name="adj1" fmla="val 20720187"/>
              <a:gd name="adj2" fmla="val 6313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Obdélník 53">
            <a:extLst>
              <a:ext uri="{FF2B5EF4-FFF2-40B4-BE49-F238E27FC236}">
                <a16:creationId xmlns:a16="http://schemas.microsoft.com/office/drawing/2014/main" id="{69297D2B-013C-4948-B289-FBA8311A4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482" y="3060576"/>
            <a:ext cx="503238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 dirty="0">
                <a:sym typeface="Symbol" panose="05050102010706020507" pitchFamily="18" charset="2"/>
              </a:rPr>
              <a:t></a:t>
            </a:r>
            <a:endParaRPr lang="cs-CZ" altLang="cs-CZ" sz="1600" baseline="-25000" dirty="0"/>
          </a:p>
        </p:txBody>
      </p:sp>
      <p:sp>
        <p:nvSpPr>
          <p:cNvPr id="41" name="Obdélník 53">
            <a:extLst>
              <a:ext uri="{FF2B5EF4-FFF2-40B4-BE49-F238E27FC236}">
                <a16:creationId xmlns:a16="http://schemas.microsoft.com/office/drawing/2014/main" id="{DBCF4EC1-7A55-4556-B1ED-35B4E73CD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2727648"/>
            <a:ext cx="503238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 dirty="0">
                <a:sym typeface="Symbol" panose="05050102010706020507" pitchFamily="18" charset="2"/>
              </a:rPr>
              <a:t></a:t>
            </a:r>
            <a:endParaRPr lang="cs-CZ" altLang="cs-CZ" sz="1600" baseline="-25000" dirty="0"/>
          </a:p>
        </p:txBody>
      </p: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6C1581A6-33B3-4FC3-9A6F-9953BF138109}"/>
              </a:ext>
            </a:extLst>
          </p:cNvPr>
          <p:cNvCxnSpPr/>
          <p:nvPr/>
        </p:nvCxnSpPr>
        <p:spPr bwMode="auto">
          <a:xfrm flipV="1">
            <a:off x="1331640" y="3564632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726DD208-9B65-46D1-825A-04A5E8BB84BF}"/>
              </a:ext>
            </a:extLst>
          </p:cNvPr>
          <p:cNvCxnSpPr/>
          <p:nvPr/>
        </p:nvCxnSpPr>
        <p:spPr bwMode="auto">
          <a:xfrm rot="600000" flipV="1">
            <a:off x="2987824" y="2846448"/>
            <a:ext cx="144016" cy="72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Přímá spojnice 52">
            <a:extLst>
              <a:ext uri="{FF2B5EF4-FFF2-40B4-BE49-F238E27FC236}">
                <a16:creationId xmlns:a16="http://schemas.microsoft.com/office/drawing/2014/main" id="{67A408B5-D9BB-4ADA-AC4E-89C441CBD186}"/>
              </a:ext>
            </a:extLst>
          </p:cNvPr>
          <p:cNvCxnSpPr/>
          <p:nvPr/>
        </p:nvCxnSpPr>
        <p:spPr bwMode="auto">
          <a:xfrm>
            <a:off x="2411760" y="1700808"/>
            <a:ext cx="0" cy="28083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Oblouk 49">
            <a:extLst>
              <a:ext uri="{FF2B5EF4-FFF2-40B4-BE49-F238E27FC236}">
                <a16:creationId xmlns:a16="http://schemas.microsoft.com/office/drawing/2014/main" id="{65FBEC18-27F4-4037-8BD8-A607EE76832D}"/>
              </a:ext>
            </a:extLst>
          </p:cNvPr>
          <p:cNvSpPr>
            <a:spLocks noChangeAspect="1"/>
          </p:cNvSpPr>
          <p:nvPr/>
        </p:nvSpPr>
        <p:spPr bwMode="auto">
          <a:xfrm>
            <a:off x="4139952" y="2151648"/>
            <a:ext cx="666032" cy="666032"/>
          </a:xfrm>
          <a:prstGeom prst="arc">
            <a:avLst>
              <a:gd name="adj1" fmla="val 16299563"/>
              <a:gd name="adj2" fmla="val 9056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Oblouk 55">
            <a:extLst>
              <a:ext uri="{FF2B5EF4-FFF2-40B4-BE49-F238E27FC236}">
                <a16:creationId xmlns:a16="http://schemas.microsoft.com/office/drawing/2014/main" id="{34FAB574-99C8-489E-A668-302C27D9311F}"/>
              </a:ext>
            </a:extLst>
          </p:cNvPr>
          <p:cNvSpPr>
            <a:spLocks noChangeAspect="1"/>
          </p:cNvSpPr>
          <p:nvPr/>
        </p:nvSpPr>
        <p:spPr bwMode="auto">
          <a:xfrm>
            <a:off x="4139952" y="2151648"/>
            <a:ext cx="666000" cy="666000"/>
          </a:xfrm>
          <a:prstGeom prst="arc">
            <a:avLst>
              <a:gd name="adj1" fmla="val 5454661"/>
              <a:gd name="adj2" fmla="val 982144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Obdélník 53">
            <a:extLst>
              <a:ext uri="{FF2B5EF4-FFF2-40B4-BE49-F238E27FC236}">
                <a16:creationId xmlns:a16="http://schemas.microsoft.com/office/drawing/2014/main" id="{DA876A7A-EA0E-453C-854B-700B58428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8000" y="2628528"/>
            <a:ext cx="503238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 dirty="0">
                <a:sym typeface="Symbol" panose="05050102010706020507" pitchFamily="18" charset="2"/>
              </a:rPr>
              <a:t></a:t>
            </a:r>
            <a:r>
              <a:rPr lang="cs-CZ" altLang="cs-CZ" sz="1600" baseline="-25000" dirty="0">
                <a:sym typeface="Symbol" panose="05050102010706020507" pitchFamily="18" charset="2"/>
              </a:rPr>
              <a:t>1</a:t>
            </a:r>
            <a:endParaRPr lang="cs-CZ" altLang="cs-CZ" sz="1600" baseline="-25000" dirty="0"/>
          </a:p>
        </p:txBody>
      </p:sp>
      <p:sp>
        <p:nvSpPr>
          <p:cNvPr id="58" name="Obdélník 53">
            <a:extLst>
              <a:ext uri="{FF2B5EF4-FFF2-40B4-BE49-F238E27FC236}">
                <a16:creationId xmlns:a16="http://schemas.microsoft.com/office/drawing/2014/main" id="{296A34A2-D3DC-426B-AC24-FB3664C62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000" y="2007648"/>
            <a:ext cx="503238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 dirty="0">
                <a:sym typeface="Symbol" panose="05050102010706020507" pitchFamily="18" charset="2"/>
              </a:rPr>
              <a:t></a:t>
            </a:r>
            <a:r>
              <a:rPr lang="cs-CZ" altLang="cs-CZ" sz="1600" baseline="-25000" dirty="0">
                <a:sym typeface="Symbol" panose="05050102010706020507" pitchFamily="18" charset="2"/>
              </a:rPr>
              <a:t>2</a:t>
            </a:r>
            <a:endParaRPr lang="cs-CZ" altLang="cs-CZ" sz="1600" baseline="-25000" dirty="0"/>
          </a:p>
        </p:txBody>
      </p:sp>
      <p:sp>
        <p:nvSpPr>
          <p:cNvPr id="59" name="Obdélník 53">
            <a:extLst>
              <a:ext uri="{FF2B5EF4-FFF2-40B4-BE49-F238E27FC236}">
                <a16:creationId xmlns:a16="http://schemas.microsoft.com/office/drawing/2014/main" id="{58FB1184-8BDA-4646-B2AC-22BD12733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6256" y="2007648"/>
            <a:ext cx="503238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cs-CZ" altLang="cs-CZ" sz="1600" baseline="-25000" dirty="0">
                <a:sym typeface="Symbol" panose="05050102010706020507" pitchFamily="18" charset="2"/>
              </a:rPr>
              <a:t>2</a:t>
            </a:r>
            <a:endParaRPr lang="cs-CZ" altLang="cs-CZ" sz="1600" baseline="-25000" dirty="0"/>
          </a:p>
        </p:txBody>
      </p:sp>
      <p:sp>
        <p:nvSpPr>
          <p:cNvPr id="61" name="Obdélník 53">
            <a:extLst>
              <a:ext uri="{FF2B5EF4-FFF2-40B4-BE49-F238E27FC236}">
                <a16:creationId xmlns:a16="http://schemas.microsoft.com/office/drawing/2014/main" id="{F6305A60-CD8C-464C-A752-0802F03AC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6256" y="2555181"/>
            <a:ext cx="503238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cs-CZ" altLang="cs-CZ" sz="1600" baseline="-250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1</a:t>
            </a:r>
            <a:endParaRPr lang="cs-CZ" altLang="cs-CZ" sz="160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ovéPole 51">
                <a:extLst>
                  <a:ext uri="{FF2B5EF4-FFF2-40B4-BE49-F238E27FC236}">
                    <a16:creationId xmlns:a16="http://schemas.microsoft.com/office/drawing/2014/main" id="{EC0C7F7D-06A6-4464-B8A1-FCD8E386F7E0}"/>
                  </a:ext>
                </a:extLst>
              </p:cNvPr>
              <p:cNvSpPr txBox="1"/>
              <p:nvPr/>
            </p:nvSpPr>
            <p:spPr>
              <a:xfrm>
                <a:off x="2267744" y="5157192"/>
                <a:ext cx="525496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=1,  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α</m:t>
                          </m:r>
                        </m:e>
                        <m:sub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=90</m:t>
                      </m:r>
                      <m: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°,  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α</m:t>
                          </m:r>
                        </m:e>
                        <m:sub>
                          <m: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=90</m:t>
                      </m:r>
                      <m: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°−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ψ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2" name="TextovéPole 51">
                <a:extLst>
                  <a:ext uri="{FF2B5EF4-FFF2-40B4-BE49-F238E27FC236}">
                    <a16:creationId xmlns:a16="http://schemas.microsoft.com/office/drawing/2014/main" id="{EC0C7F7D-06A6-4464-B8A1-FCD8E386F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5157192"/>
                <a:ext cx="5254964" cy="369332"/>
              </a:xfrm>
              <a:prstGeom prst="rect">
                <a:avLst/>
              </a:prstGeom>
              <a:blipFill>
                <a:blip r:embed="rId2"/>
                <a:stretch>
                  <a:fillRect r="-696" b="-344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>
            <a:extLst>
              <a:ext uri="{FF2B5EF4-FFF2-40B4-BE49-F238E27FC236}">
                <a16:creationId xmlns:a16="http://schemas.microsoft.com/office/drawing/2014/main" id="{1C0A46A1-0FC2-4C46-98F9-BB1B00E427E0}"/>
              </a:ext>
            </a:extLst>
          </p:cNvPr>
          <p:cNvSpPr txBox="1"/>
          <p:nvPr/>
        </p:nvSpPr>
        <p:spPr>
          <a:xfrm>
            <a:off x="1907704" y="2636912"/>
            <a:ext cx="11381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34326752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datum 4">
            <a:extLst>
              <a:ext uri="{FF2B5EF4-FFF2-40B4-BE49-F238E27FC236}">
                <a16:creationId xmlns:a16="http://schemas.microsoft.com/office/drawing/2014/main" id="{0334BE0C-69C8-447A-A2A0-58FC7DC4195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5AB681-A42F-41D5-9183-7FF8EE6781C8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30723" name="Zástupný symbol pro číslo snímku 6">
            <a:extLst>
              <a:ext uri="{FF2B5EF4-FFF2-40B4-BE49-F238E27FC236}">
                <a16:creationId xmlns:a16="http://schemas.microsoft.com/office/drawing/2014/main" id="{01779F8B-5DA3-4374-A3A6-3C5FB1349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533D89-AD75-4F1D-8D19-7E2D8B162542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CA" altLang="cs-CZ" sz="1400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50784390-0E4D-453E-85DF-1A1FF7D0B6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16633"/>
            <a:ext cx="7772400" cy="864096"/>
          </a:xfrm>
        </p:spPr>
        <p:txBody>
          <a:bodyPr/>
          <a:lstStyle/>
          <a:p>
            <a:r>
              <a:rPr lang="cs-CZ" altLang="cs-CZ" dirty="0"/>
              <a:t>Optický kabel (12)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75205E44-533F-4772-955D-44F513C54145}"/>
                  </a:ext>
                </a:extLst>
              </p:cNvPr>
              <p:cNvSpPr txBox="1"/>
              <p:nvPr/>
            </p:nvSpPr>
            <p:spPr>
              <a:xfrm>
                <a:off x="467544" y="1196752"/>
                <a:ext cx="1494705" cy="7511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φ</m:t>
                              </m:r>
                            </m:e>
                          </m:func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den>
                      </m:f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75205E44-533F-4772-955D-44F513C541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196752"/>
                <a:ext cx="1494705" cy="7511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>
                <a:extLst>
                  <a:ext uri="{FF2B5EF4-FFF2-40B4-BE49-F238E27FC236}">
                    <a16:creationId xmlns:a16="http://schemas.microsoft.com/office/drawing/2014/main" id="{DFFA5FF5-D1FE-4B49-9276-D050D1121213}"/>
                  </a:ext>
                </a:extLst>
              </p:cNvPr>
              <p:cNvSpPr txBox="1"/>
              <p:nvPr/>
            </p:nvSpPr>
            <p:spPr>
              <a:xfrm>
                <a:off x="467544" y="2132752"/>
                <a:ext cx="1494705" cy="7511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φ</m:t>
                              </m:r>
                            </m:e>
                          </m:func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den>
                      </m:f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0" name="TextovéPole 29">
                <a:extLst>
                  <a:ext uri="{FF2B5EF4-FFF2-40B4-BE49-F238E27FC236}">
                    <a16:creationId xmlns:a16="http://schemas.microsoft.com/office/drawing/2014/main" id="{DFFA5FF5-D1FE-4B49-9276-D050D11212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132752"/>
                <a:ext cx="1494705" cy="7511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2F2E40F6-CC0F-44A8-B8D4-2CC0A1C5D27C}"/>
                  </a:ext>
                </a:extLst>
              </p:cNvPr>
              <p:cNvSpPr txBox="1"/>
              <p:nvPr/>
            </p:nvSpPr>
            <p:spPr>
              <a:xfrm>
                <a:off x="467544" y="3032436"/>
                <a:ext cx="23138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  <m: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func>
                            <m:func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ψ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2F2E40F6-CC0F-44A8-B8D4-2CC0A1C5D2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032436"/>
                <a:ext cx="2313839" cy="369332"/>
              </a:xfrm>
              <a:prstGeom prst="rect">
                <a:avLst/>
              </a:prstGeom>
              <a:blipFill>
                <a:blip r:embed="rId4"/>
                <a:stretch>
                  <a:fillRect l="-2111" r="-3430" b="-344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>
                <a:extLst>
                  <a:ext uri="{FF2B5EF4-FFF2-40B4-BE49-F238E27FC236}">
                    <a16:creationId xmlns:a16="http://schemas.microsoft.com/office/drawing/2014/main" id="{F6F8CA1D-FCF2-408F-945F-B5F1839DA358}"/>
                  </a:ext>
                </a:extLst>
              </p:cNvPr>
              <p:cNvSpPr txBox="1"/>
              <p:nvPr/>
            </p:nvSpPr>
            <p:spPr>
              <a:xfrm>
                <a:off x="467984" y="3586320"/>
                <a:ext cx="2395336" cy="751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  <m: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cs-CZ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cs-CZ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cs-CZ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cs-CZ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3" name="TextovéPole 32">
                <a:extLst>
                  <a:ext uri="{FF2B5EF4-FFF2-40B4-BE49-F238E27FC236}">
                    <a16:creationId xmlns:a16="http://schemas.microsoft.com/office/drawing/2014/main" id="{F6F8CA1D-FCF2-408F-945F-B5F1839DA3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84" y="3586320"/>
                <a:ext cx="2395336" cy="7515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>
                <a:extLst>
                  <a:ext uri="{FF2B5EF4-FFF2-40B4-BE49-F238E27FC236}">
                    <a16:creationId xmlns:a16="http://schemas.microsoft.com/office/drawing/2014/main" id="{BEBB5DB2-DA7C-41E3-AD93-35472B9E10E8}"/>
                  </a:ext>
                </a:extLst>
              </p:cNvPr>
              <p:cNvSpPr txBox="1"/>
              <p:nvPr/>
            </p:nvSpPr>
            <p:spPr>
              <a:xfrm>
                <a:off x="4049199" y="1196752"/>
                <a:ext cx="1607555" cy="7493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func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4" name="TextovéPole 33">
                <a:extLst>
                  <a:ext uri="{FF2B5EF4-FFF2-40B4-BE49-F238E27FC236}">
                    <a16:creationId xmlns:a16="http://schemas.microsoft.com/office/drawing/2014/main" id="{BEBB5DB2-DA7C-41E3-AD93-35472B9E10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199" y="1196752"/>
                <a:ext cx="1607555" cy="7493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4A50ADF3-BDC0-410F-8242-FF340949CD38}"/>
                  </a:ext>
                </a:extLst>
              </p:cNvPr>
              <p:cNvSpPr txBox="1"/>
              <p:nvPr/>
            </p:nvSpPr>
            <p:spPr>
              <a:xfrm>
                <a:off x="4067840" y="2132752"/>
                <a:ext cx="1584408" cy="6928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cs-CZ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4A50ADF3-BDC0-410F-8242-FF340949C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840" y="2132752"/>
                <a:ext cx="1584408" cy="6928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>
                <a:extLst>
                  <a:ext uri="{FF2B5EF4-FFF2-40B4-BE49-F238E27FC236}">
                    <a16:creationId xmlns:a16="http://schemas.microsoft.com/office/drawing/2014/main" id="{B790E52B-D4B5-47AF-A660-C6F81C41A785}"/>
                  </a:ext>
                </a:extLst>
              </p:cNvPr>
              <p:cNvSpPr txBox="1"/>
              <p:nvPr/>
            </p:nvSpPr>
            <p:spPr>
              <a:xfrm>
                <a:off x="3131840" y="2924974"/>
                <a:ext cx="2512291" cy="6928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90</m:t>
                          </m:r>
                          <m: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°−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  <m: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cs-CZ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8" name="TextovéPole 37">
                <a:extLst>
                  <a:ext uri="{FF2B5EF4-FFF2-40B4-BE49-F238E27FC236}">
                    <a16:creationId xmlns:a16="http://schemas.microsoft.com/office/drawing/2014/main" id="{B790E52B-D4B5-47AF-A660-C6F81C41A7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2924974"/>
                <a:ext cx="2512291" cy="6928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>
                <a:extLst>
                  <a:ext uri="{FF2B5EF4-FFF2-40B4-BE49-F238E27FC236}">
                    <a16:creationId xmlns:a16="http://schemas.microsoft.com/office/drawing/2014/main" id="{67096B2E-9921-49BE-B7F9-26E59AB6BF2B}"/>
                  </a:ext>
                </a:extLst>
              </p:cNvPr>
              <p:cNvSpPr txBox="1"/>
              <p:nvPr/>
            </p:nvSpPr>
            <p:spPr>
              <a:xfrm>
                <a:off x="4121992" y="3717062"/>
                <a:ext cx="1517275" cy="6928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cs-CZ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2" name="TextovéPole 41">
                <a:extLst>
                  <a:ext uri="{FF2B5EF4-FFF2-40B4-BE49-F238E27FC236}">
                    <a16:creationId xmlns:a16="http://schemas.microsoft.com/office/drawing/2014/main" id="{67096B2E-9921-49BE-B7F9-26E59AB6B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1992" y="3717062"/>
                <a:ext cx="1517275" cy="6928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8B123047-8945-407A-A765-465B521B3DEA}"/>
                  </a:ext>
                </a:extLst>
              </p:cNvPr>
              <p:cNvSpPr txBox="1"/>
              <p:nvPr/>
            </p:nvSpPr>
            <p:spPr>
              <a:xfrm>
                <a:off x="3236392" y="4581158"/>
                <a:ext cx="2408673" cy="6928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e>
                      </m:ra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8B123047-8945-407A-A765-465B521B3D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6392" y="4581158"/>
                <a:ext cx="2408673" cy="69281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B9E901F2-6D18-4ADE-BF77-8099DFD8FC09}"/>
                  </a:ext>
                </a:extLst>
              </p:cNvPr>
              <p:cNvSpPr txBox="1"/>
              <p:nvPr/>
            </p:nvSpPr>
            <p:spPr>
              <a:xfrm>
                <a:off x="5903186" y="1124744"/>
                <a:ext cx="2190150" cy="8352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ψ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B9E901F2-6D18-4ADE-BF77-8099DFD8F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3186" y="1124744"/>
                <a:ext cx="2190150" cy="83522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>
                <a:extLst>
                  <a:ext uri="{FF2B5EF4-FFF2-40B4-BE49-F238E27FC236}">
                    <a16:creationId xmlns:a16="http://schemas.microsoft.com/office/drawing/2014/main" id="{792C0037-A2E8-4C36-88F3-379E47D862B0}"/>
                  </a:ext>
                </a:extLst>
              </p:cNvPr>
              <p:cNvSpPr txBox="1"/>
              <p:nvPr/>
            </p:nvSpPr>
            <p:spPr>
              <a:xfrm>
                <a:off x="5861088" y="2060848"/>
                <a:ext cx="2411621" cy="8515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ψ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3" name="TextovéPole 42">
                <a:extLst>
                  <a:ext uri="{FF2B5EF4-FFF2-40B4-BE49-F238E27FC236}">
                    <a16:creationId xmlns:a16="http://schemas.microsoft.com/office/drawing/2014/main" id="{792C0037-A2E8-4C36-88F3-379E47D86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088" y="2060848"/>
                <a:ext cx="2411621" cy="85158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2F3E9A17-223D-4FF2-9E24-7ED6FC66DBD6}"/>
                  </a:ext>
                </a:extLst>
              </p:cNvPr>
              <p:cNvSpPr txBox="1"/>
              <p:nvPr/>
            </p:nvSpPr>
            <p:spPr>
              <a:xfrm>
                <a:off x="6159712" y="3074938"/>
                <a:ext cx="2334998" cy="10021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b="0" i="1" dirty="0">
                    <a:ea typeface="Cambria Math" panose="02040503050406030204" pitchFamily="18" charset="0"/>
                  </a:rPr>
                  <a:t>sin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ψ</m:t>
                    </m:r>
                  </m:oMath>
                </a14:m>
                <a:r>
                  <a:rPr lang="cs-CZ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cs-CZ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cs-CZ" sz="3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n</m:t>
                                </m:r>
                              </m:e>
                              <m:sub>
                                <m:r>
                                  <a:rPr lang="cs-CZ" sz="3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cs-CZ" sz="3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cs-CZ" sz="3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cs-CZ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cs-CZ" sz="3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n</m:t>
                                </m:r>
                              </m:e>
                              <m:sub>
                                <m:r>
                                  <a:rPr lang="cs-CZ" sz="3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cs-CZ" sz="3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bSup>
                              <m:sSubSupPr>
                                <m:ctrlPr>
                                  <a:rPr lang="cs-CZ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cs-CZ" sz="3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n</m:t>
                                </m:r>
                              </m:e>
                              <m:sub>
                                <m:r>
                                  <a:rPr lang="cs-CZ" sz="3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cs-CZ" sz="3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e>
                    </m:rad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2F3E9A17-223D-4FF2-9E24-7ED6FC66DB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9712" y="3074938"/>
                <a:ext cx="2334998" cy="1002134"/>
              </a:xfrm>
              <a:prstGeom prst="rect">
                <a:avLst/>
              </a:prstGeom>
              <a:blipFill>
                <a:blip r:embed="rId13"/>
                <a:stretch>
                  <a:fillRect l="-78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D261A8A2-A178-4447-8DB2-D7FF78B25593}"/>
                  </a:ext>
                </a:extLst>
              </p:cNvPr>
              <p:cNvSpPr txBox="1"/>
              <p:nvPr/>
            </p:nvSpPr>
            <p:spPr>
              <a:xfrm>
                <a:off x="3527992" y="5402083"/>
                <a:ext cx="2113078" cy="8352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1−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ψ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D261A8A2-A178-4447-8DB2-D7FF78B255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7992" y="5402083"/>
                <a:ext cx="2113078" cy="8352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FC33BD4C-FCE1-44CD-A4B1-C5288A49F428}"/>
                  </a:ext>
                </a:extLst>
              </p:cNvPr>
              <p:cNvSpPr txBox="1"/>
              <p:nvPr/>
            </p:nvSpPr>
            <p:spPr>
              <a:xfrm>
                <a:off x="5580112" y="4221088"/>
                <a:ext cx="3744416" cy="7828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e>
                      </m:func>
                      <m: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ad>
                        <m:radPr>
                          <m:degHide m:val="on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FC33BD4C-FCE1-44CD-A4B1-C5288A49F4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221088"/>
                <a:ext cx="3744416" cy="78284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478188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datum 3">
            <a:extLst>
              <a:ext uri="{FF2B5EF4-FFF2-40B4-BE49-F238E27FC236}">
                <a16:creationId xmlns:a16="http://schemas.microsoft.com/office/drawing/2014/main" id="{8DAF49D0-BE9D-4623-8525-E8DE1E41F65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577A01-6186-4433-9BB2-C9C682D31D59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31747" name="Zástupný symbol pro číslo snímku 5">
            <a:extLst>
              <a:ext uri="{FF2B5EF4-FFF2-40B4-BE49-F238E27FC236}">
                <a16:creationId xmlns:a16="http://schemas.microsoft.com/office/drawing/2014/main" id="{81657F51-DDFC-4541-A8DA-C0FEBF6F1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E0492E-AEC6-481E-959A-E72168798225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CA" altLang="cs-CZ" sz="1400"/>
          </a:p>
        </p:txBody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AEA187AA-428D-4AA4-8CEE-50556FC6FF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771525"/>
          </a:xfrm>
        </p:spPr>
        <p:txBody>
          <a:bodyPr/>
          <a:lstStyle/>
          <a:p>
            <a:r>
              <a:rPr lang="cs-CZ" altLang="cs-CZ" dirty="0"/>
              <a:t>Optický kabel (13)</a:t>
            </a:r>
          </a:p>
        </p:txBody>
      </p:sp>
      <p:sp>
        <p:nvSpPr>
          <p:cNvPr id="31749" name="Rectangle 3">
            <a:extLst>
              <a:ext uri="{FF2B5EF4-FFF2-40B4-BE49-F238E27FC236}">
                <a16:creationId xmlns:a16="http://schemas.microsoft.com/office/drawing/2014/main" id="{155FF8A4-B196-470E-9528-99F5C02B11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981075"/>
            <a:ext cx="7772400" cy="2447925"/>
          </a:xfrm>
        </p:spPr>
        <p:txBody>
          <a:bodyPr/>
          <a:lstStyle/>
          <a:p>
            <a:r>
              <a:rPr lang="cs-CZ" altLang="cs-CZ"/>
              <a:t>Rozdělení optických kabelů: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jednovidové (single-mode)</a:t>
            </a:r>
            <a:r>
              <a:rPr lang="cs-CZ" altLang="cs-CZ"/>
              <a:t>: </a:t>
            </a:r>
          </a:p>
          <a:p>
            <a:pPr lvl="2"/>
            <a:r>
              <a:rPr lang="cs-CZ" altLang="cs-CZ"/>
              <a:t>jádro je velmi úzké (méně než 10 mikronů)</a:t>
            </a:r>
          </a:p>
          <a:p>
            <a:pPr lvl="2"/>
            <a:r>
              <a:rPr lang="cs-CZ" altLang="cs-CZ"/>
              <a:t>světlo může v jádru postupovat jen jednou cestou</a:t>
            </a:r>
          </a:p>
          <a:p>
            <a:pPr lvl="2"/>
            <a:r>
              <a:rPr lang="cs-CZ" altLang="cs-CZ"/>
              <a:t>má velmi malý útlum</a:t>
            </a:r>
          </a:p>
        </p:txBody>
      </p:sp>
      <p:sp>
        <p:nvSpPr>
          <p:cNvPr id="31750" name="Line 4">
            <a:extLst>
              <a:ext uri="{FF2B5EF4-FFF2-40B4-BE49-F238E27FC236}">
                <a16:creationId xmlns:a16="http://schemas.microsoft.com/office/drawing/2014/main" id="{9461A5F3-93F4-47A3-91AE-889B192ECC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0700" y="4725988"/>
            <a:ext cx="482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1" name="Line 5">
            <a:extLst>
              <a:ext uri="{FF2B5EF4-FFF2-40B4-BE49-F238E27FC236}">
                <a16:creationId xmlns:a16="http://schemas.microsoft.com/office/drawing/2014/main" id="{01D80DBB-7135-4AFC-A351-EF3ACA653D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0700" y="4870450"/>
            <a:ext cx="482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2" name="Line 6">
            <a:extLst>
              <a:ext uri="{FF2B5EF4-FFF2-40B4-BE49-F238E27FC236}">
                <a16:creationId xmlns:a16="http://schemas.microsoft.com/office/drawing/2014/main" id="{59732B5E-69B0-49E0-9360-099A20DB4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0700" y="4149725"/>
            <a:ext cx="482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3" name="Line 7">
            <a:extLst>
              <a:ext uri="{FF2B5EF4-FFF2-40B4-BE49-F238E27FC236}">
                <a16:creationId xmlns:a16="http://schemas.microsoft.com/office/drawing/2014/main" id="{112613D4-A940-4365-99B2-2E571BD524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0700" y="5446713"/>
            <a:ext cx="482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4" name="Line 8">
            <a:extLst>
              <a:ext uri="{FF2B5EF4-FFF2-40B4-BE49-F238E27FC236}">
                <a16:creationId xmlns:a16="http://schemas.microsoft.com/office/drawing/2014/main" id="{8028FEEE-894E-4E40-A1B6-C9CB13A790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41497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5" name="Line 9">
            <a:extLst>
              <a:ext uri="{FF2B5EF4-FFF2-40B4-BE49-F238E27FC236}">
                <a16:creationId xmlns:a16="http://schemas.microsoft.com/office/drawing/2014/main" id="{921156B8-73AE-4C2B-A0C0-9B42F9FE85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4149725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6" name="Line 10">
            <a:extLst>
              <a:ext uri="{FF2B5EF4-FFF2-40B4-BE49-F238E27FC236}">
                <a16:creationId xmlns:a16="http://schemas.microsoft.com/office/drawing/2014/main" id="{379A7F8D-AD61-4F40-866E-529900F4D81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544671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7" name="Line 11">
            <a:extLst>
              <a:ext uri="{FF2B5EF4-FFF2-40B4-BE49-F238E27FC236}">
                <a16:creationId xmlns:a16="http://schemas.microsoft.com/office/drawing/2014/main" id="{EA14832A-FBF3-4D52-A1DF-B1B1E52D84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9763" y="41497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8" name="Line 12">
            <a:extLst>
              <a:ext uri="{FF2B5EF4-FFF2-40B4-BE49-F238E27FC236}">
                <a16:creationId xmlns:a16="http://schemas.microsoft.com/office/drawing/2014/main" id="{80C4D1C2-DF44-447D-9939-5C413D0BD9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9763" y="47259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9" name="Line 13">
            <a:extLst>
              <a:ext uri="{FF2B5EF4-FFF2-40B4-BE49-F238E27FC236}">
                <a16:creationId xmlns:a16="http://schemas.microsoft.com/office/drawing/2014/main" id="{E7DBE3B1-70E9-478F-B9BB-9486624ED8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9763" y="487045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0" name="Line 14">
            <a:extLst>
              <a:ext uri="{FF2B5EF4-FFF2-40B4-BE49-F238E27FC236}">
                <a16:creationId xmlns:a16="http://schemas.microsoft.com/office/drawing/2014/main" id="{63D35478-FD3C-4263-82F6-E76BD86F97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9763" y="487045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1" name="Line 15">
            <a:extLst>
              <a:ext uri="{FF2B5EF4-FFF2-40B4-BE49-F238E27FC236}">
                <a16:creationId xmlns:a16="http://schemas.microsoft.com/office/drawing/2014/main" id="{58BE1960-366B-44F0-A798-F49647E50B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5663" y="47259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2" name="Line 16">
            <a:extLst>
              <a:ext uri="{FF2B5EF4-FFF2-40B4-BE49-F238E27FC236}">
                <a16:creationId xmlns:a16="http://schemas.microsoft.com/office/drawing/2014/main" id="{398AD901-1AB5-4249-B3B3-C041801AF3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5446713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3" name="Line 17">
            <a:extLst>
              <a:ext uri="{FF2B5EF4-FFF2-40B4-BE49-F238E27FC236}">
                <a16:creationId xmlns:a16="http://schemas.microsoft.com/office/drawing/2014/main" id="{A15BB045-1DCF-4922-B31F-1F5B9A4860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4149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4" name="Line 18">
            <a:extLst>
              <a:ext uri="{FF2B5EF4-FFF2-40B4-BE49-F238E27FC236}">
                <a16:creationId xmlns:a16="http://schemas.microsoft.com/office/drawing/2014/main" id="{EF601509-5695-4BC5-B9BC-DDF1D855E7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6013" y="4797425"/>
            <a:ext cx="68405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5" name="Line 19">
            <a:extLst>
              <a:ext uri="{FF2B5EF4-FFF2-40B4-BE49-F238E27FC236}">
                <a16:creationId xmlns:a16="http://schemas.microsoft.com/office/drawing/2014/main" id="{B0AEF80F-60EA-41D5-AC92-F9868BC7D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5446713"/>
            <a:ext cx="0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6" name="Line 20">
            <a:extLst>
              <a:ext uri="{FF2B5EF4-FFF2-40B4-BE49-F238E27FC236}">
                <a16:creationId xmlns:a16="http://schemas.microsoft.com/office/drawing/2014/main" id="{2B1371E4-15E8-4D13-AA17-4CA9B1789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8175" y="544671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7" name="Line 21">
            <a:extLst>
              <a:ext uri="{FF2B5EF4-FFF2-40B4-BE49-F238E27FC236}">
                <a16:creationId xmlns:a16="http://schemas.microsoft.com/office/drawing/2014/main" id="{66F0D276-8CDE-4CEA-9ACC-B4108317A5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0475" y="58054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8" name="Line 22">
            <a:extLst>
              <a:ext uri="{FF2B5EF4-FFF2-40B4-BE49-F238E27FC236}">
                <a16:creationId xmlns:a16="http://schemas.microsoft.com/office/drawing/2014/main" id="{44CA26A4-7CAE-476A-9F84-AE4AEC2E40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5805488"/>
            <a:ext cx="179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9" name="Line 23">
            <a:extLst>
              <a:ext uri="{FF2B5EF4-FFF2-40B4-BE49-F238E27FC236}">
                <a16:creationId xmlns:a16="http://schemas.microsoft.com/office/drawing/2014/main" id="{CFEAE56A-2CA7-4F30-95E5-00237B4E4A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58054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70" name="Rectangle 24">
            <a:extLst>
              <a:ext uri="{FF2B5EF4-FFF2-40B4-BE49-F238E27FC236}">
                <a16:creationId xmlns:a16="http://schemas.microsoft.com/office/drawing/2014/main" id="{19A02F51-FDCF-4E22-9C9A-FD3C75E4D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553075"/>
            <a:ext cx="2159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400"/>
              <a:t>n</a:t>
            </a:r>
            <a:r>
              <a:rPr lang="cs-CZ" altLang="cs-CZ" sz="1400" b="1" baseline="-25000"/>
              <a:t>2</a:t>
            </a:r>
            <a:endParaRPr lang="en-US" altLang="cs-CZ" sz="1400" b="1" baseline="-25000"/>
          </a:p>
        </p:txBody>
      </p:sp>
      <p:sp>
        <p:nvSpPr>
          <p:cNvPr id="31771" name="Line 25">
            <a:extLst>
              <a:ext uri="{FF2B5EF4-FFF2-40B4-BE49-F238E27FC236}">
                <a16:creationId xmlns:a16="http://schemas.microsoft.com/office/drawing/2014/main" id="{A4D3E42E-8356-4B36-8343-D8F2B1DD81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4075" y="4870450"/>
            <a:ext cx="0" cy="136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72" name="Line 26">
            <a:extLst>
              <a:ext uri="{FF2B5EF4-FFF2-40B4-BE49-F238E27FC236}">
                <a16:creationId xmlns:a16="http://schemas.microsoft.com/office/drawing/2014/main" id="{9346D500-6ABB-4071-BE5D-43ABCBCC25E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61658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sm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73" name="Rectangle 27">
            <a:extLst>
              <a:ext uri="{FF2B5EF4-FFF2-40B4-BE49-F238E27FC236}">
                <a16:creationId xmlns:a16="http://schemas.microsoft.com/office/drawing/2014/main" id="{E6DBEA8C-459E-4384-ADA0-9FED3B70B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300" y="5900738"/>
            <a:ext cx="2873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400"/>
              <a:t>n</a:t>
            </a:r>
            <a:r>
              <a:rPr lang="cs-CZ" altLang="cs-CZ" sz="1400" b="1" baseline="-25000"/>
              <a:t>1</a:t>
            </a:r>
            <a:endParaRPr lang="en-US" altLang="cs-CZ" sz="1400" b="1" baseline="-25000"/>
          </a:p>
        </p:txBody>
      </p:sp>
      <p:sp>
        <p:nvSpPr>
          <p:cNvPr id="31774" name="Line 28">
            <a:extLst>
              <a:ext uri="{FF2B5EF4-FFF2-40B4-BE49-F238E27FC236}">
                <a16:creationId xmlns:a16="http://schemas.microsoft.com/office/drawing/2014/main" id="{1FD9C7D6-06D3-4DA4-BAC4-B058003673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9113" y="4797425"/>
            <a:ext cx="230505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75" name="Rectangle 29">
            <a:extLst>
              <a:ext uri="{FF2B5EF4-FFF2-40B4-BE49-F238E27FC236}">
                <a16:creationId xmlns:a16="http://schemas.microsoft.com/office/drawing/2014/main" id="{98840A56-15E0-4991-A5A6-EC9763C08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573463"/>
            <a:ext cx="14414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profil indexu</a:t>
            </a:r>
            <a:br>
              <a:rPr lang="cs-CZ" altLang="cs-CZ" sz="1800"/>
            </a:br>
            <a:r>
              <a:rPr lang="cs-CZ" altLang="cs-CZ" sz="1800"/>
              <a:t>lomu</a:t>
            </a:r>
            <a:endParaRPr lang="en-US" altLang="cs-CZ" sz="1800"/>
          </a:p>
        </p:txBody>
      </p:sp>
      <p:sp>
        <p:nvSpPr>
          <p:cNvPr id="31776" name="Line 30">
            <a:extLst>
              <a:ext uri="{FF2B5EF4-FFF2-40B4-BE49-F238E27FC236}">
                <a16:creationId xmlns:a16="http://schemas.microsoft.com/office/drawing/2014/main" id="{3424612C-A864-45AA-8F6D-EE65F6231E8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4797425"/>
            <a:ext cx="252095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datum 3">
            <a:extLst>
              <a:ext uri="{FF2B5EF4-FFF2-40B4-BE49-F238E27FC236}">
                <a16:creationId xmlns:a16="http://schemas.microsoft.com/office/drawing/2014/main" id="{77D11D28-3BA0-4B51-B9D2-42BF665A47A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0257C0-9C15-4A08-80D9-E2229022B44A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32771" name="Zástupný symbol pro číslo snímku 5">
            <a:extLst>
              <a:ext uri="{FF2B5EF4-FFF2-40B4-BE49-F238E27FC236}">
                <a16:creationId xmlns:a16="http://schemas.microsoft.com/office/drawing/2014/main" id="{3D921850-D62A-476F-AE20-8E36FE8A0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460F57-C835-4FA7-9A24-F3A2EAA54BC3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CA" altLang="cs-CZ" sz="1400"/>
          </a:p>
        </p:txBody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3F1D4AB6-AC07-4B63-AD55-E74B5CA019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771525"/>
          </a:xfrm>
        </p:spPr>
        <p:txBody>
          <a:bodyPr/>
          <a:lstStyle/>
          <a:p>
            <a:r>
              <a:rPr lang="cs-CZ" altLang="cs-CZ" dirty="0"/>
              <a:t>Optický kabel (14)</a:t>
            </a:r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C80A5DC5-1020-4C00-A20F-16CF66DDC2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064500" cy="4968875"/>
          </a:xfrm>
        </p:spPr>
        <p:txBody>
          <a:bodyPr/>
          <a:lstStyle/>
          <a:p>
            <a:pPr lvl="1"/>
            <a:r>
              <a:rPr lang="cs-CZ" altLang="cs-CZ">
                <a:solidFill>
                  <a:schemeClr val="folHlink"/>
                </a:solidFill>
              </a:rPr>
              <a:t>multividové (multi-mode)</a:t>
            </a:r>
            <a:r>
              <a:rPr lang="cs-CZ" altLang="cs-CZ"/>
              <a:t>:</a:t>
            </a:r>
          </a:p>
          <a:p>
            <a:pPr lvl="2"/>
            <a:r>
              <a:rPr lang="cs-CZ" altLang="cs-CZ"/>
              <a:t>mají tlustší jádro</a:t>
            </a:r>
          </a:p>
          <a:p>
            <a:pPr lvl="2"/>
            <a:r>
              <a:rPr lang="cs-CZ" altLang="cs-CZ"/>
              <a:t>světelný paprsek má více prostoru a může probíhat </a:t>
            </a:r>
            <a:br>
              <a:rPr lang="cs-CZ" altLang="cs-CZ"/>
            </a:br>
            <a:r>
              <a:rPr lang="cs-CZ" altLang="cs-CZ"/>
              <a:t>v jádru více cestami</a:t>
            </a:r>
          </a:p>
          <a:p>
            <a:pPr lvl="2"/>
            <a:r>
              <a:rPr lang="cs-CZ" altLang="cs-CZ"/>
              <a:t>více módů (světelných průběhů) v přenosu může vést </a:t>
            </a:r>
            <a:br>
              <a:rPr lang="cs-CZ" altLang="cs-CZ"/>
            </a:br>
            <a:r>
              <a:rPr lang="cs-CZ" altLang="cs-CZ"/>
              <a:t>k rušení signálu na straně přijímače</a:t>
            </a:r>
          </a:p>
          <a:p>
            <a:pPr lvl="2"/>
            <a:r>
              <a:rPr lang="cs-CZ" altLang="cs-CZ"/>
              <a:t>jako veličina zkreslení se používá </a:t>
            </a:r>
            <a:r>
              <a:rPr lang="cs-CZ" altLang="cs-CZ">
                <a:solidFill>
                  <a:schemeClr val="folHlink"/>
                </a:solidFill>
              </a:rPr>
              <a:t>modální disperze</a:t>
            </a:r>
            <a:r>
              <a:rPr lang="cs-CZ" altLang="cs-CZ"/>
              <a:t>, která se udává v ns/km a představuje rozdíl mezi nejrychlejším a nejpomalejším světelným průběhem</a:t>
            </a:r>
          </a:p>
          <a:p>
            <a:pPr lvl="2"/>
            <a:r>
              <a:rPr lang="cs-CZ" altLang="cs-CZ"/>
              <a:t>vyrábějí se dva typy:</a:t>
            </a:r>
          </a:p>
          <a:p>
            <a:pPr lvl="3"/>
            <a:r>
              <a:rPr lang="cs-CZ" altLang="cs-CZ">
                <a:solidFill>
                  <a:schemeClr val="folHlink"/>
                </a:solidFill>
              </a:rPr>
              <a:t>step index</a:t>
            </a:r>
          </a:p>
          <a:p>
            <a:pPr lvl="3"/>
            <a:r>
              <a:rPr lang="cs-CZ" altLang="cs-CZ">
                <a:solidFill>
                  <a:schemeClr val="folHlink"/>
                </a:solidFill>
              </a:rPr>
              <a:t>graded index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datum 3">
            <a:extLst>
              <a:ext uri="{FF2B5EF4-FFF2-40B4-BE49-F238E27FC236}">
                <a16:creationId xmlns:a16="http://schemas.microsoft.com/office/drawing/2014/main" id="{F097A92D-7709-4701-8CAC-B07F6B26E20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8ABECBD-5A2A-43AB-90D0-9D7A8AD4972F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33795" name="Zástupný symbol pro číslo snímku 5">
            <a:extLst>
              <a:ext uri="{FF2B5EF4-FFF2-40B4-BE49-F238E27FC236}">
                <a16:creationId xmlns:a16="http://schemas.microsoft.com/office/drawing/2014/main" id="{BAAE9E8F-8AB2-40DD-808B-F58D7403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0225250-8FF0-4C9B-AFD6-7EE872EFDCB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CA" altLang="cs-CZ" sz="1400"/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503489E3-7ECF-40CF-BC1E-35E78CC1D8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771525"/>
          </a:xfrm>
        </p:spPr>
        <p:txBody>
          <a:bodyPr/>
          <a:lstStyle/>
          <a:p>
            <a:r>
              <a:rPr lang="cs-CZ" altLang="cs-CZ" dirty="0"/>
              <a:t>Optický kabel (15)</a:t>
            </a:r>
          </a:p>
        </p:txBody>
      </p:sp>
      <p:sp>
        <p:nvSpPr>
          <p:cNvPr id="33797" name="Rectangle 3">
            <a:extLst>
              <a:ext uri="{FF2B5EF4-FFF2-40B4-BE49-F238E27FC236}">
                <a16:creationId xmlns:a16="http://schemas.microsoft.com/office/drawing/2014/main" id="{667FFF5B-A050-458F-92FE-4FFAB78F7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064500" cy="1655763"/>
          </a:xfrm>
        </p:spPr>
        <p:txBody>
          <a:bodyPr/>
          <a:lstStyle/>
          <a:p>
            <a:pPr lvl="1"/>
            <a:r>
              <a:rPr lang="cs-CZ" altLang="cs-CZ">
                <a:solidFill>
                  <a:schemeClr val="folHlink"/>
                </a:solidFill>
              </a:rPr>
              <a:t>multi-mode step index</a:t>
            </a:r>
            <a:r>
              <a:rPr lang="cs-CZ" altLang="cs-CZ"/>
              <a:t>:</a:t>
            </a:r>
          </a:p>
          <a:p>
            <a:pPr lvl="2"/>
            <a:r>
              <a:rPr lang="cs-CZ" altLang="cs-CZ"/>
              <a:t>kabel se skokovou změnou v indexu lomu</a:t>
            </a:r>
          </a:p>
          <a:p>
            <a:pPr lvl="2"/>
            <a:r>
              <a:rPr lang="cs-CZ" altLang="cs-CZ"/>
              <a:t>používáno u multividových i jednovidových kabelů</a:t>
            </a:r>
          </a:p>
        </p:txBody>
      </p:sp>
      <p:sp>
        <p:nvSpPr>
          <p:cNvPr id="33798" name="Line 4">
            <a:extLst>
              <a:ext uri="{FF2B5EF4-FFF2-40B4-BE49-F238E27FC236}">
                <a16:creationId xmlns:a16="http://schemas.microsoft.com/office/drawing/2014/main" id="{C3E25B1C-E396-4EC3-9579-90CDC8FE62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9113" y="4148138"/>
            <a:ext cx="4824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799" name="Line 5">
            <a:extLst>
              <a:ext uri="{FF2B5EF4-FFF2-40B4-BE49-F238E27FC236}">
                <a16:creationId xmlns:a16="http://schemas.microsoft.com/office/drawing/2014/main" id="{A0F5AD7D-37C5-402B-99B3-8DA1CECD79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9113" y="5156200"/>
            <a:ext cx="4824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0" name="Line 6">
            <a:extLst>
              <a:ext uri="{FF2B5EF4-FFF2-40B4-BE49-F238E27FC236}">
                <a16:creationId xmlns:a16="http://schemas.microsoft.com/office/drawing/2014/main" id="{04D65D47-DEB7-4480-AE98-F6C92B46DC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0700" y="4005263"/>
            <a:ext cx="482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1" name="Line 7">
            <a:extLst>
              <a:ext uri="{FF2B5EF4-FFF2-40B4-BE49-F238E27FC236}">
                <a16:creationId xmlns:a16="http://schemas.microsoft.com/office/drawing/2014/main" id="{087A550D-F08F-4587-AF1E-ACC6BFED43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0700" y="5302250"/>
            <a:ext cx="482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2" name="Line 8">
            <a:extLst>
              <a:ext uri="{FF2B5EF4-FFF2-40B4-BE49-F238E27FC236}">
                <a16:creationId xmlns:a16="http://schemas.microsoft.com/office/drawing/2014/main" id="{0BF0F565-8ACA-46B2-AD17-D502ACC0C6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40052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3" name="Line 9">
            <a:extLst>
              <a:ext uri="{FF2B5EF4-FFF2-40B4-BE49-F238E27FC236}">
                <a16:creationId xmlns:a16="http://schemas.microsoft.com/office/drawing/2014/main" id="{EA6FF63E-0D79-4F6D-AAE8-DCC142927A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4005263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4" name="Line 10">
            <a:extLst>
              <a:ext uri="{FF2B5EF4-FFF2-40B4-BE49-F238E27FC236}">
                <a16:creationId xmlns:a16="http://schemas.microsoft.com/office/drawing/2014/main" id="{0B9957B2-901F-4485-B064-7D1A3F4C8C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530225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5" name="Line 11">
            <a:extLst>
              <a:ext uri="{FF2B5EF4-FFF2-40B4-BE49-F238E27FC236}">
                <a16:creationId xmlns:a16="http://schemas.microsoft.com/office/drawing/2014/main" id="{8F33E31A-EF38-44A3-89FD-AA0392187F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4005263"/>
            <a:ext cx="158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6" name="Line 12">
            <a:extLst>
              <a:ext uri="{FF2B5EF4-FFF2-40B4-BE49-F238E27FC236}">
                <a16:creationId xmlns:a16="http://schemas.microsoft.com/office/drawing/2014/main" id="{5A20397E-D367-4725-A823-89247CFCD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8175" y="41481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7" name="Line 13">
            <a:extLst>
              <a:ext uri="{FF2B5EF4-FFF2-40B4-BE49-F238E27FC236}">
                <a16:creationId xmlns:a16="http://schemas.microsoft.com/office/drawing/2014/main" id="{CE3A8C05-24D0-4D5B-A067-F79BF076506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5156200"/>
            <a:ext cx="1588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8" name="Line 14">
            <a:extLst>
              <a:ext uri="{FF2B5EF4-FFF2-40B4-BE49-F238E27FC236}">
                <a16:creationId xmlns:a16="http://schemas.microsoft.com/office/drawing/2014/main" id="{8E316CF2-5AE0-4FC2-A70F-E4CDC812A6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8175" y="51562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9" name="Line 15">
            <a:extLst>
              <a:ext uri="{FF2B5EF4-FFF2-40B4-BE49-F238E27FC236}">
                <a16:creationId xmlns:a16="http://schemas.microsoft.com/office/drawing/2014/main" id="{57F43FB2-ECBB-410A-AE3A-8504CFFA7F5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4075" y="4148138"/>
            <a:ext cx="1588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0" name="Line 16">
            <a:extLst>
              <a:ext uri="{FF2B5EF4-FFF2-40B4-BE49-F238E27FC236}">
                <a16:creationId xmlns:a16="http://schemas.microsoft.com/office/drawing/2014/main" id="{9CDF7DB3-36F5-4309-82CE-6805D56DB7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530225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1" name="Line 17">
            <a:extLst>
              <a:ext uri="{FF2B5EF4-FFF2-40B4-BE49-F238E27FC236}">
                <a16:creationId xmlns:a16="http://schemas.microsoft.com/office/drawing/2014/main" id="{86E6DBE1-4FF5-460D-90D5-3717D9CFFF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4005263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2" name="Line 18">
            <a:extLst>
              <a:ext uri="{FF2B5EF4-FFF2-40B4-BE49-F238E27FC236}">
                <a16:creationId xmlns:a16="http://schemas.microsoft.com/office/drawing/2014/main" id="{BD337A23-6B0B-42F2-901C-05A26B9195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6013" y="4652963"/>
            <a:ext cx="68405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3" name="Line 19">
            <a:extLst>
              <a:ext uri="{FF2B5EF4-FFF2-40B4-BE49-F238E27FC236}">
                <a16:creationId xmlns:a16="http://schemas.microsoft.com/office/drawing/2014/main" id="{0BA223CD-83A0-40E8-A5ED-4A5C0F989C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5302250"/>
            <a:ext cx="0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4" name="Line 20">
            <a:extLst>
              <a:ext uri="{FF2B5EF4-FFF2-40B4-BE49-F238E27FC236}">
                <a16:creationId xmlns:a16="http://schemas.microsoft.com/office/drawing/2014/main" id="{4E6E5C16-9284-4C16-83A9-8AD567868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8175" y="53022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5" name="Line 21">
            <a:extLst>
              <a:ext uri="{FF2B5EF4-FFF2-40B4-BE49-F238E27FC236}">
                <a16:creationId xmlns:a16="http://schemas.microsoft.com/office/drawing/2014/main" id="{3D61567E-4761-4107-9E62-ADA4DF44E6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0475" y="56610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6" name="Line 22">
            <a:extLst>
              <a:ext uri="{FF2B5EF4-FFF2-40B4-BE49-F238E27FC236}">
                <a16:creationId xmlns:a16="http://schemas.microsoft.com/office/drawing/2014/main" id="{6A66615F-3AE9-44C9-8C0C-7BBBFB0C53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5661025"/>
            <a:ext cx="179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7" name="Line 23">
            <a:extLst>
              <a:ext uri="{FF2B5EF4-FFF2-40B4-BE49-F238E27FC236}">
                <a16:creationId xmlns:a16="http://schemas.microsoft.com/office/drawing/2014/main" id="{DC6B6C4B-DAED-4EED-981F-E22AB99461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56610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8" name="Rectangle 24">
            <a:extLst>
              <a:ext uri="{FF2B5EF4-FFF2-40B4-BE49-F238E27FC236}">
                <a16:creationId xmlns:a16="http://schemas.microsoft.com/office/drawing/2014/main" id="{1B589961-AFAE-46D0-857A-1C364858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408613"/>
            <a:ext cx="2159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400"/>
              <a:t>n</a:t>
            </a:r>
            <a:r>
              <a:rPr lang="cs-CZ" altLang="cs-CZ" sz="1400" b="1" baseline="-25000"/>
              <a:t>2</a:t>
            </a:r>
            <a:endParaRPr lang="en-US" altLang="cs-CZ" sz="1400" b="1" baseline="-25000"/>
          </a:p>
        </p:txBody>
      </p:sp>
      <p:sp>
        <p:nvSpPr>
          <p:cNvPr id="33819" name="Line 25">
            <a:extLst>
              <a:ext uri="{FF2B5EF4-FFF2-40B4-BE49-F238E27FC236}">
                <a16:creationId xmlns:a16="http://schemas.microsoft.com/office/drawing/2014/main" id="{ECF230EF-05E2-4058-89B2-72471A0857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4075" y="4725988"/>
            <a:ext cx="0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0" name="Line 26">
            <a:extLst>
              <a:ext uri="{FF2B5EF4-FFF2-40B4-BE49-F238E27FC236}">
                <a16:creationId xmlns:a16="http://schemas.microsoft.com/office/drawing/2014/main" id="{920CCEB9-307D-4FB1-A505-4589E69B24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60213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sm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1" name="Rectangle 27">
            <a:extLst>
              <a:ext uri="{FF2B5EF4-FFF2-40B4-BE49-F238E27FC236}">
                <a16:creationId xmlns:a16="http://schemas.microsoft.com/office/drawing/2014/main" id="{46D3E814-2C98-46C7-9753-386D1C550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300" y="5757863"/>
            <a:ext cx="2873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400"/>
              <a:t>n</a:t>
            </a:r>
            <a:r>
              <a:rPr lang="cs-CZ" altLang="cs-CZ" sz="1400" b="1" baseline="-25000"/>
              <a:t>1</a:t>
            </a:r>
            <a:endParaRPr lang="en-US" altLang="cs-CZ" sz="1400" b="1" baseline="-25000"/>
          </a:p>
        </p:txBody>
      </p:sp>
      <p:sp>
        <p:nvSpPr>
          <p:cNvPr id="33822" name="Rectangle 28">
            <a:extLst>
              <a:ext uri="{FF2B5EF4-FFF2-40B4-BE49-F238E27FC236}">
                <a16:creationId xmlns:a16="http://schemas.microsoft.com/office/drawing/2014/main" id="{475EA322-1ADC-44D4-81FF-5B54BB5B3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429000"/>
            <a:ext cx="14414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profil indexu</a:t>
            </a:r>
            <a:br>
              <a:rPr lang="cs-CZ" altLang="cs-CZ" sz="1800"/>
            </a:br>
            <a:r>
              <a:rPr lang="cs-CZ" altLang="cs-CZ" sz="1800"/>
              <a:t>lomu</a:t>
            </a:r>
            <a:endParaRPr lang="en-US" altLang="cs-CZ" sz="1800"/>
          </a:p>
        </p:txBody>
      </p:sp>
      <p:sp>
        <p:nvSpPr>
          <p:cNvPr id="33823" name="Line 29">
            <a:extLst>
              <a:ext uri="{FF2B5EF4-FFF2-40B4-BE49-F238E27FC236}">
                <a16:creationId xmlns:a16="http://schemas.microsoft.com/office/drawing/2014/main" id="{3A31286A-8781-4A77-8CD3-439C3865E7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7675" y="4508500"/>
            <a:ext cx="576263" cy="2889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4" name="Line 30">
            <a:extLst>
              <a:ext uri="{FF2B5EF4-FFF2-40B4-BE49-F238E27FC236}">
                <a16:creationId xmlns:a16="http://schemas.microsoft.com/office/drawing/2014/main" id="{7BB1293E-87CF-42FB-BE65-F2B109222D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3938" y="4148138"/>
            <a:ext cx="720725" cy="3603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5" name="Line 31">
            <a:extLst>
              <a:ext uri="{FF2B5EF4-FFF2-40B4-BE49-F238E27FC236}">
                <a16:creationId xmlns:a16="http://schemas.microsoft.com/office/drawing/2014/main" id="{9AA5EE3C-2591-4A96-A152-6D9423C40F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27763" y="4652963"/>
            <a:ext cx="1008062" cy="5048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6" name="Line 32">
            <a:extLst>
              <a:ext uri="{FF2B5EF4-FFF2-40B4-BE49-F238E27FC236}">
                <a16:creationId xmlns:a16="http://schemas.microsoft.com/office/drawing/2014/main" id="{0D8A9B05-F470-4A26-A626-882CAA4DA43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84663" y="4148138"/>
            <a:ext cx="1008062" cy="5048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sm" len="lg"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7" name="Line 33">
            <a:extLst>
              <a:ext uri="{FF2B5EF4-FFF2-40B4-BE49-F238E27FC236}">
                <a16:creationId xmlns:a16="http://schemas.microsoft.com/office/drawing/2014/main" id="{0230D300-663F-46AA-9721-043F5654BA7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03800" y="4508500"/>
            <a:ext cx="1225550" cy="64928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sm" len="lg"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8" name="Line 34">
            <a:extLst>
              <a:ext uri="{FF2B5EF4-FFF2-40B4-BE49-F238E27FC236}">
                <a16:creationId xmlns:a16="http://schemas.microsoft.com/office/drawing/2014/main" id="{13A002DA-8690-4C0E-8D81-046B21CF94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48488" y="4292600"/>
            <a:ext cx="1008062" cy="5048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9" name="Line 35">
            <a:extLst>
              <a:ext uri="{FF2B5EF4-FFF2-40B4-BE49-F238E27FC236}">
                <a16:creationId xmlns:a16="http://schemas.microsoft.com/office/drawing/2014/main" id="{44DD1BB2-4815-4E65-980B-355FD5BBFD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7675" y="4579938"/>
            <a:ext cx="1368425" cy="4333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0" name="Line 36">
            <a:extLst>
              <a:ext uri="{FF2B5EF4-FFF2-40B4-BE49-F238E27FC236}">
                <a16:creationId xmlns:a16="http://schemas.microsoft.com/office/drawing/2014/main" id="{DC9488D0-E6C2-43C4-85A6-D155A131164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1500" y="4148138"/>
            <a:ext cx="2233613" cy="7207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1" name="Line 37">
            <a:extLst>
              <a:ext uri="{FF2B5EF4-FFF2-40B4-BE49-F238E27FC236}">
                <a16:creationId xmlns:a16="http://schemas.microsoft.com/office/drawing/2014/main" id="{3E60D847-E05C-4141-86B5-8271F6299C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56100" y="4148138"/>
            <a:ext cx="1295400" cy="431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2" name="Line 38">
            <a:extLst>
              <a:ext uri="{FF2B5EF4-FFF2-40B4-BE49-F238E27FC236}">
                <a16:creationId xmlns:a16="http://schemas.microsoft.com/office/drawing/2014/main" id="{8654D17F-8A84-4090-979F-8EA1CF694A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4437063"/>
            <a:ext cx="792163" cy="7207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3" name="Line 39">
            <a:extLst>
              <a:ext uri="{FF2B5EF4-FFF2-40B4-BE49-F238E27FC236}">
                <a16:creationId xmlns:a16="http://schemas.microsoft.com/office/drawing/2014/main" id="{B5AC1A27-A539-46EA-9E0C-C589412D90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79838" y="4148138"/>
            <a:ext cx="1079500" cy="10080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4" name="Line 40">
            <a:extLst>
              <a:ext uri="{FF2B5EF4-FFF2-40B4-BE49-F238E27FC236}">
                <a16:creationId xmlns:a16="http://schemas.microsoft.com/office/drawing/2014/main" id="{93D2CB7D-71C8-49E1-9F22-9FE857D902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4148138"/>
            <a:ext cx="1081087" cy="10080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5" name="Line 41">
            <a:extLst>
              <a:ext uri="{FF2B5EF4-FFF2-40B4-BE49-F238E27FC236}">
                <a16:creationId xmlns:a16="http://schemas.microsoft.com/office/drawing/2014/main" id="{DD862BA7-866F-4837-AA0B-FF834EC6C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0425" y="4148138"/>
            <a:ext cx="1079500" cy="10080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6" name="Line 42">
            <a:extLst>
              <a:ext uri="{FF2B5EF4-FFF2-40B4-BE49-F238E27FC236}">
                <a16:creationId xmlns:a16="http://schemas.microsoft.com/office/drawing/2014/main" id="{CEE6782D-7C79-4B5A-875C-B47CCEBBBA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9925" y="4148138"/>
            <a:ext cx="865188" cy="8651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7" name="Line 43">
            <a:extLst>
              <a:ext uri="{FF2B5EF4-FFF2-40B4-BE49-F238E27FC236}">
                <a16:creationId xmlns:a16="http://schemas.microsoft.com/office/drawing/2014/main" id="{DC491FD2-B8A7-427F-9EE2-C89772DF98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9113" y="4221163"/>
            <a:ext cx="1152525" cy="5762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8" name="Line 44">
            <a:extLst>
              <a:ext uri="{FF2B5EF4-FFF2-40B4-BE49-F238E27FC236}">
                <a16:creationId xmlns:a16="http://schemas.microsoft.com/office/drawing/2014/main" id="{71BA003D-4AEE-4FAB-8202-178590EE0C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32363" y="4579938"/>
            <a:ext cx="1152525" cy="5762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sm" len="lg"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9" name="Line 45">
            <a:extLst>
              <a:ext uri="{FF2B5EF4-FFF2-40B4-BE49-F238E27FC236}">
                <a16:creationId xmlns:a16="http://schemas.microsoft.com/office/drawing/2014/main" id="{E0ADD6A2-1F1F-4A42-A85A-6D737E9072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4579938"/>
            <a:ext cx="1152525" cy="5762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40" name="Line 46">
            <a:extLst>
              <a:ext uri="{FF2B5EF4-FFF2-40B4-BE49-F238E27FC236}">
                <a16:creationId xmlns:a16="http://schemas.microsoft.com/office/drawing/2014/main" id="{3E3966DD-D021-48FF-B4C6-E985BF72EF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5963" y="4148138"/>
            <a:ext cx="1152525" cy="5762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sm" len="lg"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41" name="Line 47">
            <a:extLst>
              <a:ext uri="{FF2B5EF4-FFF2-40B4-BE49-F238E27FC236}">
                <a16:creationId xmlns:a16="http://schemas.microsoft.com/office/drawing/2014/main" id="{21BF71CE-3087-43F7-A6A9-1E3CD62722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48488" y="4148138"/>
            <a:ext cx="863600" cy="431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datum 3">
            <a:extLst>
              <a:ext uri="{FF2B5EF4-FFF2-40B4-BE49-F238E27FC236}">
                <a16:creationId xmlns:a16="http://schemas.microsoft.com/office/drawing/2014/main" id="{9ECED214-D3A9-4AC1-8500-3AC0165F2C9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AFC3B3-84BF-4CED-9886-2135494B2E8A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34819" name="Zástupný symbol pro číslo snímku 5">
            <a:extLst>
              <a:ext uri="{FF2B5EF4-FFF2-40B4-BE49-F238E27FC236}">
                <a16:creationId xmlns:a16="http://schemas.microsoft.com/office/drawing/2014/main" id="{AB99FA7C-306A-43E2-88F8-083BFCD1C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B598B0-AB03-4AB6-8C3E-E0B502804E96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CA" altLang="cs-CZ" sz="1400"/>
          </a:p>
        </p:txBody>
      </p:sp>
      <p:sp>
        <p:nvSpPr>
          <p:cNvPr id="34820" name="Rectangle 2">
            <a:extLst>
              <a:ext uri="{FF2B5EF4-FFF2-40B4-BE49-F238E27FC236}">
                <a16:creationId xmlns:a16="http://schemas.microsoft.com/office/drawing/2014/main" id="{B87D5818-3D8E-4A2B-9FD3-D826A9D040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771525"/>
          </a:xfrm>
        </p:spPr>
        <p:txBody>
          <a:bodyPr/>
          <a:lstStyle/>
          <a:p>
            <a:r>
              <a:rPr lang="cs-CZ" altLang="cs-CZ" dirty="0"/>
              <a:t>Optický kabel (16)</a:t>
            </a:r>
          </a:p>
        </p:txBody>
      </p:sp>
      <p:sp>
        <p:nvSpPr>
          <p:cNvPr id="34821" name="Rectangle 3">
            <a:extLst>
              <a:ext uri="{FF2B5EF4-FFF2-40B4-BE49-F238E27FC236}">
                <a16:creationId xmlns:a16="http://schemas.microsoft.com/office/drawing/2014/main" id="{FF08E847-B45C-49B8-BD07-BC04BDDF2D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064500" cy="1944688"/>
          </a:xfrm>
        </p:spPr>
        <p:txBody>
          <a:bodyPr/>
          <a:lstStyle/>
          <a:p>
            <a:pPr lvl="1"/>
            <a:r>
              <a:rPr lang="cs-CZ" altLang="cs-CZ">
                <a:solidFill>
                  <a:schemeClr val="folHlink"/>
                </a:solidFill>
              </a:rPr>
              <a:t>multi-mode graded index</a:t>
            </a:r>
            <a:r>
              <a:rPr lang="cs-CZ" altLang="cs-CZ"/>
              <a:t>:</a:t>
            </a:r>
          </a:p>
          <a:p>
            <a:pPr lvl="2"/>
            <a:r>
              <a:rPr lang="cs-CZ" altLang="cs-CZ"/>
              <a:t>kabel s postupnou změnou indexu lomu</a:t>
            </a:r>
          </a:p>
          <a:p>
            <a:pPr lvl="2"/>
            <a:r>
              <a:rPr lang="cs-CZ" altLang="cs-CZ"/>
              <a:t>vede lépe světelný signál má nižší útlum i menší modální disperzi</a:t>
            </a:r>
          </a:p>
        </p:txBody>
      </p:sp>
      <p:sp>
        <p:nvSpPr>
          <p:cNvPr id="34822" name="Line 4">
            <a:extLst>
              <a:ext uri="{FF2B5EF4-FFF2-40B4-BE49-F238E27FC236}">
                <a16:creationId xmlns:a16="http://schemas.microsoft.com/office/drawing/2014/main" id="{C8A09872-9CEC-44DA-8941-68B2C622F8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9113" y="4148138"/>
            <a:ext cx="4824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3" name="Line 5">
            <a:extLst>
              <a:ext uri="{FF2B5EF4-FFF2-40B4-BE49-F238E27FC236}">
                <a16:creationId xmlns:a16="http://schemas.microsoft.com/office/drawing/2014/main" id="{29C23A6D-2B9D-4AD7-B8FD-65A2AE8083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9113" y="5156200"/>
            <a:ext cx="4824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4" name="Line 6">
            <a:extLst>
              <a:ext uri="{FF2B5EF4-FFF2-40B4-BE49-F238E27FC236}">
                <a16:creationId xmlns:a16="http://schemas.microsoft.com/office/drawing/2014/main" id="{DA1A4C4E-E2DC-4F6A-B710-C4CB0D8150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0700" y="4005263"/>
            <a:ext cx="482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5" name="Line 7">
            <a:extLst>
              <a:ext uri="{FF2B5EF4-FFF2-40B4-BE49-F238E27FC236}">
                <a16:creationId xmlns:a16="http://schemas.microsoft.com/office/drawing/2014/main" id="{2F50D336-6F81-414E-9015-ED146F7D0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0700" y="5302250"/>
            <a:ext cx="482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6" name="Line 8">
            <a:extLst>
              <a:ext uri="{FF2B5EF4-FFF2-40B4-BE49-F238E27FC236}">
                <a16:creationId xmlns:a16="http://schemas.microsoft.com/office/drawing/2014/main" id="{E9FF6A9B-E371-4E5E-8849-5E4E49531F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40052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7" name="Line 9">
            <a:extLst>
              <a:ext uri="{FF2B5EF4-FFF2-40B4-BE49-F238E27FC236}">
                <a16:creationId xmlns:a16="http://schemas.microsoft.com/office/drawing/2014/main" id="{970E96A8-C2A3-4C3D-9B03-B8B17C0D1D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4005263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8" name="Line 10">
            <a:extLst>
              <a:ext uri="{FF2B5EF4-FFF2-40B4-BE49-F238E27FC236}">
                <a16:creationId xmlns:a16="http://schemas.microsoft.com/office/drawing/2014/main" id="{4C429E8D-B80D-4C70-86B8-27DE49FEBD8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530225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9" name="Line 11">
            <a:extLst>
              <a:ext uri="{FF2B5EF4-FFF2-40B4-BE49-F238E27FC236}">
                <a16:creationId xmlns:a16="http://schemas.microsoft.com/office/drawing/2014/main" id="{EA971BB9-CA84-43AC-9503-E23788EBC6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4005263"/>
            <a:ext cx="158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0" name="Line 12">
            <a:extLst>
              <a:ext uri="{FF2B5EF4-FFF2-40B4-BE49-F238E27FC236}">
                <a16:creationId xmlns:a16="http://schemas.microsoft.com/office/drawing/2014/main" id="{BD7BA3AF-F586-4F48-A3B3-7DFBD9D07D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5156200"/>
            <a:ext cx="1588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1" name="Line 13">
            <a:extLst>
              <a:ext uri="{FF2B5EF4-FFF2-40B4-BE49-F238E27FC236}">
                <a16:creationId xmlns:a16="http://schemas.microsoft.com/office/drawing/2014/main" id="{99B6A20C-3689-4891-97B4-4D68121DA1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530225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2" name="Line 14">
            <a:extLst>
              <a:ext uri="{FF2B5EF4-FFF2-40B4-BE49-F238E27FC236}">
                <a16:creationId xmlns:a16="http://schemas.microsoft.com/office/drawing/2014/main" id="{58AE9754-D8E0-4C58-90DE-75F335528C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4005263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3" name="Line 15">
            <a:extLst>
              <a:ext uri="{FF2B5EF4-FFF2-40B4-BE49-F238E27FC236}">
                <a16:creationId xmlns:a16="http://schemas.microsoft.com/office/drawing/2014/main" id="{DC3B9E40-E99A-4BDD-9831-9572A03CB6F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6013" y="4652963"/>
            <a:ext cx="68405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4" name="Line 16">
            <a:extLst>
              <a:ext uri="{FF2B5EF4-FFF2-40B4-BE49-F238E27FC236}">
                <a16:creationId xmlns:a16="http://schemas.microsoft.com/office/drawing/2014/main" id="{551112B0-1D00-4513-8288-F1743AACFF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5302250"/>
            <a:ext cx="0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5" name="Line 17">
            <a:extLst>
              <a:ext uri="{FF2B5EF4-FFF2-40B4-BE49-F238E27FC236}">
                <a16:creationId xmlns:a16="http://schemas.microsoft.com/office/drawing/2014/main" id="{14393CEA-1DB2-429D-9582-255AFE5B7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8175" y="53022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6" name="Line 18">
            <a:extLst>
              <a:ext uri="{FF2B5EF4-FFF2-40B4-BE49-F238E27FC236}">
                <a16:creationId xmlns:a16="http://schemas.microsoft.com/office/drawing/2014/main" id="{440DA9EE-09D1-40E1-B954-79703A7A94C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0475" y="56610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7" name="Line 19">
            <a:extLst>
              <a:ext uri="{FF2B5EF4-FFF2-40B4-BE49-F238E27FC236}">
                <a16:creationId xmlns:a16="http://schemas.microsoft.com/office/drawing/2014/main" id="{F302E8A6-3223-4DE2-BE8A-B849C552AA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5661025"/>
            <a:ext cx="179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8" name="Line 20">
            <a:extLst>
              <a:ext uri="{FF2B5EF4-FFF2-40B4-BE49-F238E27FC236}">
                <a16:creationId xmlns:a16="http://schemas.microsoft.com/office/drawing/2014/main" id="{131B7044-2ADC-4413-9D87-52019C0EC2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56610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9" name="Rectangle 21">
            <a:extLst>
              <a:ext uri="{FF2B5EF4-FFF2-40B4-BE49-F238E27FC236}">
                <a16:creationId xmlns:a16="http://schemas.microsoft.com/office/drawing/2014/main" id="{1AD5E36E-CF61-4471-A4F7-AC2E795B9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408613"/>
            <a:ext cx="2159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400"/>
              <a:t>n</a:t>
            </a:r>
            <a:r>
              <a:rPr lang="cs-CZ" altLang="cs-CZ" sz="1400" b="1" baseline="-25000"/>
              <a:t>2</a:t>
            </a:r>
            <a:endParaRPr lang="en-US" altLang="cs-CZ" sz="1400" b="1" baseline="-25000"/>
          </a:p>
        </p:txBody>
      </p:sp>
      <p:sp>
        <p:nvSpPr>
          <p:cNvPr id="34840" name="Line 22">
            <a:extLst>
              <a:ext uri="{FF2B5EF4-FFF2-40B4-BE49-F238E27FC236}">
                <a16:creationId xmlns:a16="http://schemas.microsoft.com/office/drawing/2014/main" id="{69C8A624-7BEA-46D6-B6A5-B885FAB65D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60213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sm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1" name="Rectangle 23">
            <a:extLst>
              <a:ext uri="{FF2B5EF4-FFF2-40B4-BE49-F238E27FC236}">
                <a16:creationId xmlns:a16="http://schemas.microsoft.com/office/drawing/2014/main" id="{524B6F0E-AF9E-4CCC-8FF0-6163C4AB4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300" y="5757863"/>
            <a:ext cx="2873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400"/>
              <a:t>n</a:t>
            </a:r>
            <a:r>
              <a:rPr lang="cs-CZ" altLang="cs-CZ" sz="1400" b="1" baseline="-25000"/>
              <a:t>1</a:t>
            </a:r>
            <a:endParaRPr lang="en-US" altLang="cs-CZ" sz="1400" b="1" baseline="-25000"/>
          </a:p>
        </p:txBody>
      </p:sp>
      <p:sp>
        <p:nvSpPr>
          <p:cNvPr id="34842" name="Rectangle 24">
            <a:extLst>
              <a:ext uri="{FF2B5EF4-FFF2-40B4-BE49-F238E27FC236}">
                <a16:creationId xmlns:a16="http://schemas.microsoft.com/office/drawing/2014/main" id="{2BC862AA-079D-4678-94F0-0111FC452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429000"/>
            <a:ext cx="14414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profil indexu</a:t>
            </a:r>
            <a:br>
              <a:rPr lang="cs-CZ" altLang="cs-CZ" sz="1800"/>
            </a:br>
            <a:r>
              <a:rPr lang="cs-CZ" altLang="cs-CZ" sz="1800"/>
              <a:t>lomu</a:t>
            </a:r>
            <a:endParaRPr lang="en-US" altLang="cs-CZ" sz="1800"/>
          </a:p>
        </p:txBody>
      </p:sp>
      <p:sp>
        <p:nvSpPr>
          <p:cNvPr id="34843" name="Line 25">
            <a:extLst>
              <a:ext uri="{FF2B5EF4-FFF2-40B4-BE49-F238E27FC236}">
                <a16:creationId xmlns:a16="http://schemas.microsoft.com/office/drawing/2014/main" id="{B00E8FC7-4FF9-435B-A43A-0B84FFB62A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4075" y="4652963"/>
            <a:ext cx="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4" name="Freeform 26">
            <a:extLst>
              <a:ext uri="{FF2B5EF4-FFF2-40B4-BE49-F238E27FC236}">
                <a16:creationId xmlns:a16="http://schemas.microsoft.com/office/drawing/2014/main" id="{862200F8-48CB-45C2-BD94-68288DBE4D6A}"/>
              </a:ext>
            </a:extLst>
          </p:cNvPr>
          <p:cNvSpPr>
            <a:spLocks/>
          </p:cNvSpPr>
          <p:nvPr/>
        </p:nvSpPr>
        <p:spPr bwMode="auto">
          <a:xfrm>
            <a:off x="1908175" y="4149725"/>
            <a:ext cx="215900" cy="1008063"/>
          </a:xfrm>
          <a:custGeom>
            <a:avLst/>
            <a:gdLst>
              <a:gd name="T0" fmla="*/ 0 w 136"/>
              <a:gd name="T1" fmla="*/ 2147483646 h 635"/>
              <a:gd name="T2" fmla="*/ 2147483646 w 136"/>
              <a:gd name="T3" fmla="*/ 2147483646 h 635"/>
              <a:gd name="T4" fmla="*/ 0 w 136"/>
              <a:gd name="T5" fmla="*/ 0 h 6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6" h="635">
                <a:moveTo>
                  <a:pt x="0" y="635"/>
                </a:moveTo>
                <a:cubicBezTo>
                  <a:pt x="68" y="529"/>
                  <a:pt x="136" y="423"/>
                  <a:pt x="136" y="317"/>
                </a:cubicBezTo>
                <a:cubicBezTo>
                  <a:pt x="136" y="211"/>
                  <a:pt x="30" y="45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5" name="Freeform 27">
            <a:extLst>
              <a:ext uri="{FF2B5EF4-FFF2-40B4-BE49-F238E27FC236}">
                <a16:creationId xmlns:a16="http://schemas.microsoft.com/office/drawing/2014/main" id="{C6DF7C4C-493D-4A29-BA62-442C17F3630C}"/>
              </a:ext>
            </a:extLst>
          </p:cNvPr>
          <p:cNvSpPr>
            <a:spLocks/>
          </p:cNvSpPr>
          <p:nvPr/>
        </p:nvSpPr>
        <p:spPr bwMode="auto">
          <a:xfrm>
            <a:off x="2916238" y="4149725"/>
            <a:ext cx="1296987" cy="503238"/>
          </a:xfrm>
          <a:custGeom>
            <a:avLst/>
            <a:gdLst>
              <a:gd name="T0" fmla="*/ 0 w 862"/>
              <a:gd name="T1" fmla="*/ 2147483646 h 317"/>
              <a:gd name="T2" fmla="*/ 2147483646 w 862"/>
              <a:gd name="T3" fmla="*/ 0 h 317"/>
              <a:gd name="T4" fmla="*/ 2147483646 w 862"/>
              <a:gd name="T5" fmla="*/ 2147483646 h 31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62" h="317">
                <a:moveTo>
                  <a:pt x="0" y="317"/>
                </a:moveTo>
                <a:cubicBezTo>
                  <a:pt x="155" y="158"/>
                  <a:pt x="310" y="0"/>
                  <a:pt x="454" y="0"/>
                </a:cubicBezTo>
                <a:cubicBezTo>
                  <a:pt x="598" y="0"/>
                  <a:pt x="794" y="249"/>
                  <a:pt x="862" y="317"/>
                </a:cubicBez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6" name="Freeform 28">
            <a:extLst>
              <a:ext uri="{FF2B5EF4-FFF2-40B4-BE49-F238E27FC236}">
                <a16:creationId xmlns:a16="http://schemas.microsoft.com/office/drawing/2014/main" id="{7BF2934E-2747-48C7-88BF-34C8B9D7323C}"/>
              </a:ext>
            </a:extLst>
          </p:cNvPr>
          <p:cNvSpPr>
            <a:spLocks/>
          </p:cNvSpPr>
          <p:nvPr/>
        </p:nvSpPr>
        <p:spPr bwMode="auto">
          <a:xfrm flipV="1">
            <a:off x="4213225" y="4652963"/>
            <a:ext cx="1296988" cy="503237"/>
          </a:xfrm>
          <a:custGeom>
            <a:avLst/>
            <a:gdLst>
              <a:gd name="T0" fmla="*/ 0 w 862"/>
              <a:gd name="T1" fmla="*/ 2147483646 h 317"/>
              <a:gd name="T2" fmla="*/ 2147483646 w 862"/>
              <a:gd name="T3" fmla="*/ 0 h 317"/>
              <a:gd name="T4" fmla="*/ 2147483646 w 862"/>
              <a:gd name="T5" fmla="*/ 2147483646 h 31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62" h="317">
                <a:moveTo>
                  <a:pt x="0" y="317"/>
                </a:moveTo>
                <a:cubicBezTo>
                  <a:pt x="155" y="158"/>
                  <a:pt x="310" y="0"/>
                  <a:pt x="454" y="0"/>
                </a:cubicBezTo>
                <a:cubicBezTo>
                  <a:pt x="598" y="0"/>
                  <a:pt x="794" y="249"/>
                  <a:pt x="862" y="317"/>
                </a:cubicBez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7" name="Freeform 29">
            <a:extLst>
              <a:ext uri="{FF2B5EF4-FFF2-40B4-BE49-F238E27FC236}">
                <a16:creationId xmlns:a16="http://schemas.microsoft.com/office/drawing/2014/main" id="{4510A592-0244-4A25-8851-0913AA7E5E40}"/>
              </a:ext>
            </a:extLst>
          </p:cNvPr>
          <p:cNvSpPr>
            <a:spLocks/>
          </p:cNvSpPr>
          <p:nvPr/>
        </p:nvSpPr>
        <p:spPr bwMode="auto">
          <a:xfrm>
            <a:off x="5508625" y="4149725"/>
            <a:ext cx="1296988" cy="503238"/>
          </a:xfrm>
          <a:custGeom>
            <a:avLst/>
            <a:gdLst>
              <a:gd name="T0" fmla="*/ 0 w 862"/>
              <a:gd name="T1" fmla="*/ 2147483646 h 317"/>
              <a:gd name="T2" fmla="*/ 2147483646 w 862"/>
              <a:gd name="T3" fmla="*/ 0 h 317"/>
              <a:gd name="T4" fmla="*/ 2147483646 w 862"/>
              <a:gd name="T5" fmla="*/ 2147483646 h 31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62" h="317">
                <a:moveTo>
                  <a:pt x="0" y="317"/>
                </a:moveTo>
                <a:cubicBezTo>
                  <a:pt x="155" y="158"/>
                  <a:pt x="310" y="0"/>
                  <a:pt x="454" y="0"/>
                </a:cubicBezTo>
                <a:cubicBezTo>
                  <a:pt x="598" y="0"/>
                  <a:pt x="794" y="249"/>
                  <a:pt x="862" y="317"/>
                </a:cubicBez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8" name="Freeform 30">
            <a:extLst>
              <a:ext uri="{FF2B5EF4-FFF2-40B4-BE49-F238E27FC236}">
                <a16:creationId xmlns:a16="http://schemas.microsoft.com/office/drawing/2014/main" id="{FD7AA7DE-101B-4F54-A7A6-46163A687173}"/>
              </a:ext>
            </a:extLst>
          </p:cNvPr>
          <p:cNvSpPr>
            <a:spLocks/>
          </p:cNvSpPr>
          <p:nvPr/>
        </p:nvSpPr>
        <p:spPr bwMode="auto">
          <a:xfrm flipV="1">
            <a:off x="6805613" y="4652963"/>
            <a:ext cx="1296987" cy="503237"/>
          </a:xfrm>
          <a:custGeom>
            <a:avLst/>
            <a:gdLst>
              <a:gd name="T0" fmla="*/ 0 w 862"/>
              <a:gd name="T1" fmla="*/ 2147483646 h 317"/>
              <a:gd name="T2" fmla="*/ 2147483646 w 862"/>
              <a:gd name="T3" fmla="*/ 0 h 317"/>
              <a:gd name="T4" fmla="*/ 2147483646 w 862"/>
              <a:gd name="T5" fmla="*/ 2147483646 h 31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62" h="317">
                <a:moveTo>
                  <a:pt x="0" y="317"/>
                </a:moveTo>
                <a:cubicBezTo>
                  <a:pt x="155" y="158"/>
                  <a:pt x="310" y="0"/>
                  <a:pt x="454" y="0"/>
                </a:cubicBezTo>
                <a:cubicBezTo>
                  <a:pt x="598" y="0"/>
                  <a:pt x="794" y="249"/>
                  <a:pt x="862" y="317"/>
                </a:cubicBez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9" name="Line 31">
            <a:extLst>
              <a:ext uri="{FF2B5EF4-FFF2-40B4-BE49-F238E27FC236}">
                <a16:creationId xmlns:a16="http://schemas.microsoft.com/office/drawing/2014/main" id="{2275C358-7ED8-4049-8C83-C135C4A4D4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00338" y="4652963"/>
            <a:ext cx="215900" cy="2159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0" name="Freeform 32">
            <a:extLst>
              <a:ext uri="{FF2B5EF4-FFF2-40B4-BE49-F238E27FC236}">
                <a16:creationId xmlns:a16="http://schemas.microsoft.com/office/drawing/2014/main" id="{2CBBBC37-4AB0-4190-A918-9F27061F71A6}"/>
              </a:ext>
            </a:extLst>
          </p:cNvPr>
          <p:cNvSpPr>
            <a:spLocks/>
          </p:cNvSpPr>
          <p:nvPr/>
        </p:nvSpPr>
        <p:spPr bwMode="auto">
          <a:xfrm>
            <a:off x="2916238" y="4365625"/>
            <a:ext cx="1295400" cy="287338"/>
          </a:xfrm>
          <a:custGeom>
            <a:avLst/>
            <a:gdLst>
              <a:gd name="T0" fmla="*/ 0 w 816"/>
              <a:gd name="T1" fmla="*/ 2147483646 h 181"/>
              <a:gd name="T2" fmla="*/ 2147483646 w 816"/>
              <a:gd name="T3" fmla="*/ 0 h 181"/>
              <a:gd name="T4" fmla="*/ 2147483646 w 816"/>
              <a:gd name="T5" fmla="*/ 2147483646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16" h="181">
                <a:moveTo>
                  <a:pt x="0" y="181"/>
                </a:moveTo>
                <a:cubicBezTo>
                  <a:pt x="136" y="90"/>
                  <a:pt x="272" y="0"/>
                  <a:pt x="408" y="0"/>
                </a:cubicBezTo>
                <a:cubicBezTo>
                  <a:pt x="544" y="0"/>
                  <a:pt x="680" y="90"/>
                  <a:pt x="816" y="181"/>
                </a:cubicBez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1" name="Freeform 33">
            <a:extLst>
              <a:ext uri="{FF2B5EF4-FFF2-40B4-BE49-F238E27FC236}">
                <a16:creationId xmlns:a16="http://schemas.microsoft.com/office/drawing/2014/main" id="{B7B4C86F-1F92-4884-B479-C995FB88C1BA}"/>
              </a:ext>
            </a:extLst>
          </p:cNvPr>
          <p:cNvSpPr>
            <a:spLocks/>
          </p:cNvSpPr>
          <p:nvPr/>
        </p:nvSpPr>
        <p:spPr bwMode="auto">
          <a:xfrm>
            <a:off x="5508625" y="4365625"/>
            <a:ext cx="1295400" cy="287338"/>
          </a:xfrm>
          <a:custGeom>
            <a:avLst/>
            <a:gdLst>
              <a:gd name="T0" fmla="*/ 0 w 816"/>
              <a:gd name="T1" fmla="*/ 2147483646 h 181"/>
              <a:gd name="T2" fmla="*/ 2147483646 w 816"/>
              <a:gd name="T3" fmla="*/ 0 h 181"/>
              <a:gd name="T4" fmla="*/ 2147483646 w 816"/>
              <a:gd name="T5" fmla="*/ 2147483646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16" h="181">
                <a:moveTo>
                  <a:pt x="0" y="181"/>
                </a:moveTo>
                <a:cubicBezTo>
                  <a:pt x="136" y="90"/>
                  <a:pt x="272" y="0"/>
                  <a:pt x="408" y="0"/>
                </a:cubicBezTo>
                <a:cubicBezTo>
                  <a:pt x="544" y="0"/>
                  <a:pt x="680" y="90"/>
                  <a:pt x="816" y="181"/>
                </a:cubicBez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2" name="Freeform 34">
            <a:extLst>
              <a:ext uri="{FF2B5EF4-FFF2-40B4-BE49-F238E27FC236}">
                <a16:creationId xmlns:a16="http://schemas.microsoft.com/office/drawing/2014/main" id="{EA38516E-0845-4019-8D83-3A9B81A8BDC7}"/>
              </a:ext>
            </a:extLst>
          </p:cNvPr>
          <p:cNvSpPr>
            <a:spLocks/>
          </p:cNvSpPr>
          <p:nvPr/>
        </p:nvSpPr>
        <p:spPr bwMode="auto">
          <a:xfrm flipV="1">
            <a:off x="4211638" y="4652963"/>
            <a:ext cx="1295400" cy="287337"/>
          </a:xfrm>
          <a:custGeom>
            <a:avLst/>
            <a:gdLst>
              <a:gd name="T0" fmla="*/ 0 w 816"/>
              <a:gd name="T1" fmla="*/ 2147483646 h 181"/>
              <a:gd name="T2" fmla="*/ 2147483646 w 816"/>
              <a:gd name="T3" fmla="*/ 0 h 181"/>
              <a:gd name="T4" fmla="*/ 2147483646 w 816"/>
              <a:gd name="T5" fmla="*/ 2147483646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16" h="181">
                <a:moveTo>
                  <a:pt x="0" y="181"/>
                </a:moveTo>
                <a:cubicBezTo>
                  <a:pt x="136" y="90"/>
                  <a:pt x="272" y="0"/>
                  <a:pt x="408" y="0"/>
                </a:cubicBezTo>
                <a:cubicBezTo>
                  <a:pt x="544" y="0"/>
                  <a:pt x="680" y="90"/>
                  <a:pt x="816" y="181"/>
                </a:cubicBez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3" name="Freeform 35">
            <a:extLst>
              <a:ext uri="{FF2B5EF4-FFF2-40B4-BE49-F238E27FC236}">
                <a16:creationId xmlns:a16="http://schemas.microsoft.com/office/drawing/2014/main" id="{100F7168-AC3E-4BB6-B67B-5128C4708FE4}"/>
              </a:ext>
            </a:extLst>
          </p:cNvPr>
          <p:cNvSpPr>
            <a:spLocks/>
          </p:cNvSpPr>
          <p:nvPr/>
        </p:nvSpPr>
        <p:spPr bwMode="auto">
          <a:xfrm flipV="1">
            <a:off x="6804025" y="4652963"/>
            <a:ext cx="1295400" cy="287337"/>
          </a:xfrm>
          <a:custGeom>
            <a:avLst/>
            <a:gdLst>
              <a:gd name="T0" fmla="*/ 0 w 816"/>
              <a:gd name="T1" fmla="*/ 2147483646 h 181"/>
              <a:gd name="T2" fmla="*/ 2147483646 w 816"/>
              <a:gd name="T3" fmla="*/ 0 h 181"/>
              <a:gd name="T4" fmla="*/ 2147483646 w 816"/>
              <a:gd name="T5" fmla="*/ 2147483646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16" h="181">
                <a:moveTo>
                  <a:pt x="0" y="181"/>
                </a:moveTo>
                <a:cubicBezTo>
                  <a:pt x="136" y="90"/>
                  <a:pt x="272" y="0"/>
                  <a:pt x="408" y="0"/>
                </a:cubicBezTo>
                <a:cubicBezTo>
                  <a:pt x="544" y="0"/>
                  <a:pt x="680" y="90"/>
                  <a:pt x="816" y="181"/>
                </a:cubicBez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4" name="Freeform 36">
            <a:extLst>
              <a:ext uri="{FF2B5EF4-FFF2-40B4-BE49-F238E27FC236}">
                <a16:creationId xmlns:a16="http://schemas.microsoft.com/office/drawing/2014/main" id="{527CD80C-504D-43F1-B494-39BE5F2C5B1F}"/>
              </a:ext>
            </a:extLst>
          </p:cNvPr>
          <p:cNvSpPr>
            <a:spLocks/>
          </p:cNvSpPr>
          <p:nvPr/>
        </p:nvSpPr>
        <p:spPr bwMode="auto">
          <a:xfrm>
            <a:off x="2916238" y="4508500"/>
            <a:ext cx="1295400" cy="144463"/>
          </a:xfrm>
          <a:custGeom>
            <a:avLst/>
            <a:gdLst>
              <a:gd name="T0" fmla="*/ 0 w 816"/>
              <a:gd name="T1" fmla="*/ 2147483646 h 181"/>
              <a:gd name="T2" fmla="*/ 2147483646 w 816"/>
              <a:gd name="T3" fmla="*/ 0 h 181"/>
              <a:gd name="T4" fmla="*/ 2147483646 w 816"/>
              <a:gd name="T5" fmla="*/ 2147483646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16" h="181">
                <a:moveTo>
                  <a:pt x="0" y="181"/>
                </a:moveTo>
                <a:cubicBezTo>
                  <a:pt x="136" y="90"/>
                  <a:pt x="272" y="0"/>
                  <a:pt x="408" y="0"/>
                </a:cubicBezTo>
                <a:cubicBezTo>
                  <a:pt x="544" y="0"/>
                  <a:pt x="680" y="90"/>
                  <a:pt x="816" y="181"/>
                </a:cubicBez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5" name="Freeform 37">
            <a:extLst>
              <a:ext uri="{FF2B5EF4-FFF2-40B4-BE49-F238E27FC236}">
                <a16:creationId xmlns:a16="http://schemas.microsoft.com/office/drawing/2014/main" id="{F9F40ACB-6367-4202-BFBA-9CBA13B973A0}"/>
              </a:ext>
            </a:extLst>
          </p:cNvPr>
          <p:cNvSpPr>
            <a:spLocks/>
          </p:cNvSpPr>
          <p:nvPr/>
        </p:nvSpPr>
        <p:spPr bwMode="auto">
          <a:xfrm>
            <a:off x="5508625" y="4508500"/>
            <a:ext cx="1295400" cy="142875"/>
          </a:xfrm>
          <a:custGeom>
            <a:avLst/>
            <a:gdLst>
              <a:gd name="T0" fmla="*/ 0 w 816"/>
              <a:gd name="T1" fmla="*/ 2147483646 h 181"/>
              <a:gd name="T2" fmla="*/ 2147483646 w 816"/>
              <a:gd name="T3" fmla="*/ 0 h 181"/>
              <a:gd name="T4" fmla="*/ 2147483646 w 816"/>
              <a:gd name="T5" fmla="*/ 2147483646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16" h="181">
                <a:moveTo>
                  <a:pt x="0" y="181"/>
                </a:moveTo>
                <a:cubicBezTo>
                  <a:pt x="136" y="90"/>
                  <a:pt x="272" y="0"/>
                  <a:pt x="408" y="0"/>
                </a:cubicBezTo>
                <a:cubicBezTo>
                  <a:pt x="544" y="0"/>
                  <a:pt x="680" y="90"/>
                  <a:pt x="816" y="181"/>
                </a:cubicBez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6" name="Freeform 38">
            <a:extLst>
              <a:ext uri="{FF2B5EF4-FFF2-40B4-BE49-F238E27FC236}">
                <a16:creationId xmlns:a16="http://schemas.microsoft.com/office/drawing/2014/main" id="{2CC0DE14-D7BA-4177-8A20-52EC225806A6}"/>
              </a:ext>
            </a:extLst>
          </p:cNvPr>
          <p:cNvSpPr>
            <a:spLocks/>
          </p:cNvSpPr>
          <p:nvPr/>
        </p:nvSpPr>
        <p:spPr bwMode="auto">
          <a:xfrm flipV="1">
            <a:off x="4211638" y="4652963"/>
            <a:ext cx="1295400" cy="144462"/>
          </a:xfrm>
          <a:custGeom>
            <a:avLst/>
            <a:gdLst>
              <a:gd name="T0" fmla="*/ 0 w 816"/>
              <a:gd name="T1" fmla="*/ 2147483646 h 181"/>
              <a:gd name="T2" fmla="*/ 2147483646 w 816"/>
              <a:gd name="T3" fmla="*/ 0 h 181"/>
              <a:gd name="T4" fmla="*/ 2147483646 w 816"/>
              <a:gd name="T5" fmla="*/ 2147483646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16" h="181">
                <a:moveTo>
                  <a:pt x="0" y="181"/>
                </a:moveTo>
                <a:cubicBezTo>
                  <a:pt x="136" y="90"/>
                  <a:pt x="272" y="0"/>
                  <a:pt x="408" y="0"/>
                </a:cubicBezTo>
                <a:cubicBezTo>
                  <a:pt x="544" y="0"/>
                  <a:pt x="680" y="90"/>
                  <a:pt x="816" y="181"/>
                </a:cubicBez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7" name="Freeform 39">
            <a:extLst>
              <a:ext uri="{FF2B5EF4-FFF2-40B4-BE49-F238E27FC236}">
                <a16:creationId xmlns:a16="http://schemas.microsoft.com/office/drawing/2014/main" id="{E562137E-4F88-4256-A8E1-EFB62793E7DB}"/>
              </a:ext>
            </a:extLst>
          </p:cNvPr>
          <p:cNvSpPr>
            <a:spLocks/>
          </p:cNvSpPr>
          <p:nvPr/>
        </p:nvSpPr>
        <p:spPr bwMode="auto">
          <a:xfrm flipV="1">
            <a:off x="6804025" y="4652963"/>
            <a:ext cx="1295400" cy="144462"/>
          </a:xfrm>
          <a:custGeom>
            <a:avLst/>
            <a:gdLst>
              <a:gd name="T0" fmla="*/ 0 w 816"/>
              <a:gd name="T1" fmla="*/ 2147483646 h 181"/>
              <a:gd name="T2" fmla="*/ 2147483646 w 816"/>
              <a:gd name="T3" fmla="*/ 0 h 181"/>
              <a:gd name="T4" fmla="*/ 2147483646 w 816"/>
              <a:gd name="T5" fmla="*/ 2147483646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16" h="181">
                <a:moveTo>
                  <a:pt x="0" y="181"/>
                </a:moveTo>
                <a:cubicBezTo>
                  <a:pt x="136" y="90"/>
                  <a:pt x="272" y="0"/>
                  <a:pt x="408" y="0"/>
                </a:cubicBezTo>
                <a:cubicBezTo>
                  <a:pt x="544" y="0"/>
                  <a:pt x="680" y="90"/>
                  <a:pt x="816" y="181"/>
                </a:cubicBez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8" name="Line 40">
            <a:extLst>
              <a:ext uri="{FF2B5EF4-FFF2-40B4-BE49-F238E27FC236}">
                <a16:creationId xmlns:a16="http://schemas.microsoft.com/office/drawing/2014/main" id="{622E87A1-185D-4689-9291-7E7BEDB811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00338" y="4652963"/>
            <a:ext cx="215900" cy="1444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9" name="Line 41">
            <a:extLst>
              <a:ext uri="{FF2B5EF4-FFF2-40B4-BE49-F238E27FC236}">
                <a16:creationId xmlns:a16="http://schemas.microsoft.com/office/drawing/2014/main" id="{247FECA0-3925-4E33-AAC5-69043DFC40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00338" y="4652963"/>
            <a:ext cx="215900" cy="7143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0" name="Line 42">
            <a:extLst>
              <a:ext uri="{FF2B5EF4-FFF2-40B4-BE49-F238E27FC236}">
                <a16:creationId xmlns:a16="http://schemas.microsoft.com/office/drawing/2014/main" id="{0AC5C984-7946-4FF5-BB04-F700DAC60A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4508500"/>
            <a:ext cx="7143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1" name="Line 43">
            <a:extLst>
              <a:ext uri="{FF2B5EF4-FFF2-40B4-BE49-F238E27FC236}">
                <a16:creationId xmlns:a16="http://schemas.microsoft.com/office/drawing/2014/main" id="{30734343-3FCE-4B58-B123-E841CA5224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4365625"/>
            <a:ext cx="7143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2" name="Line 44">
            <a:extLst>
              <a:ext uri="{FF2B5EF4-FFF2-40B4-BE49-F238E27FC236}">
                <a16:creationId xmlns:a16="http://schemas.microsoft.com/office/drawing/2014/main" id="{75789867-D9DA-4533-9443-9431884940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4149725"/>
            <a:ext cx="7143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3" name="Line 45">
            <a:extLst>
              <a:ext uri="{FF2B5EF4-FFF2-40B4-BE49-F238E27FC236}">
                <a16:creationId xmlns:a16="http://schemas.microsoft.com/office/drawing/2014/main" id="{D2F49F45-7031-46E8-8CE8-2A0BC2FFD1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4508500"/>
            <a:ext cx="71438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4" name="Line 46">
            <a:extLst>
              <a:ext uri="{FF2B5EF4-FFF2-40B4-BE49-F238E27FC236}">
                <a16:creationId xmlns:a16="http://schemas.microsoft.com/office/drawing/2014/main" id="{0807EA15-967F-43E6-852B-CA9D45D633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4365625"/>
            <a:ext cx="71438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5" name="Line 47">
            <a:extLst>
              <a:ext uri="{FF2B5EF4-FFF2-40B4-BE49-F238E27FC236}">
                <a16:creationId xmlns:a16="http://schemas.microsoft.com/office/drawing/2014/main" id="{57DF8F2A-5613-44A3-8B84-194E8ABBE4E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4149725"/>
            <a:ext cx="71438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6" name="Line 48">
            <a:extLst>
              <a:ext uri="{FF2B5EF4-FFF2-40B4-BE49-F238E27FC236}">
                <a16:creationId xmlns:a16="http://schemas.microsoft.com/office/drawing/2014/main" id="{F2FABD21-537F-4B17-9ABC-ADD876C310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59338" y="5154613"/>
            <a:ext cx="69850" cy="317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7" name="Line 49">
            <a:extLst>
              <a:ext uri="{FF2B5EF4-FFF2-40B4-BE49-F238E27FC236}">
                <a16:creationId xmlns:a16="http://schemas.microsoft.com/office/drawing/2014/main" id="{4D046DC6-4C14-46D9-9935-4C3657EBFD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4941888"/>
            <a:ext cx="7143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8" name="Line 50">
            <a:extLst>
              <a:ext uri="{FF2B5EF4-FFF2-40B4-BE49-F238E27FC236}">
                <a16:creationId xmlns:a16="http://schemas.microsoft.com/office/drawing/2014/main" id="{733BB650-9EC3-42CE-B630-78D7955880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4797425"/>
            <a:ext cx="7143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9" name="Line 51">
            <a:extLst>
              <a:ext uri="{FF2B5EF4-FFF2-40B4-BE49-F238E27FC236}">
                <a16:creationId xmlns:a16="http://schemas.microsoft.com/office/drawing/2014/main" id="{F1153804-5DFD-42F8-AF39-B20FD7F6C7C2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5156200"/>
            <a:ext cx="71438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70" name="Line 52">
            <a:extLst>
              <a:ext uri="{FF2B5EF4-FFF2-40B4-BE49-F238E27FC236}">
                <a16:creationId xmlns:a16="http://schemas.microsoft.com/office/drawing/2014/main" id="{6D2C523A-C474-4486-AAD0-2558D9E9812D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4941888"/>
            <a:ext cx="71438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71" name="Line 53">
            <a:extLst>
              <a:ext uri="{FF2B5EF4-FFF2-40B4-BE49-F238E27FC236}">
                <a16:creationId xmlns:a16="http://schemas.microsoft.com/office/drawing/2014/main" id="{2B298B6B-7D8B-48C2-9EE3-CB51A91896D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4797425"/>
            <a:ext cx="71438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4872" name="Group 54">
            <a:extLst>
              <a:ext uri="{FF2B5EF4-FFF2-40B4-BE49-F238E27FC236}">
                <a16:creationId xmlns:a16="http://schemas.microsoft.com/office/drawing/2014/main" id="{FAC29BB0-9203-4D1E-93C8-81FDEAE328B7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5508625" y="4652963"/>
            <a:ext cx="1296988" cy="503237"/>
            <a:chOff x="1973" y="2750"/>
            <a:chExt cx="817" cy="317"/>
          </a:xfrm>
        </p:grpSpPr>
        <p:sp>
          <p:nvSpPr>
            <p:cNvPr id="34898" name="Freeform 55">
              <a:extLst>
                <a:ext uri="{FF2B5EF4-FFF2-40B4-BE49-F238E27FC236}">
                  <a16:creationId xmlns:a16="http://schemas.microsoft.com/office/drawing/2014/main" id="{307FB34C-AE51-49F2-92F2-4F0A4BB533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" y="2750"/>
              <a:ext cx="817" cy="317"/>
            </a:xfrm>
            <a:custGeom>
              <a:avLst/>
              <a:gdLst>
                <a:gd name="T0" fmla="*/ 0 w 862"/>
                <a:gd name="T1" fmla="*/ 317 h 317"/>
                <a:gd name="T2" fmla="*/ 313 w 862"/>
                <a:gd name="T3" fmla="*/ 0 h 317"/>
                <a:gd name="T4" fmla="*/ 593 w 862"/>
                <a:gd name="T5" fmla="*/ 317 h 3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2" h="317">
                  <a:moveTo>
                    <a:pt x="0" y="317"/>
                  </a:moveTo>
                  <a:cubicBezTo>
                    <a:pt x="155" y="158"/>
                    <a:pt x="310" y="0"/>
                    <a:pt x="454" y="0"/>
                  </a:cubicBezTo>
                  <a:cubicBezTo>
                    <a:pt x="598" y="0"/>
                    <a:pt x="794" y="249"/>
                    <a:pt x="862" y="317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99" name="Freeform 56">
              <a:extLst>
                <a:ext uri="{FF2B5EF4-FFF2-40B4-BE49-F238E27FC236}">
                  <a16:creationId xmlns:a16="http://schemas.microsoft.com/office/drawing/2014/main" id="{6F623571-5978-46B3-93DD-8CA1C917B3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" y="2886"/>
              <a:ext cx="816" cy="181"/>
            </a:xfrm>
            <a:custGeom>
              <a:avLst/>
              <a:gdLst>
                <a:gd name="T0" fmla="*/ 0 w 816"/>
                <a:gd name="T1" fmla="*/ 181 h 181"/>
                <a:gd name="T2" fmla="*/ 408 w 816"/>
                <a:gd name="T3" fmla="*/ 0 h 181"/>
                <a:gd name="T4" fmla="*/ 816 w 816"/>
                <a:gd name="T5" fmla="*/ 181 h 1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16" h="181">
                  <a:moveTo>
                    <a:pt x="0" y="181"/>
                  </a:moveTo>
                  <a:cubicBezTo>
                    <a:pt x="136" y="90"/>
                    <a:pt x="272" y="0"/>
                    <a:pt x="408" y="0"/>
                  </a:cubicBezTo>
                  <a:cubicBezTo>
                    <a:pt x="544" y="0"/>
                    <a:pt x="680" y="90"/>
                    <a:pt x="816" y="181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900" name="Freeform 57">
              <a:extLst>
                <a:ext uri="{FF2B5EF4-FFF2-40B4-BE49-F238E27FC236}">
                  <a16:creationId xmlns:a16="http://schemas.microsoft.com/office/drawing/2014/main" id="{4C2CA806-153A-4F64-A5D9-2A72CA2083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" y="2976"/>
              <a:ext cx="816" cy="91"/>
            </a:xfrm>
            <a:custGeom>
              <a:avLst/>
              <a:gdLst>
                <a:gd name="T0" fmla="*/ 0 w 816"/>
                <a:gd name="T1" fmla="*/ 2 h 181"/>
                <a:gd name="T2" fmla="*/ 408 w 816"/>
                <a:gd name="T3" fmla="*/ 0 h 181"/>
                <a:gd name="T4" fmla="*/ 816 w 816"/>
                <a:gd name="T5" fmla="*/ 2 h 1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16" h="181">
                  <a:moveTo>
                    <a:pt x="0" y="181"/>
                  </a:moveTo>
                  <a:cubicBezTo>
                    <a:pt x="136" y="90"/>
                    <a:pt x="272" y="0"/>
                    <a:pt x="408" y="0"/>
                  </a:cubicBezTo>
                  <a:cubicBezTo>
                    <a:pt x="544" y="0"/>
                    <a:pt x="680" y="90"/>
                    <a:pt x="816" y="181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901" name="Line 58">
              <a:extLst>
                <a:ext uri="{FF2B5EF4-FFF2-40B4-BE49-F238E27FC236}">
                  <a16:creationId xmlns:a16="http://schemas.microsoft.com/office/drawing/2014/main" id="{5BA714A6-4960-448E-8F3D-DA51E53BBB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2976"/>
              <a:ext cx="4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902" name="Line 59">
              <a:extLst>
                <a:ext uri="{FF2B5EF4-FFF2-40B4-BE49-F238E27FC236}">
                  <a16:creationId xmlns:a16="http://schemas.microsoft.com/office/drawing/2014/main" id="{0514FCC0-4BC4-4ECC-AB65-0B0E927BB2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2886"/>
              <a:ext cx="4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903" name="Line 60">
              <a:extLst>
                <a:ext uri="{FF2B5EF4-FFF2-40B4-BE49-F238E27FC236}">
                  <a16:creationId xmlns:a16="http://schemas.microsoft.com/office/drawing/2014/main" id="{DB6BD7CE-21F3-440E-9D5D-B805594629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2750"/>
              <a:ext cx="4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4873" name="Group 61">
            <a:extLst>
              <a:ext uri="{FF2B5EF4-FFF2-40B4-BE49-F238E27FC236}">
                <a16:creationId xmlns:a16="http://schemas.microsoft.com/office/drawing/2014/main" id="{67A67622-850C-40C2-BD7F-EB371727E281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2916238" y="4652963"/>
            <a:ext cx="1296987" cy="503237"/>
            <a:chOff x="1973" y="2750"/>
            <a:chExt cx="817" cy="317"/>
          </a:xfrm>
        </p:grpSpPr>
        <p:sp>
          <p:nvSpPr>
            <p:cNvPr id="34892" name="Freeform 62">
              <a:extLst>
                <a:ext uri="{FF2B5EF4-FFF2-40B4-BE49-F238E27FC236}">
                  <a16:creationId xmlns:a16="http://schemas.microsoft.com/office/drawing/2014/main" id="{3664D919-463D-4B1A-8189-7F8648CFBC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" y="2750"/>
              <a:ext cx="817" cy="317"/>
            </a:xfrm>
            <a:custGeom>
              <a:avLst/>
              <a:gdLst>
                <a:gd name="T0" fmla="*/ 0 w 862"/>
                <a:gd name="T1" fmla="*/ 317 h 317"/>
                <a:gd name="T2" fmla="*/ 313 w 862"/>
                <a:gd name="T3" fmla="*/ 0 h 317"/>
                <a:gd name="T4" fmla="*/ 593 w 862"/>
                <a:gd name="T5" fmla="*/ 317 h 3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2" h="317">
                  <a:moveTo>
                    <a:pt x="0" y="317"/>
                  </a:moveTo>
                  <a:cubicBezTo>
                    <a:pt x="155" y="158"/>
                    <a:pt x="310" y="0"/>
                    <a:pt x="454" y="0"/>
                  </a:cubicBezTo>
                  <a:cubicBezTo>
                    <a:pt x="598" y="0"/>
                    <a:pt x="794" y="249"/>
                    <a:pt x="862" y="317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93" name="Freeform 63">
              <a:extLst>
                <a:ext uri="{FF2B5EF4-FFF2-40B4-BE49-F238E27FC236}">
                  <a16:creationId xmlns:a16="http://schemas.microsoft.com/office/drawing/2014/main" id="{0BE3CB38-C110-4925-BC9D-339E86B52F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" y="2886"/>
              <a:ext cx="816" cy="181"/>
            </a:xfrm>
            <a:custGeom>
              <a:avLst/>
              <a:gdLst>
                <a:gd name="T0" fmla="*/ 0 w 816"/>
                <a:gd name="T1" fmla="*/ 181 h 181"/>
                <a:gd name="T2" fmla="*/ 408 w 816"/>
                <a:gd name="T3" fmla="*/ 0 h 181"/>
                <a:gd name="T4" fmla="*/ 816 w 816"/>
                <a:gd name="T5" fmla="*/ 181 h 1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16" h="181">
                  <a:moveTo>
                    <a:pt x="0" y="181"/>
                  </a:moveTo>
                  <a:cubicBezTo>
                    <a:pt x="136" y="90"/>
                    <a:pt x="272" y="0"/>
                    <a:pt x="408" y="0"/>
                  </a:cubicBezTo>
                  <a:cubicBezTo>
                    <a:pt x="544" y="0"/>
                    <a:pt x="680" y="90"/>
                    <a:pt x="816" y="181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94" name="Freeform 64">
              <a:extLst>
                <a:ext uri="{FF2B5EF4-FFF2-40B4-BE49-F238E27FC236}">
                  <a16:creationId xmlns:a16="http://schemas.microsoft.com/office/drawing/2014/main" id="{CBA67346-9DC3-4DDF-980D-F0DE6D0BCB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" y="2976"/>
              <a:ext cx="816" cy="91"/>
            </a:xfrm>
            <a:custGeom>
              <a:avLst/>
              <a:gdLst>
                <a:gd name="T0" fmla="*/ 0 w 816"/>
                <a:gd name="T1" fmla="*/ 2 h 181"/>
                <a:gd name="T2" fmla="*/ 408 w 816"/>
                <a:gd name="T3" fmla="*/ 0 h 181"/>
                <a:gd name="T4" fmla="*/ 816 w 816"/>
                <a:gd name="T5" fmla="*/ 2 h 1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16" h="181">
                  <a:moveTo>
                    <a:pt x="0" y="181"/>
                  </a:moveTo>
                  <a:cubicBezTo>
                    <a:pt x="136" y="90"/>
                    <a:pt x="272" y="0"/>
                    <a:pt x="408" y="0"/>
                  </a:cubicBezTo>
                  <a:cubicBezTo>
                    <a:pt x="544" y="0"/>
                    <a:pt x="680" y="90"/>
                    <a:pt x="816" y="181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95" name="Line 65">
              <a:extLst>
                <a:ext uri="{FF2B5EF4-FFF2-40B4-BE49-F238E27FC236}">
                  <a16:creationId xmlns:a16="http://schemas.microsoft.com/office/drawing/2014/main" id="{EC0520A9-524D-4055-8DEC-97DD4D0588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2976"/>
              <a:ext cx="4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96" name="Line 66">
              <a:extLst>
                <a:ext uri="{FF2B5EF4-FFF2-40B4-BE49-F238E27FC236}">
                  <a16:creationId xmlns:a16="http://schemas.microsoft.com/office/drawing/2014/main" id="{6DF086D7-0133-47A0-A829-F6DC6B78B5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2886"/>
              <a:ext cx="4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97" name="Line 67">
              <a:extLst>
                <a:ext uri="{FF2B5EF4-FFF2-40B4-BE49-F238E27FC236}">
                  <a16:creationId xmlns:a16="http://schemas.microsoft.com/office/drawing/2014/main" id="{709DA50B-7652-4245-9B1B-9F4C0B58B4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2750"/>
              <a:ext cx="4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4874" name="Group 68">
            <a:extLst>
              <a:ext uri="{FF2B5EF4-FFF2-40B4-BE49-F238E27FC236}">
                <a16:creationId xmlns:a16="http://schemas.microsoft.com/office/drawing/2014/main" id="{A85CDF1C-6ABA-4962-A6BC-B4703CEF01A3}"/>
              </a:ext>
            </a:extLst>
          </p:cNvPr>
          <p:cNvGrpSpPr>
            <a:grpSpLocks/>
          </p:cNvGrpSpPr>
          <p:nvPr/>
        </p:nvGrpSpPr>
        <p:grpSpPr bwMode="auto">
          <a:xfrm>
            <a:off x="4211638" y="4149725"/>
            <a:ext cx="1296987" cy="503238"/>
            <a:chOff x="1973" y="2750"/>
            <a:chExt cx="817" cy="317"/>
          </a:xfrm>
        </p:grpSpPr>
        <p:sp>
          <p:nvSpPr>
            <p:cNvPr id="34886" name="Freeform 69">
              <a:extLst>
                <a:ext uri="{FF2B5EF4-FFF2-40B4-BE49-F238E27FC236}">
                  <a16:creationId xmlns:a16="http://schemas.microsoft.com/office/drawing/2014/main" id="{70CEC4C3-D97C-4981-BBB4-20F7415DD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" y="2750"/>
              <a:ext cx="817" cy="317"/>
            </a:xfrm>
            <a:custGeom>
              <a:avLst/>
              <a:gdLst>
                <a:gd name="T0" fmla="*/ 0 w 862"/>
                <a:gd name="T1" fmla="*/ 317 h 317"/>
                <a:gd name="T2" fmla="*/ 313 w 862"/>
                <a:gd name="T3" fmla="*/ 0 h 317"/>
                <a:gd name="T4" fmla="*/ 593 w 862"/>
                <a:gd name="T5" fmla="*/ 317 h 3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2" h="317">
                  <a:moveTo>
                    <a:pt x="0" y="317"/>
                  </a:moveTo>
                  <a:cubicBezTo>
                    <a:pt x="155" y="158"/>
                    <a:pt x="310" y="0"/>
                    <a:pt x="454" y="0"/>
                  </a:cubicBezTo>
                  <a:cubicBezTo>
                    <a:pt x="598" y="0"/>
                    <a:pt x="794" y="249"/>
                    <a:pt x="862" y="317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87" name="Freeform 70">
              <a:extLst>
                <a:ext uri="{FF2B5EF4-FFF2-40B4-BE49-F238E27FC236}">
                  <a16:creationId xmlns:a16="http://schemas.microsoft.com/office/drawing/2014/main" id="{5FA2308F-B060-4824-9F13-F803919157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" y="2886"/>
              <a:ext cx="816" cy="181"/>
            </a:xfrm>
            <a:custGeom>
              <a:avLst/>
              <a:gdLst>
                <a:gd name="T0" fmla="*/ 0 w 816"/>
                <a:gd name="T1" fmla="*/ 181 h 181"/>
                <a:gd name="T2" fmla="*/ 408 w 816"/>
                <a:gd name="T3" fmla="*/ 0 h 181"/>
                <a:gd name="T4" fmla="*/ 816 w 816"/>
                <a:gd name="T5" fmla="*/ 181 h 1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16" h="181">
                  <a:moveTo>
                    <a:pt x="0" y="181"/>
                  </a:moveTo>
                  <a:cubicBezTo>
                    <a:pt x="136" y="90"/>
                    <a:pt x="272" y="0"/>
                    <a:pt x="408" y="0"/>
                  </a:cubicBezTo>
                  <a:cubicBezTo>
                    <a:pt x="544" y="0"/>
                    <a:pt x="680" y="90"/>
                    <a:pt x="816" y="181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88" name="Freeform 71">
              <a:extLst>
                <a:ext uri="{FF2B5EF4-FFF2-40B4-BE49-F238E27FC236}">
                  <a16:creationId xmlns:a16="http://schemas.microsoft.com/office/drawing/2014/main" id="{2469A496-804A-4007-81CB-593E8D5115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" y="2976"/>
              <a:ext cx="816" cy="91"/>
            </a:xfrm>
            <a:custGeom>
              <a:avLst/>
              <a:gdLst>
                <a:gd name="T0" fmla="*/ 0 w 816"/>
                <a:gd name="T1" fmla="*/ 2 h 181"/>
                <a:gd name="T2" fmla="*/ 408 w 816"/>
                <a:gd name="T3" fmla="*/ 0 h 181"/>
                <a:gd name="T4" fmla="*/ 816 w 816"/>
                <a:gd name="T5" fmla="*/ 2 h 1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16" h="181">
                  <a:moveTo>
                    <a:pt x="0" y="181"/>
                  </a:moveTo>
                  <a:cubicBezTo>
                    <a:pt x="136" y="90"/>
                    <a:pt x="272" y="0"/>
                    <a:pt x="408" y="0"/>
                  </a:cubicBezTo>
                  <a:cubicBezTo>
                    <a:pt x="544" y="0"/>
                    <a:pt x="680" y="90"/>
                    <a:pt x="816" y="181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89" name="Line 72">
              <a:extLst>
                <a:ext uri="{FF2B5EF4-FFF2-40B4-BE49-F238E27FC236}">
                  <a16:creationId xmlns:a16="http://schemas.microsoft.com/office/drawing/2014/main" id="{53A65586-C9BD-4C0A-837F-C0F9CB66BE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2976"/>
              <a:ext cx="4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90" name="Line 73">
              <a:extLst>
                <a:ext uri="{FF2B5EF4-FFF2-40B4-BE49-F238E27FC236}">
                  <a16:creationId xmlns:a16="http://schemas.microsoft.com/office/drawing/2014/main" id="{3026FFC7-B524-436E-9C39-DC5A3575CA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2886"/>
              <a:ext cx="4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91" name="Line 74">
              <a:extLst>
                <a:ext uri="{FF2B5EF4-FFF2-40B4-BE49-F238E27FC236}">
                  <a16:creationId xmlns:a16="http://schemas.microsoft.com/office/drawing/2014/main" id="{39412A27-009B-42F9-A8DD-E35824CC9C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2750"/>
              <a:ext cx="4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4875" name="Group 75">
            <a:extLst>
              <a:ext uri="{FF2B5EF4-FFF2-40B4-BE49-F238E27FC236}">
                <a16:creationId xmlns:a16="http://schemas.microsoft.com/office/drawing/2014/main" id="{91034854-CC8C-45EA-8CFB-47511B7847C2}"/>
              </a:ext>
            </a:extLst>
          </p:cNvPr>
          <p:cNvGrpSpPr>
            <a:grpSpLocks/>
          </p:cNvGrpSpPr>
          <p:nvPr/>
        </p:nvGrpSpPr>
        <p:grpSpPr bwMode="auto">
          <a:xfrm>
            <a:off x="6804025" y="4149725"/>
            <a:ext cx="1296988" cy="503238"/>
            <a:chOff x="1973" y="2750"/>
            <a:chExt cx="817" cy="317"/>
          </a:xfrm>
        </p:grpSpPr>
        <p:sp>
          <p:nvSpPr>
            <p:cNvPr id="34880" name="Freeform 76">
              <a:extLst>
                <a:ext uri="{FF2B5EF4-FFF2-40B4-BE49-F238E27FC236}">
                  <a16:creationId xmlns:a16="http://schemas.microsoft.com/office/drawing/2014/main" id="{8CE58B0F-15A9-4C2C-8F18-B078C19E41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" y="2750"/>
              <a:ext cx="817" cy="317"/>
            </a:xfrm>
            <a:custGeom>
              <a:avLst/>
              <a:gdLst>
                <a:gd name="T0" fmla="*/ 0 w 862"/>
                <a:gd name="T1" fmla="*/ 317 h 317"/>
                <a:gd name="T2" fmla="*/ 313 w 862"/>
                <a:gd name="T3" fmla="*/ 0 h 317"/>
                <a:gd name="T4" fmla="*/ 593 w 862"/>
                <a:gd name="T5" fmla="*/ 317 h 3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2" h="317">
                  <a:moveTo>
                    <a:pt x="0" y="317"/>
                  </a:moveTo>
                  <a:cubicBezTo>
                    <a:pt x="155" y="158"/>
                    <a:pt x="310" y="0"/>
                    <a:pt x="454" y="0"/>
                  </a:cubicBezTo>
                  <a:cubicBezTo>
                    <a:pt x="598" y="0"/>
                    <a:pt x="794" y="249"/>
                    <a:pt x="862" y="317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81" name="Freeform 77">
              <a:extLst>
                <a:ext uri="{FF2B5EF4-FFF2-40B4-BE49-F238E27FC236}">
                  <a16:creationId xmlns:a16="http://schemas.microsoft.com/office/drawing/2014/main" id="{50B87856-1CF1-400E-8016-C00D83873B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" y="2886"/>
              <a:ext cx="816" cy="181"/>
            </a:xfrm>
            <a:custGeom>
              <a:avLst/>
              <a:gdLst>
                <a:gd name="T0" fmla="*/ 0 w 816"/>
                <a:gd name="T1" fmla="*/ 181 h 181"/>
                <a:gd name="T2" fmla="*/ 408 w 816"/>
                <a:gd name="T3" fmla="*/ 0 h 181"/>
                <a:gd name="T4" fmla="*/ 816 w 816"/>
                <a:gd name="T5" fmla="*/ 181 h 1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16" h="181">
                  <a:moveTo>
                    <a:pt x="0" y="181"/>
                  </a:moveTo>
                  <a:cubicBezTo>
                    <a:pt x="136" y="90"/>
                    <a:pt x="272" y="0"/>
                    <a:pt x="408" y="0"/>
                  </a:cubicBezTo>
                  <a:cubicBezTo>
                    <a:pt x="544" y="0"/>
                    <a:pt x="680" y="90"/>
                    <a:pt x="816" y="181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82" name="Freeform 78">
              <a:extLst>
                <a:ext uri="{FF2B5EF4-FFF2-40B4-BE49-F238E27FC236}">
                  <a16:creationId xmlns:a16="http://schemas.microsoft.com/office/drawing/2014/main" id="{98ABF238-AFE7-436E-A21B-CB31FB6B95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" y="2976"/>
              <a:ext cx="816" cy="91"/>
            </a:xfrm>
            <a:custGeom>
              <a:avLst/>
              <a:gdLst>
                <a:gd name="T0" fmla="*/ 0 w 816"/>
                <a:gd name="T1" fmla="*/ 2 h 181"/>
                <a:gd name="T2" fmla="*/ 408 w 816"/>
                <a:gd name="T3" fmla="*/ 0 h 181"/>
                <a:gd name="T4" fmla="*/ 816 w 816"/>
                <a:gd name="T5" fmla="*/ 2 h 1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16" h="181">
                  <a:moveTo>
                    <a:pt x="0" y="181"/>
                  </a:moveTo>
                  <a:cubicBezTo>
                    <a:pt x="136" y="90"/>
                    <a:pt x="272" y="0"/>
                    <a:pt x="408" y="0"/>
                  </a:cubicBezTo>
                  <a:cubicBezTo>
                    <a:pt x="544" y="0"/>
                    <a:pt x="680" y="90"/>
                    <a:pt x="816" y="181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83" name="Line 79">
              <a:extLst>
                <a:ext uri="{FF2B5EF4-FFF2-40B4-BE49-F238E27FC236}">
                  <a16:creationId xmlns:a16="http://schemas.microsoft.com/office/drawing/2014/main" id="{57E4BD40-8AA9-482C-BD7F-EDED332ECE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2976"/>
              <a:ext cx="4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84" name="Line 80">
              <a:extLst>
                <a:ext uri="{FF2B5EF4-FFF2-40B4-BE49-F238E27FC236}">
                  <a16:creationId xmlns:a16="http://schemas.microsoft.com/office/drawing/2014/main" id="{90F3738D-063C-4632-97FC-75579C8CC6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2886"/>
              <a:ext cx="4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85" name="Line 81">
              <a:extLst>
                <a:ext uri="{FF2B5EF4-FFF2-40B4-BE49-F238E27FC236}">
                  <a16:creationId xmlns:a16="http://schemas.microsoft.com/office/drawing/2014/main" id="{6C00059B-4CCA-4B6D-A101-2CFA9D6A01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2750"/>
              <a:ext cx="4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4876" name="Group 82">
            <a:extLst>
              <a:ext uri="{FF2B5EF4-FFF2-40B4-BE49-F238E27FC236}">
                <a16:creationId xmlns:a16="http://schemas.microsoft.com/office/drawing/2014/main" id="{9B333498-38D4-43E6-AF6A-6CB39153472B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2700338" y="4437063"/>
            <a:ext cx="215900" cy="215900"/>
            <a:chOff x="1837" y="3067"/>
            <a:chExt cx="136" cy="136"/>
          </a:xfrm>
        </p:grpSpPr>
        <p:sp>
          <p:nvSpPr>
            <p:cNvPr id="34877" name="Line 83">
              <a:extLst>
                <a:ext uri="{FF2B5EF4-FFF2-40B4-BE49-F238E27FC236}">
                  <a16:creationId xmlns:a16="http://schemas.microsoft.com/office/drawing/2014/main" id="{2D20866E-2AD1-4E46-9FAF-4E67D5D898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7" y="3067"/>
              <a:ext cx="136" cy="13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78" name="Line 84">
              <a:extLst>
                <a:ext uri="{FF2B5EF4-FFF2-40B4-BE49-F238E27FC236}">
                  <a16:creationId xmlns:a16="http://schemas.microsoft.com/office/drawing/2014/main" id="{E5027DAD-15E3-4B65-ABDE-633A4580BE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7" y="3067"/>
              <a:ext cx="136" cy="91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79" name="Line 85">
              <a:extLst>
                <a:ext uri="{FF2B5EF4-FFF2-40B4-BE49-F238E27FC236}">
                  <a16:creationId xmlns:a16="http://schemas.microsoft.com/office/drawing/2014/main" id="{6A1B2898-DC92-427D-ADD1-7C5A6E0121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7" y="3067"/>
              <a:ext cx="136" cy="45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datum 3">
            <a:extLst>
              <a:ext uri="{FF2B5EF4-FFF2-40B4-BE49-F238E27FC236}">
                <a16:creationId xmlns:a16="http://schemas.microsoft.com/office/drawing/2014/main" id="{86220C52-4F83-464B-BF87-C7A74BCE728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B5E033-8659-47A0-A3D4-C95B9847412C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35843" name="Zástupný symbol pro číslo snímku 5">
            <a:extLst>
              <a:ext uri="{FF2B5EF4-FFF2-40B4-BE49-F238E27FC236}">
                <a16:creationId xmlns:a16="http://schemas.microsoft.com/office/drawing/2014/main" id="{A4E14709-3A6B-4B73-8323-4DDCC261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0F2A58-524F-441D-8D11-02804F30E33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CA" altLang="cs-CZ" sz="1400"/>
          </a:p>
        </p:txBody>
      </p:sp>
      <p:sp>
        <p:nvSpPr>
          <p:cNvPr id="35844" name="Rectangle 2">
            <a:extLst>
              <a:ext uri="{FF2B5EF4-FFF2-40B4-BE49-F238E27FC236}">
                <a16:creationId xmlns:a16="http://schemas.microsoft.com/office/drawing/2014/main" id="{39AC5F8B-A182-4E6B-AB90-8CE32B06FC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Optický kabel (17)</a:t>
            </a:r>
          </a:p>
        </p:txBody>
      </p:sp>
      <p:sp>
        <p:nvSpPr>
          <p:cNvPr id="35845" name="Rectangle 3">
            <a:extLst>
              <a:ext uri="{FF2B5EF4-FFF2-40B4-BE49-F238E27FC236}">
                <a16:creationId xmlns:a16="http://schemas.microsoft.com/office/drawing/2014/main" id="{55CA9349-BC37-4A8B-BB70-A5CBD07BB1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657600"/>
          </a:xfrm>
        </p:spPr>
        <p:txBody>
          <a:bodyPr/>
          <a:lstStyle/>
          <a:p>
            <a:r>
              <a:rPr lang="cs-CZ" altLang="cs-CZ"/>
              <a:t>Optické kabely mohou být použity pro pře-nos na velkou vzdálenost – cca 100 km bez nutnosti regenerace (u měděných vodičů je nutná regenerace po cca 1</a:t>
            </a:r>
            <a:r>
              <a:rPr lang="en-US" altLang="cs-CZ"/>
              <a:t>,</a:t>
            </a:r>
            <a:r>
              <a:rPr lang="cs-CZ" altLang="cs-CZ"/>
              <a:t>9 km)</a:t>
            </a:r>
          </a:p>
          <a:p>
            <a:r>
              <a:rPr lang="cs-CZ" altLang="cs-CZ"/>
              <a:t>Informace je možné přenášet rychlostí více než 10 Gb/s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datum 3">
            <a:extLst>
              <a:ext uri="{FF2B5EF4-FFF2-40B4-BE49-F238E27FC236}">
                <a16:creationId xmlns:a16="http://schemas.microsoft.com/office/drawing/2014/main" id="{E293AEE2-9818-4646-91D2-D29B9EEF9A4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A33C51-02EE-422F-B7F3-4EBAAD9C3EB5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36867" name="Zástupný symbol pro číslo snímku 5">
            <a:extLst>
              <a:ext uri="{FF2B5EF4-FFF2-40B4-BE49-F238E27FC236}">
                <a16:creationId xmlns:a16="http://schemas.microsoft.com/office/drawing/2014/main" id="{97930226-F6D3-42EF-A933-2148E6918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04ED19-C7B0-484F-A410-B7E67EA17F68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CA" altLang="cs-CZ" sz="1400"/>
          </a:p>
        </p:txBody>
      </p:sp>
      <p:sp>
        <p:nvSpPr>
          <p:cNvPr id="36868" name="Rectangle 2">
            <a:extLst>
              <a:ext uri="{FF2B5EF4-FFF2-40B4-BE49-F238E27FC236}">
                <a16:creationId xmlns:a16="http://schemas.microsoft.com/office/drawing/2014/main" id="{881E7A90-3597-4121-9F13-B14F51E7ED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Optický kabel (18)</a:t>
            </a:r>
          </a:p>
        </p:txBody>
      </p:sp>
      <p:sp>
        <p:nvSpPr>
          <p:cNvPr id="36869" name="Rectangle 3">
            <a:extLst>
              <a:ext uri="{FF2B5EF4-FFF2-40B4-BE49-F238E27FC236}">
                <a16:creationId xmlns:a16="http://schemas.microsoft.com/office/drawing/2014/main" id="{96A75403-0512-4E6A-B0FD-7EE6B34202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cs-CZ" altLang="cs-CZ"/>
              <a:t>Optické kabely jsou specifikovány ve tvaru průměr jádra a průměr pláště světlovodu (jednotkou je mirkon):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8/125</a:t>
            </a:r>
            <a:r>
              <a:rPr lang="cs-CZ" altLang="cs-CZ"/>
              <a:t>: jednovidový kabel, velmi drahý, vhodný pro vlnové délky 1300 nm nebo 1550 nm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62.5/125</a:t>
            </a:r>
            <a:r>
              <a:rPr lang="cs-CZ" altLang="cs-CZ"/>
              <a:t>: nejpoužívanější konfigurace, vhodný pro 850 nm nebo 1300 nm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100/140</a:t>
            </a:r>
            <a:r>
              <a:rPr lang="cs-CZ" altLang="cs-CZ"/>
              <a:t>: specifikace IBM pro sítě Token-Ring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datum 3">
            <a:extLst>
              <a:ext uri="{FF2B5EF4-FFF2-40B4-BE49-F238E27FC236}">
                <a16:creationId xmlns:a16="http://schemas.microsoft.com/office/drawing/2014/main" id="{2134E8A0-4066-469C-B451-3E1121EA876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55FC40-F6AA-44B8-B61D-85E225825642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37891" name="Zástupný symbol pro číslo snímku 5">
            <a:extLst>
              <a:ext uri="{FF2B5EF4-FFF2-40B4-BE49-F238E27FC236}">
                <a16:creationId xmlns:a16="http://schemas.microsoft.com/office/drawing/2014/main" id="{26B076D0-3589-4D20-ACDB-FBF68C10E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905667-13FA-4B95-9DB5-EB46BDAEF97F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CA" altLang="cs-CZ" sz="1400"/>
          </a:p>
        </p:txBody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A51C823E-103B-4D22-BAB1-B3DDF0960F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cs-CZ" altLang="cs-CZ" dirty="0"/>
              <a:t>Optický kabel (19)</a:t>
            </a:r>
          </a:p>
        </p:txBody>
      </p:sp>
      <p:sp>
        <p:nvSpPr>
          <p:cNvPr id="37893" name="Rectangle 3">
            <a:extLst>
              <a:ext uri="{FF2B5EF4-FFF2-40B4-BE49-F238E27FC236}">
                <a16:creationId xmlns:a16="http://schemas.microsoft.com/office/drawing/2014/main" id="{1446636A-B828-42EF-923A-5CE5A089A5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01000" cy="609600"/>
          </a:xfrm>
        </p:spPr>
        <p:txBody>
          <a:bodyPr/>
          <a:lstStyle/>
          <a:p>
            <a:r>
              <a:rPr lang="cs-CZ" altLang="cs-CZ"/>
              <a:t>Konektory pro připojování optických kabelů:</a:t>
            </a:r>
          </a:p>
        </p:txBody>
      </p:sp>
      <p:pic>
        <p:nvPicPr>
          <p:cNvPr id="37894" name="Picture 5" descr="D:\TP\lwl-patchkabel.jpeg">
            <a:extLst>
              <a:ext uri="{FF2B5EF4-FFF2-40B4-BE49-F238E27FC236}">
                <a16:creationId xmlns:a16="http://schemas.microsoft.com/office/drawing/2014/main" id="{0F827604-CA6C-4388-9A4F-EF65B328C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28800"/>
            <a:ext cx="5562600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datum 3">
            <a:extLst>
              <a:ext uri="{FF2B5EF4-FFF2-40B4-BE49-F238E27FC236}">
                <a16:creationId xmlns:a16="http://schemas.microsoft.com/office/drawing/2014/main" id="{0A3FD7F9-5824-4185-88E3-EB5C80F42EE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349277-5E3E-43FE-BC8C-F101FBB05A1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22531" name="Zástupný symbol pro číslo snímku 5">
            <a:extLst>
              <a:ext uri="{FF2B5EF4-FFF2-40B4-BE49-F238E27FC236}">
                <a16:creationId xmlns:a16="http://schemas.microsoft.com/office/drawing/2014/main" id="{0BD7A963-D527-45AA-8C3F-5BEA4C64B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F6061B-70EB-42A3-811F-53C706285406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CA" altLang="cs-CZ" sz="1400"/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A07183A1-CBE6-4106-8F34-1CE030896E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847725"/>
          </a:xfrm>
        </p:spPr>
        <p:txBody>
          <a:bodyPr/>
          <a:lstStyle/>
          <a:p>
            <a:r>
              <a:rPr lang="cs-CZ" altLang="cs-CZ" dirty="0"/>
              <a:t>Optický kabel (2) </a:t>
            </a:r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97C5215F-286D-429B-AAF3-12655A9F2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496300" cy="2232025"/>
          </a:xfrm>
        </p:spPr>
        <p:txBody>
          <a:bodyPr/>
          <a:lstStyle/>
          <a:p>
            <a:r>
              <a:rPr lang="cs-CZ" altLang="cs-CZ"/>
              <a:t>Označovaný též jako fiber – optic</a:t>
            </a:r>
          </a:p>
          <a:p>
            <a:r>
              <a:rPr lang="cs-CZ" altLang="cs-CZ"/>
              <a:t>Médium, které přenáší signály prostřednictvím světla (nikoliv elektřiny)</a:t>
            </a:r>
          </a:p>
          <a:p>
            <a:r>
              <a:rPr lang="cs-CZ" altLang="cs-CZ"/>
              <a:t>Systém pro přenos informací optickým kabelem:</a:t>
            </a:r>
          </a:p>
        </p:txBody>
      </p:sp>
      <p:sp>
        <p:nvSpPr>
          <p:cNvPr id="22534" name="Rectangle 4">
            <a:extLst>
              <a:ext uri="{FF2B5EF4-FFF2-40B4-BE49-F238E27FC236}">
                <a16:creationId xmlns:a16="http://schemas.microsoft.com/office/drawing/2014/main" id="{DBD4AA98-3BDC-4820-A7D4-7AB7976E4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88" y="4414838"/>
            <a:ext cx="1871662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22535" name="Rectangle 5">
            <a:extLst>
              <a:ext uri="{FF2B5EF4-FFF2-40B4-BE49-F238E27FC236}">
                <a16:creationId xmlns:a16="http://schemas.microsoft.com/office/drawing/2014/main" id="{852C6FDD-DE54-4D49-898D-DB0EED15E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88" y="4054475"/>
            <a:ext cx="18732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Vysílač</a:t>
            </a:r>
            <a:endParaRPr lang="en-US" altLang="cs-CZ" sz="1800"/>
          </a:p>
        </p:txBody>
      </p:sp>
      <p:sp>
        <p:nvSpPr>
          <p:cNvPr id="22536" name="Rectangle 6">
            <a:extLst>
              <a:ext uri="{FF2B5EF4-FFF2-40B4-BE49-F238E27FC236}">
                <a16:creationId xmlns:a16="http://schemas.microsoft.com/office/drawing/2014/main" id="{6695BEA1-04EF-433F-80E8-98398F54B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825" y="4559300"/>
            <a:ext cx="1008063" cy="4318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600"/>
              <a:t>Sdružovač</a:t>
            </a:r>
            <a:endParaRPr lang="en-US" altLang="cs-CZ" sz="1600"/>
          </a:p>
        </p:txBody>
      </p:sp>
      <p:sp>
        <p:nvSpPr>
          <p:cNvPr id="22537" name="Rectangle 7">
            <a:extLst>
              <a:ext uri="{FF2B5EF4-FFF2-40B4-BE49-F238E27FC236}">
                <a16:creationId xmlns:a16="http://schemas.microsoft.com/office/drawing/2014/main" id="{7BD6379B-88E3-43E8-ABEB-622C2D946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4559300"/>
            <a:ext cx="288925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22538" name="Line 8">
            <a:extLst>
              <a:ext uri="{FF2B5EF4-FFF2-40B4-BE49-F238E27FC236}">
                <a16:creationId xmlns:a16="http://schemas.microsoft.com/office/drawing/2014/main" id="{517B98E7-9BE7-444A-902D-AE28660D9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4225" y="46307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39" name="Line 9">
            <a:extLst>
              <a:ext uri="{FF2B5EF4-FFF2-40B4-BE49-F238E27FC236}">
                <a16:creationId xmlns:a16="http://schemas.microsoft.com/office/drawing/2014/main" id="{2BC92D88-BAB5-4E35-9EC7-B7A7AD0CB36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2788" y="470376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0" name="Line 10">
            <a:extLst>
              <a:ext uri="{FF2B5EF4-FFF2-40B4-BE49-F238E27FC236}">
                <a16:creationId xmlns:a16="http://schemas.microsoft.com/office/drawing/2014/main" id="{22963220-000B-4CC2-A5F8-BA7936CDEB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2788" y="484663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1" name="Line 11">
            <a:extLst>
              <a:ext uri="{FF2B5EF4-FFF2-40B4-BE49-F238E27FC236}">
                <a16:creationId xmlns:a16="http://schemas.microsoft.com/office/drawing/2014/main" id="{76EB7012-1BBB-4A02-B40E-88F8ACD95D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2788" y="4703763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2" name="Line 12">
            <a:extLst>
              <a:ext uri="{FF2B5EF4-FFF2-40B4-BE49-F238E27FC236}">
                <a16:creationId xmlns:a16="http://schemas.microsoft.com/office/drawing/2014/main" id="{6C920BA4-8759-430D-9719-F195E803CC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54225" y="4703763"/>
            <a:ext cx="730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3" name="Line 13">
            <a:extLst>
              <a:ext uri="{FF2B5EF4-FFF2-40B4-BE49-F238E27FC236}">
                <a16:creationId xmlns:a16="http://schemas.microsoft.com/office/drawing/2014/main" id="{797F41CF-2D49-475A-9822-422A08BFC0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71713" y="4487863"/>
            <a:ext cx="1444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4" name="Line 14">
            <a:extLst>
              <a:ext uri="{FF2B5EF4-FFF2-40B4-BE49-F238E27FC236}">
                <a16:creationId xmlns:a16="http://schemas.microsoft.com/office/drawing/2014/main" id="{0A51CD9E-9E8D-4F8B-AB0B-02CAA89067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71713" y="4559300"/>
            <a:ext cx="14287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5" name="Line 15">
            <a:extLst>
              <a:ext uri="{FF2B5EF4-FFF2-40B4-BE49-F238E27FC236}">
                <a16:creationId xmlns:a16="http://schemas.microsoft.com/office/drawing/2014/main" id="{477FB19A-715B-4E4E-BB5D-666D2E0150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6888" y="4775200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6" name="Line 16">
            <a:extLst>
              <a:ext uri="{FF2B5EF4-FFF2-40B4-BE49-F238E27FC236}">
                <a16:creationId xmlns:a16="http://schemas.microsoft.com/office/drawing/2014/main" id="{CB40D99B-5D42-49C5-AA05-01180408940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8688" y="47752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7" name="Line 17">
            <a:extLst>
              <a:ext uri="{FF2B5EF4-FFF2-40B4-BE49-F238E27FC236}">
                <a16:creationId xmlns:a16="http://schemas.microsoft.com/office/drawing/2014/main" id="{71CE4C88-D0F7-4666-B7DB-8CB0E922B2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79550" y="4991100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8" name="Rectangle 18">
            <a:extLst>
              <a:ext uri="{FF2B5EF4-FFF2-40B4-BE49-F238E27FC236}">
                <a16:creationId xmlns:a16="http://schemas.microsoft.com/office/drawing/2014/main" id="{1786B84A-8DB4-489D-A196-A74509A85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050" y="5422900"/>
            <a:ext cx="21590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600"/>
              <a:t>modulátor </a:t>
            </a:r>
            <a:br>
              <a:rPr lang="cs-CZ" altLang="cs-CZ" sz="1600"/>
            </a:br>
            <a:r>
              <a:rPr lang="cs-CZ" altLang="cs-CZ" sz="1600"/>
              <a:t>(obsahuje laser nebo LED)</a:t>
            </a:r>
            <a:endParaRPr lang="en-US" altLang="cs-CZ" sz="1600"/>
          </a:p>
        </p:txBody>
      </p:sp>
      <p:sp>
        <p:nvSpPr>
          <p:cNvPr id="22549" name="Rectangle 19">
            <a:extLst>
              <a:ext uri="{FF2B5EF4-FFF2-40B4-BE49-F238E27FC236}">
                <a16:creationId xmlns:a16="http://schemas.microsoft.com/office/drawing/2014/main" id="{53C63FC7-1998-4CE0-8E3D-B3BC1259B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4238" y="4630738"/>
            <a:ext cx="576262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22550" name="Line 20">
            <a:extLst>
              <a:ext uri="{FF2B5EF4-FFF2-40B4-BE49-F238E27FC236}">
                <a16:creationId xmlns:a16="http://schemas.microsoft.com/office/drawing/2014/main" id="{03BBBFE4-2D25-4A8C-B813-6F7045D894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00500" y="4775200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51" name="Rectangle 21">
            <a:extLst>
              <a:ext uri="{FF2B5EF4-FFF2-40B4-BE49-F238E27FC236}">
                <a16:creationId xmlns:a16="http://schemas.microsoft.com/office/drawing/2014/main" id="{4A46E774-216E-44BE-8543-869141670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4630738"/>
            <a:ext cx="576262" cy="28892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22552" name="Rectangle 22">
            <a:extLst>
              <a:ext uri="{FF2B5EF4-FFF2-40B4-BE49-F238E27FC236}">
                <a16:creationId xmlns:a16="http://schemas.microsoft.com/office/drawing/2014/main" id="{DC93B62B-4298-43D5-BD5F-CCA928BAB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6988" y="4414838"/>
            <a:ext cx="2352675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22553" name="Rectangle 23">
            <a:extLst>
              <a:ext uri="{FF2B5EF4-FFF2-40B4-BE49-F238E27FC236}">
                <a16:creationId xmlns:a16="http://schemas.microsoft.com/office/drawing/2014/main" id="{50FF4E61-3ED6-4586-A2EA-69DDB3EC6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6988" y="4054475"/>
            <a:ext cx="23860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Přijímač</a:t>
            </a:r>
            <a:endParaRPr lang="en-US" altLang="cs-CZ" sz="1800"/>
          </a:p>
        </p:txBody>
      </p:sp>
      <p:sp>
        <p:nvSpPr>
          <p:cNvPr id="22554" name="Rectangle 24">
            <a:extLst>
              <a:ext uri="{FF2B5EF4-FFF2-40B4-BE49-F238E27FC236}">
                <a16:creationId xmlns:a16="http://schemas.microsoft.com/office/drawing/2014/main" id="{1ADD5FD0-E0E9-44DA-B8A6-3C1E944F7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9063" y="4546600"/>
            <a:ext cx="855662" cy="431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600"/>
              <a:t>Procesor</a:t>
            </a:r>
            <a:endParaRPr lang="en-US" altLang="cs-CZ" sz="1600"/>
          </a:p>
        </p:txBody>
      </p:sp>
      <p:sp>
        <p:nvSpPr>
          <p:cNvPr id="22555" name="Rectangle 25">
            <a:extLst>
              <a:ext uri="{FF2B5EF4-FFF2-40B4-BE49-F238E27FC236}">
                <a16:creationId xmlns:a16="http://schemas.microsoft.com/office/drawing/2014/main" id="{DB62F91C-30D1-4716-8FEE-D49C8A2D7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4559300"/>
            <a:ext cx="288925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22556" name="Line 26">
            <a:extLst>
              <a:ext uri="{FF2B5EF4-FFF2-40B4-BE49-F238E27FC236}">
                <a16:creationId xmlns:a16="http://schemas.microsoft.com/office/drawing/2014/main" id="{46ABE08F-B24A-4CBE-89B6-81F1F90AB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46307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57" name="Line 27">
            <a:extLst>
              <a:ext uri="{FF2B5EF4-FFF2-40B4-BE49-F238E27FC236}">
                <a16:creationId xmlns:a16="http://schemas.microsoft.com/office/drawing/2014/main" id="{DA9E2303-72DA-454B-A891-C24A5569647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91300" y="4703763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58" name="Line 28">
            <a:extLst>
              <a:ext uri="{FF2B5EF4-FFF2-40B4-BE49-F238E27FC236}">
                <a16:creationId xmlns:a16="http://schemas.microsoft.com/office/drawing/2014/main" id="{6A0966A5-4BEE-4882-9372-D49FEECC96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91300" y="4846638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59" name="Line 29">
            <a:extLst>
              <a:ext uri="{FF2B5EF4-FFF2-40B4-BE49-F238E27FC236}">
                <a16:creationId xmlns:a16="http://schemas.microsoft.com/office/drawing/2014/main" id="{031C8BF8-971B-48ED-8ABE-D2C580BB62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91300" y="4703763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0" name="Line 30">
            <a:extLst>
              <a:ext uri="{FF2B5EF4-FFF2-40B4-BE49-F238E27FC236}">
                <a16:creationId xmlns:a16="http://schemas.microsoft.com/office/drawing/2014/main" id="{CE105E22-6F86-4ED6-B645-58A7F39BBB2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662738" y="4703763"/>
            <a:ext cx="730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1" name="Line 31">
            <a:extLst>
              <a:ext uri="{FF2B5EF4-FFF2-40B4-BE49-F238E27FC236}">
                <a16:creationId xmlns:a16="http://schemas.microsoft.com/office/drawing/2014/main" id="{AC9EB2BB-3D58-4970-80C9-559ECF3CC1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80225" y="4487863"/>
            <a:ext cx="144463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sm" len="lg"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2" name="Line 32">
            <a:extLst>
              <a:ext uri="{FF2B5EF4-FFF2-40B4-BE49-F238E27FC236}">
                <a16:creationId xmlns:a16="http://schemas.microsoft.com/office/drawing/2014/main" id="{96DF87AC-4D2E-456F-B3FD-06C9422EE6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80225" y="4559300"/>
            <a:ext cx="14287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sm" len="lg"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3" name="Line 33">
            <a:extLst>
              <a:ext uri="{FF2B5EF4-FFF2-40B4-BE49-F238E27FC236}">
                <a16:creationId xmlns:a16="http://schemas.microsoft.com/office/drawing/2014/main" id="{29BBB92C-FBAC-4192-B0A2-65570D7B73D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5400" y="4775200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4" name="Line 34">
            <a:extLst>
              <a:ext uri="{FF2B5EF4-FFF2-40B4-BE49-F238E27FC236}">
                <a16:creationId xmlns:a16="http://schemas.microsoft.com/office/drawing/2014/main" id="{14B63279-7B45-4858-9E1C-A9979AF3624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8788" y="4991100"/>
            <a:ext cx="3603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5" name="Line 35">
            <a:extLst>
              <a:ext uri="{FF2B5EF4-FFF2-40B4-BE49-F238E27FC236}">
                <a16:creationId xmlns:a16="http://schemas.microsoft.com/office/drawing/2014/main" id="{29092BE9-6667-4725-91DE-C493BC710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8788" y="4775200"/>
            <a:ext cx="244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6" name="Line 36">
            <a:extLst>
              <a:ext uri="{FF2B5EF4-FFF2-40B4-BE49-F238E27FC236}">
                <a16:creationId xmlns:a16="http://schemas.microsoft.com/office/drawing/2014/main" id="{94785473-E80A-4CCA-AE56-CDC736AEF59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1800" y="4773613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7" name="Rectangle 37">
            <a:extLst>
              <a:ext uri="{FF2B5EF4-FFF2-40B4-BE49-F238E27FC236}">
                <a16:creationId xmlns:a16="http://schemas.microsoft.com/office/drawing/2014/main" id="{5AB6DBB7-8586-4D62-B97C-90485D96B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8063" y="5495925"/>
            <a:ext cx="21605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600"/>
              <a:t>demodulátor</a:t>
            </a:r>
            <a:br>
              <a:rPr lang="cs-CZ" altLang="cs-CZ" sz="1600"/>
            </a:br>
            <a:r>
              <a:rPr lang="cs-CZ" altLang="cs-CZ" sz="1600"/>
              <a:t>(obsahuje fotodetektor)</a:t>
            </a:r>
            <a:endParaRPr lang="en-US" altLang="cs-CZ" sz="1600"/>
          </a:p>
        </p:txBody>
      </p:sp>
      <p:sp>
        <p:nvSpPr>
          <p:cNvPr id="22568" name="Rectangle 38">
            <a:extLst>
              <a:ext uri="{FF2B5EF4-FFF2-40B4-BE49-F238E27FC236}">
                <a16:creationId xmlns:a16="http://schemas.microsoft.com/office/drawing/2014/main" id="{EE6A0719-414A-4E7E-BE5F-96368CAAD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343400"/>
            <a:ext cx="7191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600"/>
              <a:t>repeater</a:t>
            </a:r>
            <a:endParaRPr lang="en-US" altLang="cs-CZ" sz="1600"/>
          </a:p>
        </p:txBody>
      </p:sp>
      <p:sp>
        <p:nvSpPr>
          <p:cNvPr id="22569" name="Rectangle 39">
            <a:extLst>
              <a:ext uri="{FF2B5EF4-FFF2-40B4-BE49-F238E27FC236}">
                <a16:creationId xmlns:a16="http://schemas.microsoft.com/office/drawing/2014/main" id="{1BC1D4E6-B28E-47AD-9B4E-CA388C7DD4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2300" y="4991100"/>
            <a:ext cx="7207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600"/>
              <a:t>coupler</a:t>
            </a:r>
            <a:endParaRPr lang="en-US" altLang="cs-CZ" sz="1600"/>
          </a:p>
        </p:txBody>
      </p:sp>
      <p:sp>
        <p:nvSpPr>
          <p:cNvPr id="22570" name="Line 40">
            <a:extLst>
              <a:ext uri="{FF2B5EF4-FFF2-40B4-BE49-F238E27FC236}">
                <a16:creationId xmlns:a16="http://schemas.microsoft.com/office/drawing/2014/main" id="{89B4E549-75F6-469B-A09D-B7EC406788D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4463" y="4919663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1" name="Line 41">
            <a:extLst>
              <a:ext uri="{FF2B5EF4-FFF2-40B4-BE49-F238E27FC236}">
                <a16:creationId xmlns:a16="http://schemas.microsoft.com/office/drawing/2014/main" id="{E9D0F56C-9DCD-4DE6-8D8D-F42EA7501F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24463" y="3479800"/>
            <a:ext cx="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2" name="Rectangle 42">
            <a:extLst>
              <a:ext uri="{FF2B5EF4-FFF2-40B4-BE49-F238E27FC236}">
                <a16:creationId xmlns:a16="http://schemas.microsoft.com/office/drawing/2014/main" id="{A29396A1-AAC3-495C-AC94-35DDFD42097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719637" y="3695701"/>
            <a:ext cx="13684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600"/>
              <a:t>elektrický signál</a:t>
            </a:r>
            <a:endParaRPr lang="en-US" altLang="cs-CZ" sz="1600"/>
          </a:p>
        </p:txBody>
      </p:sp>
      <p:sp>
        <p:nvSpPr>
          <p:cNvPr id="22573" name="Rectangle 43">
            <a:extLst>
              <a:ext uri="{FF2B5EF4-FFF2-40B4-BE49-F238E27FC236}">
                <a16:creationId xmlns:a16="http://schemas.microsoft.com/office/drawing/2014/main" id="{DFEFA082-0387-47B4-ACA3-013DF1254F7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719637" y="5567363"/>
            <a:ext cx="13684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600"/>
              <a:t>optický signál</a:t>
            </a:r>
            <a:endParaRPr lang="en-US" altLang="cs-CZ" sz="1600"/>
          </a:p>
        </p:txBody>
      </p:sp>
      <p:sp>
        <p:nvSpPr>
          <p:cNvPr id="22574" name="Rectangle 44">
            <a:extLst>
              <a:ext uri="{FF2B5EF4-FFF2-40B4-BE49-F238E27FC236}">
                <a16:creationId xmlns:a16="http://schemas.microsoft.com/office/drawing/2014/main" id="{E8C6AC14-6534-440F-854E-8EDCF9325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7613" y="4703763"/>
            <a:ext cx="73025" cy="142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22575" name="Rectangle 45">
            <a:extLst>
              <a:ext uri="{FF2B5EF4-FFF2-40B4-BE49-F238E27FC236}">
                <a16:creationId xmlns:a16="http://schemas.microsoft.com/office/drawing/2014/main" id="{9FC0F5AB-DF59-4122-B6A7-0BD1F598F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4238" y="4703763"/>
            <a:ext cx="73025" cy="142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22576" name="Rectangle 46">
            <a:extLst>
              <a:ext uri="{FF2B5EF4-FFF2-40B4-BE49-F238E27FC236}">
                <a16:creationId xmlns:a16="http://schemas.microsoft.com/office/drawing/2014/main" id="{A7E7E06C-4BBD-49C6-B355-014470E77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7475" y="4703763"/>
            <a:ext cx="73025" cy="142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22577" name="Rectangle 47">
            <a:extLst>
              <a:ext uri="{FF2B5EF4-FFF2-40B4-BE49-F238E27FC236}">
                <a16:creationId xmlns:a16="http://schemas.microsoft.com/office/drawing/2014/main" id="{1986E846-663C-45B6-A79F-1598ACB3C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4703763"/>
            <a:ext cx="73025" cy="142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22578" name="Rectangle 48">
            <a:extLst>
              <a:ext uri="{FF2B5EF4-FFF2-40B4-BE49-F238E27FC236}">
                <a16:creationId xmlns:a16="http://schemas.microsoft.com/office/drawing/2014/main" id="{1E61D340-2B20-4D05-967B-6735E8F51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0363" y="4703763"/>
            <a:ext cx="73025" cy="142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22579" name="Rectangle 49">
            <a:extLst>
              <a:ext uri="{FF2B5EF4-FFF2-40B4-BE49-F238E27FC236}">
                <a16:creationId xmlns:a16="http://schemas.microsoft.com/office/drawing/2014/main" id="{3C05A7D0-1F39-46A0-88A9-05833F77C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6988" y="4703763"/>
            <a:ext cx="73025" cy="142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22580" name="Rectangle 50">
            <a:extLst>
              <a:ext uri="{FF2B5EF4-FFF2-40B4-BE49-F238E27FC236}">
                <a16:creationId xmlns:a16="http://schemas.microsoft.com/office/drawing/2014/main" id="{CE3591AA-A9DE-4B08-BDE9-6DD50F850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3025" y="4630738"/>
            <a:ext cx="144463" cy="7143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22581" name="Rectangle 51">
            <a:extLst>
              <a:ext uri="{FF2B5EF4-FFF2-40B4-BE49-F238E27FC236}">
                <a16:creationId xmlns:a16="http://schemas.microsoft.com/office/drawing/2014/main" id="{927980BC-FB58-4B63-AD72-EFC49B630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3025" y="4846638"/>
            <a:ext cx="144463" cy="7143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22582" name="Rectangle 52">
            <a:extLst>
              <a:ext uri="{FF2B5EF4-FFF2-40B4-BE49-F238E27FC236}">
                <a16:creationId xmlns:a16="http://schemas.microsoft.com/office/drawing/2014/main" id="{AFC9C3FC-9C91-45FE-BC79-6238106A8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3263" y="4546600"/>
            <a:ext cx="533400" cy="4318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600"/>
              <a:t>Zesil.</a:t>
            </a:r>
          </a:p>
        </p:txBody>
      </p:sp>
      <p:sp>
        <p:nvSpPr>
          <p:cNvPr id="22583" name="Line 53">
            <a:extLst>
              <a:ext uri="{FF2B5EF4-FFF2-40B4-BE49-F238E27FC236}">
                <a16:creationId xmlns:a16="http://schemas.microsoft.com/office/drawing/2014/main" id="{BAF55FDB-F1C8-4609-8E7D-5871EE2A0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586663" y="4775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datum 3">
            <a:extLst>
              <a:ext uri="{FF2B5EF4-FFF2-40B4-BE49-F238E27FC236}">
                <a16:creationId xmlns:a16="http://schemas.microsoft.com/office/drawing/2014/main" id="{3E54D095-16E9-49A1-9DC8-677FD109F28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5AFB58-9BB6-492F-B70F-1D5DCF576B77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38915" name="Zástupný symbol pro číslo snímku 5">
            <a:extLst>
              <a:ext uri="{FF2B5EF4-FFF2-40B4-BE49-F238E27FC236}">
                <a16:creationId xmlns:a16="http://schemas.microsoft.com/office/drawing/2014/main" id="{853A11EC-EA36-4E83-82C0-E21E624B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457B7B-3FDD-4B5E-87FA-5474395DED2D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CA" altLang="cs-CZ" sz="1400"/>
          </a:p>
        </p:txBody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327F141F-7E2A-47DA-AABE-6CBECA9A5A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cs-CZ" altLang="cs-CZ" dirty="0"/>
              <a:t>Optický kabel (20)</a:t>
            </a:r>
          </a:p>
        </p:txBody>
      </p:sp>
      <p:sp>
        <p:nvSpPr>
          <p:cNvPr id="38917" name="Rectangle 3">
            <a:extLst>
              <a:ext uri="{FF2B5EF4-FFF2-40B4-BE49-F238E27FC236}">
                <a16:creationId xmlns:a16="http://schemas.microsoft.com/office/drawing/2014/main" id="{A08BBAEB-4758-4564-9863-66D562219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cs-CZ" altLang="cs-CZ" dirty="0"/>
              <a:t>Útlum na optickém kabelu:</a:t>
            </a:r>
          </a:p>
          <a:p>
            <a:pPr lvl="1"/>
            <a:r>
              <a:rPr lang="cs-CZ" altLang="cs-CZ" dirty="0"/>
              <a:t>U nejkvalitnějších kabelů (</a:t>
            </a:r>
            <a:r>
              <a:rPr lang="cs-CZ" altLang="cs-CZ" dirty="0" err="1"/>
              <a:t>jednovidové</a:t>
            </a:r>
            <a:r>
              <a:rPr lang="cs-CZ" altLang="cs-CZ" dirty="0"/>
              <a:t>) je asi </a:t>
            </a:r>
          </a:p>
          <a:p>
            <a:pPr lvl="1">
              <a:buFontTx/>
              <a:buNone/>
            </a:pPr>
            <a:r>
              <a:rPr lang="cs-CZ" altLang="cs-CZ" dirty="0"/>
              <a:t>	–2  dB na 1 km</a:t>
            </a:r>
          </a:p>
          <a:p>
            <a:pPr lvl="1"/>
            <a:r>
              <a:rPr lang="cs-CZ" altLang="cs-CZ" dirty="0">
                <a:solidFill>
                  <a:schemeClr val="folHlink"/>
                </a:solidFill>
              </a:rPr>
              <a:t>vnitřní</a:t>
            </a:r>
            <a:r>
              <a:rPr lang="cs-CZ" altLang="cs-CZ" dirty="0"/>
              <a:t>: způsobeny nečistotou ve vlákně:</a:t>
            </a:r>
          </a:p>
          <a:p>
            <a:pPr lvl="2"/>
            <a:r>
              <a:rPr lang="cs-CZ" altLang="cs-CZ" dirty="0" err="1">
                <a:solidFill>
                  <a:schemeClr val="folHlink"/>
                </a:solidFill>
              </a:rPr>
              <a:t>scattering</a:t>
            </a:r>
            <a:r>
              <a:rPr lang="cs-CZ" altLang="cs-CZ" dirty="0"/>
              <a:t>: vzniká nepřesnostmi při výrobě</a:t>
            </a:r>
          </a:p>
          <a:p>
            <a:pPr lvl="2"/>
            <a:r>
              <a:rPr lang="cs-CZ" altLang="cs-CZ" dirty="0" err="1">
                <a:solidFill>
                  <a:schemeClr val="folHlink"/>
                </a:solidFill>
              </a:rPr>
              <a:t>absorption</a:t>
            </a:r>
            <a:r>
              <a:rPr lang="cs-CZ" altLang="cs-CZ" dirty="0"/>
              <a:t>: vzniká nečistotami v materiálu (OH  )</a:t>
            </a:r>
          </a:p>
          <a:p>
            <a:pPr lvl="1"/>
            <a:r>
              <a:rPr lang="cs-CZ" altLang="cs-CZ" dirty="0">
                <a:solidFill>
                  <a:schemeClr val="folHlink"/>
                </a:solidFill>
              </a:rPr>
              <a:t>venkovní</a:t>
            </a:r>
            <a:r>
              <a:rPr lang="cs-CZ" altLang="cs-CZ" dirty="0"/>
              <a:t>: způsobený venkovními mechanismy:</a:t>
            </a:r>
          </a:p>
          <a:p>
            <a:pPr lvl="2"/>
            <a:r>
              <a:rPr lang="cs-CZ" altLang="cs-CZ" dirty="0" err="1">
                <a:solidFill>
                  <a:schemeClr val="folHlink"/>
                </a:solidFill>
              </a:rPr>
              <a:t>macrobending</a:t>
            </a:r>
            <a:r>
              <a:rPr lang="cs-CZ" altLang="cs-CZ" dirty="0"/>
              <a:t>: vzniká nevhodným ohybem kabelu</a:t>
            </a:r>
          </a:p>
          <a:p>
            <a:pPr lvl="2"/>
            <a:r>
              <a:rPr lang="cs-CZ" altLang="cs-CZ" dirty="0" err="1">
                <a:solidFill>
                  <a:schemeClr val="folHlink"/>
                </a:solidFill>
              </a:rPr>
              <a:t>microbending</a:t>
            </a:r>
            <a:r>
              <a:rPr lang="cs-CZ" altLang="cs-CZ" dirty="0"/>
              <a:t>: vzniká drobnými nerovnostmi na kabelu</a:t>
            </a:r>
          </a:p>
        </p:txBody>
      </p:sp>
      <p:sp>
        <p:nvSpPr>
          <p:cNvPr id="38918" name="Line 4">
            <a:extLst>
              <a:ext uri="{FF2B5EF4-FFF2-40B4-BE49-F238E27FC236}">
                <a16:creationId xmlns:a16="http://schemas.microsoft.com/office/drawing/2014/main" id="{BBB65883-03D1-49E6-8470-AF7DF31B580C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7475" y="4084638"/>
            <a:ext cx="107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datum 4">
            <a:extLst>
              <a:ext uri="{FF2B5EF4-FFF2-40B4-BE49-F238E27FC236}">
                <a16:creationId xmlns:a16="http://schemas.microsoft.com/office/drawing/2014/main" id="{EFE32ED2-FBA7-4E58-AC25-3BE09D4732A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10CF5E-6452-4EA7-9D40-283B36B3D81C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39939" name="Zástupný symbol pro číslo snímku 6">
            <a:extLst>
              <a:ext uri="{FF2B5EF4-FFF2-40B4-BE49-F238E27FC236}">
                <a16:creationId xmlns:a16="http://schemas.microsoft.com/office/drawing/2014/main" id="{24515396-C79F-4B47-BB3B-390521EFE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B5029C-1FA9-48F0-8985-E83BF977396A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CA" altLang="cs-CZ" sz="1400"/>
          </a:p>
        </p:txBody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B8F47AC5-8C3B-4449-82C8-A071A6490C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720725"/>
          </a:xfrm>
        </p:spPr>
        <p:txBody>
          <a:bodyPr/>
          <a:lstStyle/>
          <a:p>
            <a:r>
              <a:rPr lang="cs-CZ" altLang="cs-CZ" dirty="0"/>
              <a:t>Optický kabel (21)</a:t>
            </a:r>
          </a:p>
        </p:txBody>
      </p:sp>
      <p:sp>
        <p:nvSpPr>
          <p:cNvPr id="39941" name="Rectangle 3">
            <a:extLst>
              <a:ext uri="{FF2B5EF4-FFF2-40B4-BE49-F238E27FC236}">
                <a16:creationId xmlns:a16="http://schemas.microsoft.com/office/drawing/2014/main" id="{6403805C-A604-4CAA-831F-15D61C02EA6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981075"/>
            <a:ext cx="7631113" cy="439738"/>
          </a:xfrm>
        </p:spPr>
        <p:txBody>
          <a:bodyPr/>
          <a:lstStyle/>
          <a:p>
            <a:r>
              <a:rPr lang="cs-CZ" altLang="cs-CZ"/>
              <a:t>Útlumová charakteristika optického kabelu</a:t>
            </a:r>
            <a:r>
              <a:rPr lang="cs-CZ" altLang="cs-CZ" sz="2800"/>
              <a:t> </a:t>
            </a:r>
          </a:p>
        </p:txBody>
      </p:sp>
      <p:sp>
        <p:nvSpPr>
          <p:cNvPr id="39942" name="Line 4">
            <a:extLst>
              <a:ext uri="{FF2B5EF4-FFF2-40B4-BE49-F238E27FC236}">
                <a16:creationId xmlns:a16="http://schemas.microsoft.com/office/drawing/2014/main" id="{A6285F00-0EAB-4D64-93B9-C8FA62CE229C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7475" y="4084638"/>
            <a:ext cx="107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39943" name="Picture 5" descr="FO">
            <a:extLst>
              <a:ext uri="{FF2B5EF4-FFF2-40B4-BE49-F238E27FC236}">
                <a16:creationId xmlns:a16="http://schemas.microsoft.com/office/drawing/2014/main" id="{E38EFFF3-8A97-42C3-B77D-0CA88781B19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628775"/>
            <a:ext cx="6769100" cy="4532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3">
            <a:extLst>
              <a:ext uri="{FF2B5EF4-FFF2-40B4-BE49-F238E27FC236}">
                <a16:creationId xmlns:a16="http://schemas.microsoft.com/office/drawing/2014/main" id="{0553F009-00FA-4C9F-9ECA-06EF84303F0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81F604-C9A4-4A92-A934-8853D131C429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4099" name="Zástupný symbol pro číslo snímku 5">
            <a:extLst>
              <a:ext uri="{FF2B5EF4-FFF2-40B4-BE49-F238E27FC236}">
                <a16:creationId xmlns:a16="http://schemas.microsoft.com/office/drawing/2014/main" id="{563B01C4-B62B-440C-8F8B-45A3A41ED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D67F96-F2A7-4FD5-ABDB-0CC115221769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CA" altLang="cs-CZ" sz="1400"/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CBD1AE08-41C5-47A1-8FEC-20ED035280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Rozměry kabelů AWG</a:t>
            </a:r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FE4659A0-5B70-4A53-9C0A-D6DF8AEE66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1219200"/>
          </a:xfrm>
        </p:spPr>
        <p:txBody>
          <a:bodyPr/>
          <a:lstStyle/>
          <a:p>
            <a:r>
              <a:rPr lang="cs-CZ" altLang="cs-CZ"/>
              <a:t>AWG – </a:t>
            </a:r>
            <a:r>
              <a:rPr lang="cs-CZ" altLang="cs-CZ" u="sng"/>
              <a:t>A</a:t>
            </a:r>
            <a:r>
              <a:rPr lang="cs-CZ" altLang="cs-CZ"/>
              <a:t>merican </a:t>
            </a:r>
            <a:r>
              <a:rPr lang="cs-CZ" altLang="cs-CZ" u="sng"/>
              <a:t>W</a:t>
            </a:r>
            <a:r>
              <a:rPr lang="cs-CZ" altLang="cs-CZ"/>
              <a:t>ire </a:t>
            </a:r>
            <a:r>
              <a:rPr lang="cs-CZ" altLang="cs-CZ" u="sng"/>
              <a:t>G</a:t>
            </a:r>
            <a:r>
              <a:rPr lang="cs-CZ" altLang="cs-CZ"/>
              <a:t>auge</a:t>
            </a:r>
          </a:p>
          <a:p>
            <a:r>
              <a:rPr lang="cs-CZ" altLang="cs-CZ"/>
              <a:t>Klasifikační systém pro měděné vodiče</a:t>
            </a:r>
          </a:p>
        </p:txBody>
      </p:sp>
      <p:sp>
        <p:nvSpPr>
          <p:cNvPr id="4102" name="Rectangle 4">
            <a:extLst>
              <a:ext uri="{FF2B5EF4-FFF2-40B4-BE49-F238E27FC236}">
                <a16:creationId xmlns:a16="http://schemas.microsoft.com/office/drawing/2014/main" id="{714D5FD4-16B3-4974-9133-5AC3F2611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1242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AWG rozměr</a:t>
            </a:r>
            <a:endParaRPr lang="cs-CZ" altLang="cs-CZ" sz="2400"/>
          </a:p>
        </p:txBody>
      </p:sp>
      <p:sp>
        <p:nvSpPr>
          <p:cNvPr id="4103" name="Rectangle 5">
            <a:extLst>
              <a:ext uri="{FF2B5EF4-FFF2-40B4-BE49-F238E27FC236}">
                <a16:creationId xmlns:a16="http://schemas.microsoft.com/office/drawing/2014/main" id="{52C87C8F-AE90-438D-AA85-89C5DC049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1242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Průměr [mm]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4104" name="Rectangle 6">
            <a:extLst>
              <a:ext uri="{FF2B5EF4-FFF2-40B4-BE49-F238E27FC236}">
                <a16:creationId xmlns:a16="http://schemas.microsoft.com/office/drawing/2014/main" id="{2A175CEB-3EE1-4646-805A-DA942817B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124200"/>
            <a:ext cx="160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Odpor [</a:t>
            </a:r>
            <a:r>
              <a:rPr lang="cs-CZ" altLang="cs-CZ" sz="1800">
                <a:solidFill>
                  <a:schemeClr val="folHlink"/>
                </a:solidFill>
                <a:latin typeface="Symbol" panose="05050102010706020507" pitchFamily="18" charset="2"/>
              </a:rPr>
              <a:t>W</a:t>
            </a:r>
            <a:r>
              <a:rPr lang="cs-CZ" altLang="cs-CZ" sz="1800">
                <a:solidFill>
                  <a:schemeClr val="folHlink"/>
                </a:solidFill>
              </a:rPr>
              <a:t>/m]</a:t>
            </a:r>
            <a:endParaRPr lang="cs-CZ" altLang="cs-CZ" sz="2400"/>
          </a:p>
        </p:txBody>
      </p:sp>
      <p:sp>
        <p:nvSpPr>
          <p:cNvPr id="4105" name="Rectangle 7">
            <a:extLst>
              <a:ext uri="{FF2B5EF4-FFF2-40B4-BE49-F238E27FC236}">
                <a16:creationId xmlns:a16="http://schemas.microsoft.com/office/drawing/2014/main" id="{A1351166-24D1-456C-A347-453479F7B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4290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30</a:t>
            </a:r>
            <a:endParaRPr lang="cs-CZ" altLang="cs-CZ" sz="2400"/>
          </a:p>
        </p:txBody>
      </p:sp>
      <p:sp>
        <p:nvSpPr>
          <p:cNvPr id="4106" name="Rectangle 8">
            <a:extLst>
              <a:ext uri="{FF2B5EF4-FFF2-40B4-BE49-F238E27FC236}">
                <a16:creationId xmlns:a16="http://schemas.microsoft.com/office/drawing/2014/main" id="{E6C45A04-4BA7-4CA2-9E98-5AB2FC66F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4290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0.26</a:t>
            </a:r>
            <a:endParaRPr lang="cs-CZ" altLang="cs-CZ" sz="2400"/>
          </a:p>
        </p:txBody>
      </p:sp>
      <p:sp>
        <p:nvSpPr>
          <p:cNvPr id="4107" name="Rectangle 9">
            <a:extLst>
              <a:ext uri="{FF2B5EF4-FFF2-40B4-BE49-F238E27FC236}">
                <a16:creationId xmlns:a16="http://schemas.microsoft.com/office/drawing/2014/main" id="{903748B2-5D20-475A-97D6-9723A445A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429000"/>
            <a:ext cx="160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0.346</a:t>
            </a:r>
            <a:endParaRPr lang="cs-CZ" altLang="cs-CZ" sz="2400"/>
          </a:p>
        </p:txBody>
      </p:sp>
      <p:sp>
        <p:nvSpPr>
          <p:cNvPr id="4108" name="Rectangle 10">
            <a:extLst>
              <a:ext uri="{FF2B5EF4-FFF2-40B4-BE49-F238E27FC236}">
                <a16:creationId xmlns:a16="http://schemas.microsoft.com/office/drawing/2014/main" id="{2D6A20E9-1023-4945-80DB-83DEB01D1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7338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24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4109" name="Rectangle 11">
            <a:extLst>
              <a:ext uri="{FF2B5EF4-FFF2-40B4-BE49-F238E27FC236}">
                <a16:creationId xmlns:a16="http://schemas.microsoft.com/office/drawing/2014/main" id="{DB43CF78-7C1C-4DA5-AD08-557042723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7338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0.51</a:t>
            </a:r>
            <a:endParaRPr lang="cs-CZ" altLang="cs-CZ" sz="2400"/>
          </a:p>
        </p:txBody>
      </p:sp>
      <p:sp>
        <p:nvSpPr>
          <p:cNvPr id="4110" name="Rectangle 12">
            <a:extLst>
              <a:ext uri="{FF2B5EF4-FFF2-40B4-BE49-F238E27FC236}">
                <a16:creationId xmlns:a16="http://schemas.microsoft.com/office/drawing/2014/main" id="{4DF5AE2A-253E-4B7F-96F5-8A8FE6E47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733800"/>
            <a:ext cx="160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0.080</a:t>
            </a:r>
            <a:endParaRPr lang="cs-CZ" altLang="cs-CZ" sz="2400"/>
          </a:p>
        </p:txBody>
      </p:sp>
      <p:sp>
        <p:nvSpPr>
          <p:cNvPr id="4111" name="Rectangle 13">
            <a:extLst>
              <a:ext uri="{FF2B5EF4-FFF2-40B4-BE49-F238E27FC236}">
                <a16:creationId xmlns:a16="http://schemas.microsoft.com/office/drawing/2014/main" id="{F5C9F541-F9CE-422D-AF8F-03656BBAB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0386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22</a:t>
            </a:r>
            <a:endParaRPr lang="cs-CZ" altLang="cs-CZ" sz="2400"/>
          </a:p>
        </p:txBody>
      </p:sp>
      <p:sp>
        <p:nvSpPr>
          <p:cNvPr id="4112" name="Rectangle 14">
            <a:extLst>
              <a:ext uri="{FF2B5EF4-FFF2-40B4-BE49-F238E27FC236}">
                <a16:creationId xmlns:a16="http://schemas.microsoft.com/office/drawing/2014/main" id="{ED4A23CC-2B95-44B0-A5C6-C46A2B363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0386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0.64</a:t>
            </a:r>
            <a:endParaRPr lang="cs-CZ" altLang="cs-CZ" sz="2400"/>
          </a:p>
        </p:txBody>
      </p:sp>
      <p:sp>
        <p:nvSpPr>
          <p:cNvPr id="4113" name="Rectangle 15">
            <a:extLst>
              <a:ext uri="{FF2B5EF4-FFF2-40B4-BE49-F238E27FC236}">
                <a16:creationId xmlns:a16="http://schemas.microsoft.com/office/drawing/2014/main" id="{7D254391-3FE2-4F57-9A69-D806C41A0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038600"/>
            <a:ext cx="160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0.050</a:t>
            </a:r>
            <a:endParaRPr lang="cs-CZ" altLang="cs-CZ" sz="2400"/>
          </a:p>
        </p:txBody>
      </p:sp>
      <p:sp>
        <p:nvSpPr>
          <p:cNvPr id="4114" name="Rectangle 16">
            <a:extLst>
              <a:ext uri="{FF2B5EF4-FFF2-40B4-BE49-F238E27FC236}">
                <a16:creationId xmlns:a16="http://schemas.microsoft.com/office/drawing/2014/main" id="{55E8DD7B-E145-40A3-A52E-0CF34A331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3434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20</a:t>
            </a:r>
            <a:endParaRPr lang="cs-CZ" altLang="cs-CZ" sz="2400"/>
          </a:p>
        </p:txBody>
      </p:sp>
      <p:sp>
        <p:nvSpPr>
          <p:cNvPr id="4115" name="Rectangle 17">
            <a:extLst>
              <a:ext uri="{FF2B5EF4-FFF2-40B4-BE49-F238E27FC236}">
                <a16:creationId xmlns:a16="http://schemas.microsoft.com/office/drawing/2014/main" id="{CD1CF1AB-6E57-4584-BCC3-D2643BB4A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3434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0.81</a:t>
            </a:r>
            <a:endParaRPr lang="cs-CZ" altLang="cs-CZ" sz="2400"/>
          </a:p>
        </p:txBody>
      </p:sp>
      <p:sp>
        <p:nvSpPr>
          <p:cNvPr id="4116" name="Rectangle 18">
            <a:extLst>
              <a:ext uri="{FF2B5EF4-FFF2-40B4-BE49-F238E27FC236}">
                <a16:creationId xmlns:a16="http://schemas.microsoft.com/office/drawing/2014/main" id="{189E7958-2224-4D4B-848E-AEF72F90D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343400"/>
            <a:ext cx="160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0.032</a:t>
            </a:r>
            <a:endParaRPr lang="cs-CZ" altLang="cs-CZ" sz="2400"/>
          </a:p>
        </p:txBody>
      </p:sp>
      <p:sp>
        <p:nvSpPr>
          <p:cNvPr id="4117" name="Rectangle 19">
            <a:extLst>
              <a:ext uri="{FF2B5EF4-FFF2-40B4-BE49-F238E27FC236}">
                <a16:creationId xmlns:a16="http://schemas.microsoft.com/office/drawing/2014/main" id="{5077CC47-A11C-40B8-AB20-1FAB2E62D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6482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18</a:t>
            </a:r>
            <a:endParaRPr lang="cs-CZ" altLang="cs-CZ" sz="2400"/>
          </a:p>
        </p:txBody>
      </p:sp>
      <p:sp>
        <p:nvSpPr>
          <p:cNvPr id="4118" name="Rectangle 20">
            <a:extLst>
              <a:ext uri="{FF2B5EF4-FFF2-40B4-BE49-F238E27FC236}">
                <a16:creationId xmlns:a16="http://schemas.microsoft.com/office/drawing/2014/main" id="{EFB08399-E386-4F1C-BB01-0BD4865CF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6482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1.02</a:t>
            </a:r>
            <a:endParaRPr lang="cs-CZ" altLang="cs-CZ" sz="2400"/>
          </a:p>
        </p:txBody>
      </p:sp>
      <p:sp>
        <p:nvSpPr>
          <p:cNvPr id="4119" name="Rectangle 21">
            <a:extLst>
              <a:ext uri="{FF2B5EF4-FFF2-40B4-BE49-F238E27FC236}">
                <a16:creationId xmlns:a16="http://schemas.microsoft.com/office/drawing/2014/main" id="{D1402320-D807-4A76-A56A-3A1BFB4EB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648200"/>
            <a:ext cx="160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0.020</a:t>
            </a:r>
            <a:endParaRPr lang="cs-CZ" altLang="cs-CZ" sz="2400"/>
          </a:p>
        </p:txBody>
      </p:sp>
      <p:sp>
        <p:nvSpPr>
          <p:cNvPr id="4120" name="Rectangle 22">
            <a:extLst>
              <a:ext uri="{FF2B5EF4-FFF2-40B4-BE49-F238E27FC236}">
                <a16:creationId xmlns:a16="http://schemas.microsoft.com/office/drawing/2014/main" id="{A48E51C3-9D6C-43D0-8E49-D716493B42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9530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16</a:t>
            </a:r>
            <a:endParaRPr lang="cs-CZ" altLang="cs-CZ" sz="2400"/>
          </a:p>
        </p:txBody>
      </p:sp>
      <p:sp>
        <p:nvSpPr>
          <p:cNvPr id="4121" name="Rectangle 23">
            <a:extLst>
              <a:ext uri="{FF2B5EF4-FFF2-40B4-BE49-F238E27FC236}">
                <a16:creationId xmlns:a16="http://schemas.microsoft.com/office/drawing/2014/main" id="{38A663AF-8C06-4949-BFAF-3B7E4034B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9530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1.29</a:t>
            </a:r>
            <a:endParaRPr lang="cs-CZ" altLang="cs-CZ" sz="2400"/>
          </a:p>
        </p:txBody>
      </p:sp>
      <p:sp>
        <p:nvSpPr>
          <p:cNvPr id="4122" name="Rectangle 24">
            <a:extLst>
              <a:ext uri="{FF2B5EF4-FFF2-40B4-BE49-F238E27FC236}">
                <a16:creationId xmlns:a16="http://schemas.microsoft.com/office/drawing/2014/main" id="{7AFFF56B-5A3C-4643-8E91-7483AFE35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953000"/>
            <a:ext cx="160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0.012</a:t>
            </a:r>
            <a:endParaRPr lang="cs-CZ" altLang="cs-CZ" sz="2400"/>
          </a:p>
        </p:txBody>
      </p:sp>
      <p:sp>
        <p:nvSpPr>
          <p:cNvPr id="4123" name="Rectangle 25">
            <a:extLst>
              <a:ext uri="{FF2B5EF4-FFF2-40B4-BE49-F238E27FC236}">
                <a16:creationId xmlns:a16="http://schemas.microsoft.com/office/drawing/2014/main" id="{A16B6D97-6701-4478-8CAE-0E7102BE8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2578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14</a:t>
            </a:r>
            <a:endParaRPr lang="cs-CZ" altLang="cs-CZ" sz="2400"/>
          </a:p>
        </p:txBody>
      </p:sp>
      <p:sp>
        <p:nvSpPr>
          <p:cNvPr id="4124" name="Rectangle 26">
            <a:extLst>
              <a:ext uri="{FF2B5EF4-FFF2-40B4-BE49-F238E27FC236}">
                <a16:creationId xmlns:a16="http://schemas.microsoft.com/office/drawing/2014/main" id="{30F523AA-8F2E-4858-B45F-80E661E88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2578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1.63</a:t>
            </a:r>
            <a:endParaRPr lang="cs-CZ" altLang="cs-CZ" sz="2400"/>
          </a:p>
        </p:txBody>
      </p:sp>
      <p:sp>
        <p:nvSpPr>
          <p:cNvPr id="4125" name="Rectangle 27">
            <a:extLst>
              <a:ext uri="{FF2B5EF4-FFF2-40B4-BE49-F238E27FC236}">
                <a16:creationId xmlns:a16="http://schemas.microsoft.com/office/drawing/2014/main" id="{82B720E8-C53C-44C9-820C-724CC1DD1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257800"/>
            <a:ext cx="160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0.008</a:t>
            </a:r>
            <a:endParaRPr lang="cs-CZ" altLang="cs-CZ" sz="2400"/>
          </a:p>
        </p:txBody>
      </p:sp>
      <p:sp>
        <p:nvSpPr>
          <p:cNvPr id="4126" name="Rectangle 28">
            <a:extLst>
              <a:ext uri="{FF2B5EF4-FFF2-40B4-BE49-F238E27FC236}">
                <a16:creationId xmlns:a16="http://schemas.microsoft.com/office/drawing/2014/main" id="{EEB0AA34-03D0-4537-BDB5-82050B6E6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5626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12</a:t>
            </a:r>
            <a:endParaRPr lang="cs-CZ" altLang="cs-CZ" sz="2400"/>
          </a:p>
        </p:txBody>
      </p:sp>
      <p:sp>
        <p:nvSpPr>
          <p:cNvPr id="4127" name="Rectangle 29">
            <a:extLst>
              <a:ext uri="{FF2B5EF4-FFF2-40B4-BE49-F238E27FC236}">
                <a16:creationId xmlns:a16="http://schemas.microsoft.com/office/drawing/2014/main" id="{1D7BAADF-98E5-40E6-AFA2-00E69060F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5626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2.05</a:t>
            </a:r>
            <a:endParaRPr lang="cs-CZ" altLang="cs-CZ" sz="2400"/>
          </a:p>
        </p:txBody>
      </p:sp>
      <p:sp>
        <p:nvSpPr>
          <p:cNvPr id="4128" name="Rectangle 30">
            <a:extLst>
              <a:ext uri="{FF2B5EF4-FFF2-40B4-BE49-F238E27FC236}">
                <a16:creationId xmlns:a16="http://schemas.microsoft.com/office/drawing/2014/main" id="{FDE77CB9-F176-4A07-BC94-267C63BC6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562600"/>
            <a:ext cx="160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0.005</a:t>
            </a:r>
            <a:endParaRPr lang="cs-CZ" altLang="cs-CZ" sz="2400"/>
          </a:p>
        </p:txBody>
      </p:sp>
      <p:sp>
        <p:nvSpPr>
          <p:cNvPr id="4129" name="Line 31">
            <a:extLst>
              <a:ext uri="{FF2B5EF4-FFF2-40B4-BE49-F238E27FC236}">
                <a16:creationId xmlns:a16="http://schemas.microsoft.com/office/drawing/2014/main" id="{D8B47886-12F1-49E9-87C5-1CC713AD1B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124200"/>
            <a:ext cx="472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0" name="Line 32">
            <a:extLst>
              <a:ext uri="{FF2B5EF4-FFF2-40B4-BE49-F238E27FC236}">
                <a16:creationId xmlns:a16="http://schemas.microsoft.com/office/drawing/2014/main" id="{50401B5A-2A88-4D0B-954C-C55DB8AC0D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867400"/>
            <a:ext cx="472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1" name="Line 33">
            <a:extLst>
              <a:ext uri="{FF2B5EF4-FFF2-40B4-BE49-F238E27FC236}">
                <a16:creationId xmlns:a16="http://schemas.microsoft.com/office/drawing/2014/main" id="{95E28B3E-43BF-4153-A73B-ACCE847BD9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3124200"/>
            <a:ext cx="0" cy="2743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2" name="Line 34">
            <a:extLst>
              <a:ext uri="{FF2B5EF4-FFF2-40B4-BE49-F238E27FC236}">
                <a16:creationId xmlns:a16="http://schemas.microsoft.com/office/drawing/2014/main" id="{0831C3D6-2487-40F6-9D5A-F9A05F1F4B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5600" y="3124200"/>
            <a:ext cx="0" cy="2743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3" name="Line 35">
            <a:extLst>
              <a:ext uri="{FF2B5EF4-FFF2-40B4-BE49-F238E27FC236}">
                <a16:creationId xmlns:a16="http://schemas.microsoft.com/office/drawing/2014/main" id="{F435F999-B4E6-4212-960C-453C341F3E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37338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4" name="Line 36">
            <a:extLst>
              <a:ext uri="{FF2B5EF4-FFF2-40B4-BE49-F238E27FC236}">
                <a16:creationId xmlns:a16="http://schemas.microsoft.com/office/drawing/2014/main" id="{76542673-85ED-483F-9012-B27B61A75C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40386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5" name="Line 37">
            <a:extLst>
              <a:ext uri="{FF2B5EF4-FFF2-40B4-BE49-F238E27FC236}">
                <a16:creationId xmlns:a16="http://schemas.microsoft.com/office/drawing/2014/main" id="{9BD15553-A064-4BE6-A8AA-0CEB632A39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43434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6" name="Line 38">
            <a:extLst>
              <a:ext uri="{FF2B5EF4-FFF2-40B4-BE49-F238E27FC236}">
                <a16:creationId xmlns:a16="http://schemas.microsoft.com/office/drawing/2014/main" id="{F293E0BE-9F63-4BB5-99AA-7BD9AF232C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46482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7" name="Line 39">
            <a:extLst>
              <a:ext uri="{FF2B5EF4-FFF2-40B4-BE49-F238E27FC236}">
                <a16:creationId xmlns:a16="http://schemas.microsoft.com/office/drawing/2014/main" id="{921980C1-275A-4427-A8C2-DBC7CF88FC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4953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8" name="Line 40">
            <a:extLst>
              <a:ext uri="{FF2B5EF4-FFF2-40B4-BE49-F238E27FC236}">
                <a16:creationId xmlns:a16="http://schemas.microsoft.com/office/drawing/2014/main" id="{6B558E7F-49A9-4201-84F7-6579D7A44C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52578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9" name="Line 41">
            <a:extLst>
              <a:ext uri="{FF2B5EF4-FFF2-40B4-BE49-F238E27FC236}">
                <a16:creationId xmlns:a16="http://schemas.microsoft.com/office/drawing/2014/main" id="{EB27E2C6-AE5C-4E2E-8680-00791704BF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55626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40" name="Line 42">
            <a:extLst>
              <a:ext uri="{FF2B5EF4-FFF2-40B4-BE49-F238E27FC236}">
                <a16:creationId xmlns:a16="http://schemas.microsoft.com/office/drawing/2014/main" id="{6DFAB301-5F10-4E58-88D7-03EA803F91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3429000"/>
            <a:ext cx="47244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41" name="Line 43">
            <a:extLst>
              <a:ext uri="{FF2B5EF4-FFF2-40B4-BE49-F238E27FC236}">
                <a16:creationId xmlns:a16="http://schemas.microsoft.com/office/drawing/2014/main" id="{D12EC417-BD69-4170-BD85-7670032089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3124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42" name="Line 44">
            <a:extLst>
              <a:ext uri="{FF2B5EF4-FFF2-40B4-BE49-F238E27FC236}">
                <a16:creationId xmlns:a16="http://schemas.microsoft.com/office/drawing/2014/main" id="{D3B09F5D-4708-4863-86E4-FD87A1FBFA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3124200"/>
            <a:ext cx="0" cy="2743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43" name="Line 45">
            <a:extLst>
              <a:ext uri="{FF2B5EF4-FFF2-40B4-BE49-F238E27FC236}">
                <a16:creationId xmlns:a16="http://schemas.microsoft.com/office/drawing/2014/main" id="{C0DA923A-9B2A-422D-B4B9-C125091D1D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124200"/>
            <a:ext cx="0" cy="2743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3">
            <a:extLst>
              <a:ext uri="{FF2B5EF4-FFF2-40B4-BE49-F238E27FC236}">
                <a16:creationId xmlns:a16="http://schemas.microsoft.com/office/drawing/2014/main" id="{CF916435-3AC4-4D9F-882D-66F1327B98F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5E8E75-AD04-4165-B7B7-E1584102396B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5123" name="Zástupný symbol pro číslo snímku 5">
            <a:extLst>
              <a:ext uri="{FF2B5EF4-FFF2-40B4-BE49-F238E27FC236}">
                <a16:creationId xmlns:a16="http://schemas.microsoft.com/office/drawing/2014/main" id="{60ACAA79-4F0A-48B6-AB50-91B2E00CC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9EED42-AB1C-4766-A8CD-D088A6BC7E63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CA" altLang="cs-CZ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29A722FA-C5D7-41BD-AF6B-8C05A2FE62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4525" y="442913"/>
            <a:ext cx="7772400" cy="993775"/>
          </a:xfrm>
        </p:spPr>
        <p:txBody>
          <a:bodyPr/>
          <a:lstStyle/>
          <a:p>
            <a:r>
              <a:rPr lang="cs-CZ" altLang="cs-CZ"/>
              <a:t>Standardizace kabelů (1)</a:t>
            </a: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A34C554E-2B50-469D-A435-E6D4EAB907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4050" y="1614488"/>
            <a:ext cx="8032750" cy="4565650"/>
          </a:xfrm>
        </p:spPr>
        <p:txBody>
          <a:bodyPr/>
          <a:lstStyle/>
          <a:p>
            <a:r>
              <a:rPr lang="cs-CZ" altLang="cs-CZ"/>
              <a:t>Soustava IBM:</a:t>
            </a:r>
          </a:p>
          <a:p>
            <a:pPr lvl="1"/>
            <a:r>
              <a:rPr lang="cs-CZ" altLang="cs-CZ"/>
              <a:t>navržena firmou IBM pro použití v sítích Token-Ring a také pro víceúčelové rozvody v budovách</a:t>
            </a:r>
          </a:p>
          <a:p>
            <a:pPr lvl="1"/>
            <a:r>
              <a:rPr lang="cs-CZ" altLang="cs-CZ"/>
              <a:t>specifikuje 9 typů kabelů (kroucených dvojlinek a optických kabelů)</a:t>
            </a:r>
          </a:p>
          <a:p>
            <a:pPr lvl="1"/>
            <a:r>
              <a:rPr lang="cs-CZ" altLang="cs-CZ"/>
              <a:t>nezahrnuje koaxiální kabely</a:t>
            </a:r>
          </a:p>
          <a:p>
            <a:pPr lvl="1"/>
            <a:r>
              <a:rPr lang="cs-CZ" altLang="cs-CZ"/>
              <a:t>typy 4 a 7 zatím nejsou definovány (zřejmě rezer-va do budoucna)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datum 3">
            <a:extLst>
              <a:ext uri="{FF2B5EF4-FFF2-40B4-BE49-F238E27FC236}">
                <a16:creationId xmlns:a16="http://schemas.microsoft.com/office/drawing/2014/main" id="{41C74094-631B-4412-BD2D-89FCF7EFD12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8C9708-468C-4B76-8092-F8A56F8C4C75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6147" name="Zástupný symbol pro číslo snímku 5">
            <a:extLst>
              <a:ext uri="{FF2B5EF4-FFF2-40B4-BE49-F238E27FC236}">
                <a16:creationId xmlns:a16="http://schemas.microsoft.com/office/drawing/2014/main" id="{D32D2DBB-2708-4166-89B0-60ABDDBAF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23D167-18CB-4510-B766-122634991E4B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CA" altLang="cs-CZ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57A147DF-209C-465F-B5D5-2533113C73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cs-CZ" altLang="cs-CZ"/>
              <a:t>Standardizace kabelů (2)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0EDDD6E8-935D-465D-AB0B-BFE77D040B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 lvl="1"/>
            <a:r>
              <a:rPr lang="cs-CZ" altLang="cs-CZ">
                <a:solidFill>
                  <a:schemeClr val="folHlink"/>
                </a:solidFill>
              </a:rPr>
              <a:t>Type 1</a:t>
            </a:r>
            <a:r>
              <a:rPr lang="cs-CZ" altLang="cs-CZ"/>
              <a:t>: </a:t>
            </a:r>
          </a:p>
          <a:p>
            <a:pPr lvl="2"/>
            <a:r>
              <a:rPr lang="cs-CZ" altLang="cs-CZ"/>
              <a:t>STP se dvěma páry plného vodiče o rozměru 22</a:t>
            </a:r>
          </a:p>
          <a:p>
            <a:pPr lvl="2"/>
            <a:r>
              <a:rPr lang="cs-CZ" altLang="cs-CZ"/>
              <a:t>používá se pro kvalitní datové přenosy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Type 2</a:t>
            </a:r>
            <a:r>
              <a:rPr lang="cs-CZ" altLang="cs-CZ"/>
              <a:t>: </a:t>
            </a:r>
          </a:p>
          <a:p>
            <a:pPr lvl="2"/>
            <a:r>
              <a:rPr lang="cs-CZ" altLang="cs-CZ"/>
              <a:t>hybrid skládající se ze </a:t>
            </a:r>
          </a:p>
          <a:p>
            <a:pPr lvl="3"/>
            <a:r>
              <a:rPr lang="cs-CZ" altLang="cs-CZ"/>
              <a:t>4 párů nestíněného plného vodiče o rozměru 22 (voice)</a:t>
            </a:r>
          </a:p>
          <a:p>
            <a:pPr lvl="3"/>
            <a:r>
              <a:rPr lang="cs-CZ" altLang="cs-CZ"/>
              <a:t>2 párů stíněného plného vodiče o rozměru 22 (data)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Type 3</a:t>
            </a:r>
            <a:r>
              <a:rPr lang="cs-CZ" altLang="cs-CZ"/>
              <a:t>: </a:t>
            </a:r>
          </a:p>
          <a:p>
            <a:pPr lvl="2"/>
            <a:r>
              <a:rPr lang="cs-CZ" altLang="cs-CZ"/>
              <a:t>UTP se 2, 3 nebo 4 páry plného vodiče rozměrů 22 nebo 24 </a:t>
            </a:r>
          </a:p>
          <a:p>
            <a:pPr lvl="2"/>
            <a:r>
              <a:rPr lang="cs-CZ" altLang="cs-CZ"/>
              <a:t>má minimálně dva závity na stopu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>
            <a:extLst>
              <a:ext uri="{FF2B5EF4-FFF2-40B4-BE49-F238E27FC236}">
                <a16:creationId xmlns:a16="http://schemas.microsoft.com/office/drawing/2014/main" id="{22524494-C4F8-4FA5-BA15-A51D46CC73B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6F55CD-86EE-4D39-9F19-0691FCD600FA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7171" name="Zástupný symbol pro číslo snímku 5">
            <a:extLst>
              <a:ext uri="{FF2B5EF4-FFF2-40B4-BE49-F238E27FC236}">
                <a16:creationId xmlns:a16="http://schemas.microsoft.com/office/drawing/2014/main" id="{6B02F4EC-0738-4B3B-87D7-A77672BE8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22A730-3196-435F-8E74-FBB39297465F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CA" altLang="cs-CZ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7E48BD1C-0A62-4FB1-BE19-A49149B0BC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90600"/>
          </a:xfrm>
        </p:spPr>
        <p:txBody>
          <a:bodyPr/>
          <a:lstStyle/>
          <a:p>
            <a:r>
              <a:rPr lang="cs-CZ" altLang="cs-CZ"/>
              <a:t>Standardizace kabelů (3)</a:t>
            </a: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E96FF0BE-E50B-410C-A771-A87181922D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 lvl="1"/>
            <a:r>
              <a:rPr lang="cs-CZ" altLang="cs-CZ">
                <a:solidFill>
                  <a:schemeClr val="folHlink"/>
                </a:solidFill>
              </a:rPr>
              <a:t>Type 5</a:t>
            </a:r>
            <a:r>
              <a:rPr lang="cs-CZ" altLang="cs-CZ"/>
              <a:t>: </a:t>
            </a:r>
          </a:p>
          <a:p>
            <a:pPr lvl="2"/>
            <a:r>
              <a:rPr lang="cs-CZ" altLang="cs-CZ"/>
              <a:t>optický kabel se dvěma skleněnými vlákny 100/140 nebo 62.5/125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Type 6</a:t>
            </a:r>
            <a:r>
              <a:rPr lang="cs-CZ" altLang="cs-CZ"/>
              <a:t>: </a:t>
            </a:r>
          </a:p>
          <a:p>
            <a:pPr lvl="2"/>
            <a:r>
              <a:rPr lang="cs-CZ" altLang="cs-CZ"/>
              <a:t>STP se dvěma páry splétaného vodiče o rozměru 26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Type 8</a:t>
            </a:r>
            <a:r>
              <a:rPr lang="cs-CZ" altLang="cs-CZ"/>
              <a:t>: </a:t>
            </a:r>
          </a:p>
          <a:p>
            <a:pPr lvl="2"/>
            <a:r>
              <a:rPr lang="cs-CZ" altLang="cs-CZ"/>
              <a:t>STP se dvěma páry plochého vodiče o rozměru 26</a:t>
            </a:r>
          </a:p>
          <a:p>
            <a:pPr lvl="2"/>
            <a:r>
              <a:rPr lang="cs-CZ" altLang="cs-CZ"/>
              <a:t>speciálně navržen pro vedení pod kobercem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Type 9</a:t>
            </a:r>
            <a:r>
              <a:rPr lang="cs-CZ" altLang="cs-CZ"/>
              <a:t>:</a:t>
            </a:r>
          </a:p>
          <a:p>
            <a:pPr lvl="2"/>
            <a:r>
              <a:rPr lang="cs-CZ" altLang="cs-CZ"/>
              <a:t>STP se dvěma páry plného nebo splétaného vodiče o rozměru 26. Je opatřen pláštěm typu plenum 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datum 3">
            <a:extLst>
              <a:ext uri="{FF2B5EF4-FFF2-40B4-BE49-F238E27FC236}">
                <a16:creationId xmlns:a16="http://schemas.microsoft.com/office/drawing/2014/main" id="{7A342936-1B74-47D4-ACFB-DBE4A255D5F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223253-ED45-4A20-BB65-A4248D73563F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8195" name="Zástupný symbol pro číslo snímku 5">
            <a:extLst>
              <a:ext uri="{FF2B5EF4-FFF2-40B4-BE49-F238E27FC236}">
                <a16:creationId xmlns:a16="http://schemas.microsoft.com/office/drawing/2014/main" id="{FDDEFE0A-9AA0-44A5-851B-0CC490EC0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31A5A7-679D-4641-8C31-ADC2C25EE63E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CA" altLang="cs-CZ" sz="140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EF4D6AB6-DC08-4B6D-BD22-510819DE51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r>
              <a:rPr lang="cs-CZ" altLang="cs-CZ"/>
              <a:t>Kategorie kabelů – EIA/TIA (1)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24F52143-8A6A-4CF8-8A4B-0372F0C7A6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648200"/>
          </a:xfrm>
        </p:spPr>
        <p:txBody>
          <a:bodyPr/>
          <a:lstStyle/>
          <a:p>
            <a:r>
              <a:rPr lang="cs-CZ" altLang="cs-CZ"/>
              <a:t>Klasifikační systém pro pro určování výkon-nosti kroucených dvojlinek:</a:t>
            </a:r>
          </a:p>
          <a:p>
            <a:r>
              <a:rPr lang="cs-CZ" altLang="cs-CZ"/>
              <a:t>Vytvořen komisemi: </a:t>
            </a:r>
          </a:p>
          <a:p>
            <a:pPr lvl="1"/>
            <a:r>
              <a:rPr lang="cs-CZ" altLang="cs-CZ"/>
              <a:t>EIA – </a:t>
            </a:r>
            <a:r>
              <a:rPr lang="cs-CZ" altLang="cs-CZ" u="sng"/>
              <a:t>E</a:t>
            </a:r>
            <a:r>
              <a:rPr lang="cs-CZ" altLang="cs-CZ"/>
              <a:t>lectronic </a:t>
            </a:r>
            <a:r>
              <a:rPr lang="cs-CZ" altLang="cs-CZ" u="sng"/>
              <a:t>I</a:t>
            </a:r>
            <a:r>
              <a:rPr lang="cs-CZ" altLang="cs-CZ"/>
              <a:t>ndustries </a:t>
            </a:r>
            <a:r>
              <a:rPr lang="cs-CZ" altLang="cs-CZ" u="sng"/>
              <a:t>A</a:t>
            </a:r>
            <a:r>
              <a:rPr lang="cs-CZ" altLang="cs-CZ"/>
              <a:t>ssociation</a:t>
            </a:r>
          </a:p>
          <a:p>
            <a:pPr lvl="1"/>
            <a:r>
              <a:rPr lang="cs-CZ" altLang="cs-CZ"/>
              <a:t>TIA – </a:t>
            </a:r>
            <a:r>
              <a:rPr lang="cs-CZ" altLang="cs-CZ" u="sng"/>
              <a:t>T</a:t>
            </a:r>
            <a:r>
              <a:rPr lang="cs-CZ" altLang="cs-CZ"/>
              <a:t>elecommunications </a:t>
            </a:r>
            <a:r>
              <a:rPr lang="cs-CZ" altLang="cs-CZ" u="sng"/>
              <a:t>I</a:t>
            </a:r>
            <a:r>
              <a:rPr lang="cs-CZ" altLang="cs-CZ"/>
              <a:t>ndustries </a:t>
            </a:r>
            <a:r>
              <a:rPr lang="cs-CZ" altLang="cs-CZ" u="sng"/>
              <a:t>A</a:t>
            </a:r>
            <a:r>
              <a:rPr lang="cs-CZ" altLang="cs-CZ"/>
              <a:t>ssociation</a:t>
            </a:r>
          </a:p>
          <a:p>
            <a:r>
              <a:rPr lang="cs-CZ" altLang="cs-CZ">
                <a:solidFill>
                  <a:schemeClr val="folHlink"/>
                </a:solidFill>
              </a:rPr>
              <a:t>Category 1</a:t>
            </a:r>
            <a:r>
              <a:rPr lang="cs-CZ" altLang="cs-CZ"/>
              <a:t>: </a:t>
            </a:r>
          </a:p>
          <a:p>
            <a:pPr lvl="1"/>
            <a:r>
              <a:rPr lang="cs-CZ" altLang="cs-CZ"/>
              <a:t>telefonní kabel pro hlasové přenosy</a:t>
            </a:r>
          </a:p>
          <a:p>
            <a:pPr lvl="1"/>
            <a:r>
              <a:rPr lang="cs-CZ" altLang="cs-CZ"/>
              <a:t>nevhodný pro datové přenosy (je možné použít jej pouze na kratší vzdálenosti)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datum 3">
            <a:extLst>
              <a:ext uri="{FF2B5EF4-FFF2-40B4-BE49-F238E27FC236}">
                <a16:creationId xmlns:a16="http://schemas.microsoft.com/office/drawing/2014/main" id="{923AFFC7-09A6-4888-8D69-A1A957E0436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3163A9-4D35-471A-B5AE-51971B32D2C7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9219" name="Zástupný symbol pro číslo snímku 5">
            <a:extLst>
              <a:ext uri="{FF2B5EF4-FFF2-40B4-BE49-F238E27FC236}">
                <a16:creationId xmlns:a16="http://schemas.microsoft.com/office/drawing/2014/main" id="{E0260109-63D4-4317-B82D-CAD281C82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64A3C2-4753-428E-84B2-501032081F5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CA" altLang="cs-CZ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AAD8084C-A641-4899-BAE0-D0A65C0682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cs-CZ" altLang="cs-CZ"/>
              <a:t>Kategorie kabelů - EIA/TIA (2)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6D8786C3-E67A-4A7A-8C36-D36751599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822575"/>
            <a:ext cx="106680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Category</a:t>
            </a:r>
            <a:endParaRPr lang="cs-CZ" altLang="cs-CZ" sz="2400"/>
          </a:p>
        </p:txBody>
      </p:sp>
      <p:sp>
        <p:nvSpPr>
          <p:cNvPr id="9222" name="Rectangle 4">
            <a:extLst>
              <a:ext uri="{FF2B5EF4-FFF2-40B4-BE49-F238E27FC236}">
                <a16:creationId xmlns:a16="http://schemas.microsoft.com/office/drawing/2014/main" id="{CAE5743F-BE50-4E51-AB99-21A2B67C5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819400"/>
            <a:ext cx="1752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Maximální </a:t>
            </a:r>
            <a:br>
              <a:rPr lang="cs-CZ" altLang="cs-CZ" sz="1800">
                <a:solidFill>
                  <a:schemeClr val="folHlink"/>
                </a:solidFill>
              </a:rPr>
            </a:br>
            <a:r>
              <a:rPr lang="cs-CZ" altLang="cs-CZ" sz="1800">
                <a:solidFill>
                  <a:schemeClr val="folHlink"/>
                </a:solidFill>
              </a:rPr>
              <a:t>frekvence [MHz]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9223" name="Rectangle 5">
            <a:extLst>
              <a:ext uri="{FF2B5EF4-FFF2-40B4-BE49-F238E27FC236}">
                <a16:creationId xmlns:a16="http://schemas.microsoft.com/office/drawing/2014/main" id="{01E74E5E-A939-47D6-93EE-A2FF65990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429000"/>
            <a:ext cx="106680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2</a:t>
            </a:r>
            <a:endParaRPr lang="cs-CZ" altLang="cs-CZ" sz="2400"/>
          </a:p>
        </p:txBody>
      </p:sp>
      <p:sp>
        <p:nvSpPr>
          <p:cNvPr id="9224" name="Rectangle 6">
            <a:extLst>
              <a:ext uri="{FF2B5EF4-FFF2-40B4-BE49-F238E27FC236}">
                <a16:creationId xmlns:a16="http://schemas.microsoft.com/office/drawing/2014/main" id="{CEEE7863-4C0D-40EE-8E84-74D5CEC9F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427413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4</a:t>
            </a:r>
            <a:endParaRPr lang="cs-CZ" altLang="cs-CZ" sz="2400"/>
          </a:p>
        </p:txBody>
      </p:sp>
      <p:sp>
        <p:nvSpPr>
          <p:cNvPr id="9225" name="Rectangle 7">
            <a:extLst>
              <a:ext uri="{FF2B5EF4-FFF2-40B4-BE49-F238E27FC236}">
                <a16:creationId xmlns:a16="http://schemas.microsoft.com/office/drawing/2014/main" id="{1882FF80-69DA-4F13-8C5B-ED2705A98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733800"/>
            <a:ext cx="106680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3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9226" name="Rectangle 8">
            <a:extLst>
              <a:ext uri="{FF2B5EF4-FFF2-40B4-BE49-F238E27FC236}">
                <a16:creationId xmlns:a16="http://schemas.microsoft.com/office/drawing/2014/main" id="{9536DC45-BEDE-4745-A20E-75B534B5E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732213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10 až 16</a:t>
            </a:r>
            <a:endParaRPr lang="cs-CZ" altLang="cs-CZ" sz="2400"/>
          </a:p>
        </p:txBody>
      </p:sp>
      <p:sp>
        <p:nvSpPr>
          <p:cNvPr id="9227" name="Rectangle 9">
            <a:extLst>
              <a:ext uri="{FF2B5EF4-FFF2-40B4-BE49-F238E27FC236}">
                <a16:creationId xmlns:a16="http://schemas.microsoft.com/office/drawing/2014/main" id="{ABDDAE21-0662-4169-A0B1-FFE0EDF55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038600"/>
            <a:ext cx="106680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4</a:t>
            </a:r>
            <a:endParaRPr lang="cs-CZ" altLang="cs-CZ" sz="2400"/>
          </a:p>
        </p:txBody>
      </p:sp>
      <p:sp>
        <p:nvSpPr>
          <p:cNvPr id="9228" name="Rectangle 10">
            <a:extLst>
              <a:ext uri="{FF2B5EF4-FFF2-40B4-BE49-F238E27FC236}">
                <a16:creationId xmlns:a16="http://schemas.microsoft.com/office/drawing/2014/main" id="{367338C1-D553-4A60-96E7-5F32278F8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037013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 16 až 20 </a:t>
            </a:r>
            <a:endParaRPr lang="cs-CZ" altLang="cs-CZ" sz="2400"/>
          </a:p>
        </p:txBody>
      </p:sp>
      <p:sp>
        <p:nvSpPr>
          <p:cNvPr id="9229" name="Rectangle 11">
            <a:extLst>
              <a:ext uri="{FF2B5EF4-FFF2-40B4-BE49-F238E27FC236}">
                <a16:creationId xmlns:a16="http://schemas.microsoft.com/office/drawing/2014/main" id="{6D296DA4-7316-4EC3-A0C6-6E4509D57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343400"/>
            <a:ext cx="106680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5</a:t>
            </a:r>
            <a:endParaRPr lang="cs-CZ" altLang="cs-CZ" sz="2400"/>
          </a:p>
        </p:txBody>
      </p:sp>
      <p:sp>
        <p:nvSpPr>
          <p:cNvPr id="9230" name="Rectangle 12">
            <a:extLst>
              <a:ext uri="{FF2B5EF4-FFF2-40B4-BE49-F238E27FC236}">
                <a16:creationId xmlns:a16="http://schemas.microsoft.com/office/drawing/2014/main" id="{2F78DC5A-2EC5-4F44-85EA-254641C22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341813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100 až 155</a:t>
            </a:r>
            <a:endParaRPr lang="cs-CZ" altLang="cs-CZ" sz="2400"/>
          </a:p>
        </p:txBody>
      </p:sp>
      <p:sp>
        <p:nvSpPr>
          <p:cNvPr id="9231" name="Line 13">
            <a:extLst>
              <a:ext uri="{FF2B5EF4-FFF2-40B4-BE49-F238E27FC236}">
                <a16:creationId xmlns:a16="http://schemas.microsoft.com/office/drawing/2014/main" id="{137956FE-2993-49EE-8CAE-E218E89F4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819400"/>
            <a:ext cx="7543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2" name="Line 14">
            <a:extLst>
              <a:ext uri="{FF2B5EF4-FFF2-40B4-BE49-F238E27FC236}">
                <a16:creationId xmlns:a16="http://schemas.microsoft.com/office/drawing/2014/main" id="{49B4791D-66C8-4727-B43F-C7CF6874F1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" y="3732213"/>
            <a:ext cx="75438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3" name="Line 15">
            <a:extLst>
              <a:ext uri="{FF2B5EF4-FFF2-40B4-BE49-F238E27FC236}">
                <a16:creationId xmlns:a16="http://schemas.microsoft.com/office/drawing/2014/main" id="{C7187768-F2CC-45C6-B2E1-C76CFE3BEE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" y="4037013"/>
            <a:ext cx="75438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4" name="Line 16">
            <a:extLst>
              <a:ext uri="{FF2B5EF4-FFF2-40B4-BE49-F238E27FC236}">
                <a16:creationId xmlns:a16="http://schemas.microsoft.com/office/drawing/2014/main" id="{4D4DA87B-3E11-40FF-B68E-2B12921480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" y="4341813"/>
            <a:ext cx="75438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5" name="Line 17">
            <a:extLst>
              <a:ext uri="{FF2B5EF4-FFF2-40B4-BE49-F238E27FC236}">
                <a16:creationId xmlns:a16="http://schemas.microsoft.com/office/drawing/2014/main" id="{9BF4B84A-6D8B-4C65-A06F-3CA93A1850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" y="3427413"/>
            <a:ext cx="7543800" cy="1587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6" name="Line 18">
            <a:extLst>
              <a:ext uri="{FF2B5EF4-FFF2-40B4-BE49-F238E27FC236}">
                <a16:creationId xmlns:a16="http://schemas.microsoft.com/office/drawing/2014/main" id="{14957DF3-0DB5-4973-9CFA-0AEB9B371E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" y="2819400"/>
            <a:ext cx="1588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7" name="Line 19">
            <a:extLst>
              <a:ext uri="{FF2B5EF4-FFF2-40B4-BE49-F238E27FC236}">
                <a16:creationId xmlns:a16="http://schemas.microsoft.com/office/drawing/2014/main" id="{C77FF0E8-A3D9-44FB-8E48-F1E400A41C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19400"/>
            <a:ext cx="0" cy="33528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8" name="Line 20">
            <a:extLst>
              <a:ext uri="{FF2B5EF4-FFF2-40B4-BE49-F238E27FC236}">
                <a16:creationId xmlns:a16="http://schemas.microsoft.com/office/drawing/2014/main" id="{01C74021-75FC-46E1-8F92-8BCB3FB7C8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58200" y="28194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9" name="Line 21">
            <a:extLst>
              <a:ext uri="{FF2B5EF4-FFF2-40B4-BE49-F238E27FC236}">
                <a16:creationId xmlns:a16="http://schemas.microsoft.com/office/drawing/2014/main" id="{922DF413-5E6A-4EC2-8441-E40DBF4EB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951413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40" name="Text Box 22">
            <a:extLst>
              <a:ext uri="{FF2B5EF4-FFF2-40B4-BE49-F238E27FC236}">
                <a16:creationId xmlns:a16="http://schemas.microsoft.com/office/drawing/2014/main" id="{761B6F2B-B524-4205-AC9B-9E93AC850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981200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cs-CZ" altLang="cs-CZ" sz="2400"/>
          </a:p>
        </p:txBody>
      </p:sp>
      <p:sp>
        <p:nvSpPr>
          <p:cNvPr id="9241" name="Text Box 23">
            <a:extLst>
              <a:ext uri="{FF2B5EF4-FFF2-40B4-BE49-F238E27FC236}">
                <a16:creationId xmlns:a16="http://schemas.microsoft.com/office/drawing/2014/main" id="{57E4D4B4-FECD-4D0E-8BD9-77A43E427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676400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cs-CZ" altLang="cs-CZ" sz="2400"/>
          </a:p>
        </p:txBody>
      </p:sp>
      <p:sp>
        <p:nvSpPr>
          <p:cNvPr id="9242" name="Rectangle 24">
            <a:extLst>
              <a:ext uri="{FF2B5EF4-FFF2-40B4-BE49-F238E27FC236}">
                <a16:creationId xmlns:a16="http://schemas.microsoft.com/office/drawing/2014/main" id="{DA22EBE2-52C7-4D77-9F2E-E00730ACB8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600200"/>
          </a:xfrm>
        </p:spPr>
        <p:txBody>
          <a:bodyPr/>
          <a:lstStyle/>
          <a:p>
            <a:r>
              <a:rPr lang="cs-CZ" altLang="cs-CZ">
                <a:solidFill>
                  <a:schemeClr val="folHlink"/>
                </a:solidFill>
              </a:rPr>
              <a:t>Category 2 – 7a</a:t>
            </a:r>
            <a:r>
              <a:rPr lang="cs-CZ" altLang="cs-CZ"/>
              <a:t>:</a:t>
            </a:r>
            <a:endParaRPr lang="cs-CZ" altLang="cs-CZ" sz="3600"/>
          </a:p>
          <a:p>
            <a:pPr lvl="1"/>
            <a:r>
              <a:rPr lang="cs-CZ" altLang="cs-CZ"/>
              <a:t>kabely určené pro datové přenosy s různou rychlostí (viz tabulka):</a:t>
            </a:r>
          </a:p>
        </p:txBody>
      </p:sp>
      <p:sp>
        <p:nvSpPr>
          <p:cNvPr id="9243" name="Rectangle 25">
            <a:extLst>
              <a:ext uri="{FF2B5EF4-FFF2-40B4-BE49-F238E27FC236}">
                <a16:creationId xmlns:a16="http://schemas.microsoft.com/office/drawing/2014/main" id="{814BF41D-793C-47BA-A9D1-35FAEBB32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953000"/>
            <a:ext cx="106680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1800">
                <a:solidFill>
                  <a:schemeClr val="folHlink"/>
                </a:solidFill>
              </a:rPr>
              <a:t>6</a:t>
            </a:r>
            <a:endParaRPr lang="cs-CZ" altLang="cs-CZ" sz="2400"/>
          </a:p>
        </p:txBody>
      </p:sp>
      <p:sp>
        <p:nvSpPr>
          <p:cNvPr id="9244" name="Rectangle 26">
            <a:extLst>
              <a:ext uri="{FF2B5EF4-FFF2-40B4-BE49-F238E27FC236}">
                <a16:creationId xmlns:a16="http://schemas.microsoft.com/office/drawing/2014/main" id="{A9A338DC-99AD-43A7-86DA-148441076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953000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do 250</a:t>
            </a:r>
            <a:endParaRPr lang="cs-CZ" altLang="cs-CZ" sz="2400"/>
          </a:p>
        </p:txBody>
      </p:sp>
      <p:sp>
        <p:nvSpPr>
          <p:cNvPr id="9245" name="Rectangle 27">
            <a:extLst>
              <a:ext uri="{FF2B5EF4-FFF2-40B4-BE49-F238E27FC236}">
                <a16:creationId xmlns:a16="http://schemas.microsoft.com/office/drawing/2014/main" id="{2A46E9DD-BBEB-42FC-8B3A-0768C6B40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257800"/>
            <a:ext cx="106680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6a</a:t>
            </a:r>
            <a:endParaRPr lang="cs-CZ" altLang="cs-CZ" sz="2400"/>
          </a:p>
        </p:txBody>
      </p:sp>
      <p:sp>
        <p:nvSpPr>
          <p:cNvPr id="9246" name="Rectangle 28">
            <a:extLst>
              <a:ext uri="{FF2B5EF4-FFF2-40B4-BE49-F238E27FC236}">
                <a16:creationId xmlns:a16="http://schemas.microsoft.com/office/drawing/2014/main" id="{01FEFCEB-E974-40D6-881A-ECE351263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256213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do 500</a:t>
            </a:r>
            <a:endParaRPr lang="cs-CZ" altLang="cs-CZ" sz="2400"/>
          </a:p>
        </p:txBody>
      </p:sp>
      <p:sp>
        <p:nvSpPr>
          <p:cNvPr id="9247" name="Line 29">
            <a:extLst>
              <a:ext uri="{FF2B5EF4-FFF2-40B4-BE49-F238E27FC236}">
                <a16:creationId xmlns:a16="http://schemas.microsoft.com/office/drawing/2014/main" id="{81846AC0-2AA1-468E-90A8-14F8184FED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" y="6170613"/>
            <a:ext cx="75438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48" name="Line 30">
            <a:extLst>
              <a:ext uri="{FF2B5EF4-FFF2-40B4-BE49-F238E27FC236}">
                <a16:creationId xmlns:a16="http://schemas.microsoft.com/office/drawing/2014/main" id="{D7837F61-5515-455F-A181-7801F048D96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5256213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49" name="Rectangle 32">
            <a:extLst>
              <a:ext uri="{FF2B5EF4-FFF2-40B4-BE49-F238E27FC236}">
                <a16:creationId xmlns:a16="http://schemas.microsoft.com/office/drawing/2014/main" id="{F346863E-E552-4872-B89A-1B581C4BE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648200"/>
            <a:ext cx="106680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5e</a:t>
            </a:r>
            <a:endParaRPr lang="cs-CZ" altLang="cs-CZ" sz="2400"/>
          </a:p>
        </p:txBody>
      </p:sp>
      <p:sp>
        <p:nvSpPr>
          <p:cNvPr id="9250" name="Rectangle 33">
            <a:extLst>
              <a:ext uri="{FF2B5EF4-FFF2-40B4-BE49-F238E27FC236}">
                <a16:creationId xmlns:a16="http://schemas.microsoft.com/office/drawing/2014/main" id="{AFD2C649-B58F-4984-BD55-1FE347441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646613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100 až 155</a:t>
            </a:r>
            <a:endParaRPr lang="cs-CZ" altLang="cs-CZ" sz="2400"/>
          </a:p>
        </p:txBody>
      </p:sp>
      <p:sp>
        <p:nvSpPr>
          <p:cNvPr id="9251" name="Line 34">
            <a:extLst>
              <a:ext uri="{FF2B5EF4-FFF2-40B4-BE49-F238E27FC236}">
                <a16:creationId xmlns:a16="http://schemas.microsoft.com/office/drawing/2014/main" id="{F8AE9468-2CA0-4217-A800-2DB24450A40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646613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52" name="Rectangle 35">
            <a:extLst>
              <a:ext uri="{FF2B5EF4-FFF2-40B4-BE49-F238E27FC236}">
                <a16:creationId xmlns:a16="http://schemas.microsoft.com/office/drawing/2014/main" id="{E18A7A1D-4B68-491A-8BA5-C49B8939D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562600"/>
            <a:ext cx="106680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1800">
                <a:solidFill>
                  <a:schemeClr val="folHlink"/>
                </a:solidFill>
              </a:rPr>
              <a:t>7</a:t>
            </a:r>
            <a:endParaRPr lang="cs-CZ" altLang="cs-CZ" sz="2400"/>
          </a:p>
        </p:txBody>
      </p:sp>
      <p:sp>
        <p:nvSpPr>
          <p:cNvPr id="9253" name="Rectangle 36">
            <a:extLst>
              <a:ext uri="{FF2B5EF4-FFF2-40B4-BE49-F238E27FC236}">
                <a16:creationId xmlns:a16="http://schemas.microsoft.com/office/drawing/2014/main" id="{15F0749F-94F2-4C9A-ADEB-30B304F1E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561013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do 600</a:t>
            </a:r>
            <a:endParaRPr lang="cs-CZ" altLang="cs-CZ" sz="2400"/>
          </a:p>
        </p:txBody>
      </p:sp>
      <p:sp>
        <p:nvSpPr>
          <p:cNvPr id="9254" name="Line 37">
            <a:extLst>
              <a:ext uri="{FF2B5EF4-FFF2-40B4-BE49-F238E27FC236}">
                <a16:creationId xmlns:a16="http://schemas.microsoft.com/office/drawing/2014/main" id="{53CDAA52-7C34-4633-8015-123D45883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5561013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55" name="Rectangle 38">
            <a:extLst>
              <a:ext uri="{FF2B5EF4-FFF2-40B4-BE49-F238E27FC236}">
                <a16:creationId xmlns:a16="http://schemas.microsoft.com/office/drawing/2014/main" id="{36A80681-D613-4204-8F4D-F8E045708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867400"/>
            <a:ext cx="106680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1800">
                <a:solidFill>
                  <a:schemeClr val="folHlink"/>
                </a:solidFill>
              </a:rPr>
              <a:t>7</a:t>
            </a:r>
            <a:r>
              <a:rPr lang="cs-CZ" altLang="cs-CZ" sz="1800">
                <a:solidFill>
                  <a:schemeClr val="folHlink"/>
                </a:solidFill>
              </a:rPr>
              <a:t>a</a:t>
            </a:r>
            <a:endParaRPr lang="cs-CZ" altLang="cs-CZ" sz="2400"/>
          </a:p>
        </p:txBody>
      </p:sp>
      <p:sp>
        <p:nvSpPr>
          <p:cNvPr id="9256" name="Rectangle 39">
            <a:extLst>
              <a:ext uri="{FF2B5EF4-FFF2-40B4-BE49-F238E27FC236}">
                <a16:creationId xmlns:a16="http://schemas.microsoft.com/office/drawing/2014/main" id="{F777B0C3-3DF0-425A-879B-666B47EC1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865813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do 1000</a:t>
            </a:r>
            <a:endParaRPr lang="cs-CZ" altLang="cs-CZ" sz="2400"/>
          </a:p>
        </p:txBody>
      </p:sp>
      <p:sp>
        <p:nvSpPr>
          <p:cNvPr id="9257" name="Line 40">
            <a:extLst>
              <a:ext uri="{FF2B5EF4-FFF2-40B4-BE49-F238E27FC236}">
                <a16:creationId xmlns:a16="http://schemas.microsoft.com/office/drawing/2014/main" id="{9D9F6619-E1E0-4B10-BFCB-D0C1324168C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5865813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58" name="Line 41">
            <a:extLst>
              <a:ext uri="{FF2B5EF4-FFF2-40B4-BE49-F238E27FC236}">
                <a16:creationId xmlns:a16="http://schemas.microsoft.com/office/drawing/2014/main" id="{8B7E78D0-AA9F-4468-8BCA-E758B87DAF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2819400"/>
            <a:ext cx="0" cy="33528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59" name="Rectangle 42">
            <a:extLst>
              <a:ext uri="{FF2B5EF4-FFF2-40B4-BE49-F238E27FC236}">
                <a16:creationId xmlns:a16="http://schemas.microsoft.com/office/drawing/2014/main" id="{A920316D-D4D5-4A37-A8A8-1E95063B1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819400"/>
            <a:ext cx="4648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Příklad použítí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9260" name="Rectangle 43">
            <a:extLst>
              <a:ext uri="{FF2B5EF4-FFF2-40B4-BE49-F238E27FC236}">
                <a16:creationId xmlns:a16="http://schemas.microsoft.com/office/drawing/2014/main" id="{EF6D40C3-8F2E-4BAA-892B-5E6243AD3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4290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/>
              <a:t>Token-ring (4 Mb</a:t>
            </a:r>
            <a:r>
              <a:rPr lang="en-US" altLang="cs-CZ" sz="1800"/>
              <a:t>/s)</a:t>
            </a:r>
            <a:endParaRPr lang="cs-CZ" altLang="cs-CZ" sz="2400"/>
          </a:p>
        </p:txBody>
      </p:sp>
      <p:sp>
        <p:nvSpPr>
          <p:cNvPr id="9261" name="Rectangle 44">
            <a:extLst>
              <a:ext uri="{FF2B5EF4-FFF2-40B4-BE49-F238E27FC236}">
                <a16:creationId xmlns:a16="http://schemas.microsoft.com/office/drawing/2014/main" id="{BB6A98D7-83CC-4042-B934-0800F0FEB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7338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/>
              <a:t>Ethernet (10 Mb</a:t>
            </a:r>
            <a:r>
              <a:rPr lang="en-US" altLang="cs-CZ" sz="1800"/>
              <a:t>/s – 10BaseT)</a:t>
            </a:r>
            <a:endParaRPr lang="cs-CZ" altLang="cs-CZ" sz="2400"/>
          </a:p>
        </p:txBody>
      </p:sp>
      <p:sp>
        <p:nvSpPr>
          <p:cNvPr id="9262" name="Rectangle 45">
            <a:extLst>
              <a:ext uri="{FF2B5EF4-FFF2-40B4-BE49-F238E27FC236}">
                <a16:creationId xmlns:a16="http://schemas.microsoft.com/office/drawing/2014/main" id="{4815432A-C3C1-49C8-AE1C-C542E60FF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0386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cs-CZ" sz="1800"/>
              <a:t>Token-ring (16 Mb/s)</a:t>
            </a:r>
            <a:endParaRPr lang="cs-CZ" altLang="cs-CZ" sz="2400"/>
          </a:p>
        </p:txBody>
      </p:sp>
      <p:sp>
        <p:nvSpPr>
          <p:cNvPr id="9263" name="Rectangle 46">
            <a:extLst>
              <a:ext uri="{FF2B5EF4-FFF2-40B4-BE49-F238E27FC236}">
                <a16:creationId xmlns:a16="http://schemas.microsoft.com/office/drawing/2014/main" id="{25ECA693-C556-4E4C-AD70-2CF15EBEE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3434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cs-CZ" sz="1800"/>
              <a:t>Fast Ethernet (100 Mb/s – 100BaseTX)</a:t>
            </a:r>
            <a:endParaRPr lang="cs-CZ" altLang="cs-CZ" sz="2400"/>
          </a:p>
        </p:txBody>
      </p:sp>
      <p:sp>
        <p:nvSpPr>
          <p:cNvPr id="9264" name="Rectangle 47">
            <a:extLst>
              <a:ext uri="{FF2B5EF4-FFF2-40B4-BE49-F238E27FC236}">
                <a16:creationId xmlns:a16="http://schemas.microsoft.com/office/drawing/2014/main" id="{81D1CD08-5529-4D38-93E7-1A4AC34DD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6482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cs-CZ" sz="1800"/>
              <a:t>Fast Ethernet, Gigabit Ethernet – 1000BaseT</a:t>
            </a:r>
            <a:endParaRPr lang="cs-CZ" altLang="cs-CZ" sz="2400"/>
          </a:p>
        </p:txBody>
      </p:sp>
      <p:sp>
        <p:nvSpPr>
          <p:cNvPr id="9265" name="Rectangle 48">
            <a:extLst>
              <a:ext uri="{FF2B5EF4-FFF2-40B4-BE49-F238E27FC236}">
                <a16:creationId xmlns:a16="http://schemas.microsoft.com/office/drawing/2014/main" id="{6C10E1C7-D526-4627-8FAE-903AA8EE7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9530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cs-CZ" sz="1800"/>
              <a:t>Gigabit Ethernet</a:t>
            </a:r>
            <a:endParaRPr lang="cs-CZ" altLang="cs-CZ" sz="2400"/>
          </a:p>
        </p:txBody>
      </p:sp>
      <p:sp>
        <p:nvSpPr>
          <p:cNvPr id="9266" name="Rectangle 49">
            <a:extLst>
              <a:ext uri="{FF2B5EF4-FFF2-40B4-BE49-F238E27FC236}">
                <a16:creationId xmlns:a16="http://schemas.microsoft.com/office/drawing/2014/main" id="{ADF8FE0C-7CB5-4EC1-A989-8D2514387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2578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cs-CZ" sz="1800"/>
              <a:t>10 Gigabit Ethernet – 10GBase-T</a:t>
            </a:r>
            <a:endParaRPr lang="cs-CZ" altLang="cs-CZ" sz="2400"/>
          </a:p>
        </p:txBody>
      </p:sp>
      <p:sp>
        <p:nvSpPr>
          <p:cNvPr id="9267" name="Rectangle 50">
            <a:extLst>
              <a:ext uri="{FF2B5EF4-FFF2-40B4-BE49-F238E27FC236}">
                <a16:creationId xmlns:a16="http://schemas.microsoft.com/office/drawing/2014/main" id="{D507F316-1D7A-482B-BBF5-E1957CFBA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5626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cs-CZ" sz="1800"/>
              <a:t>10 Gigabit Ethernet – 10GBase-T</a:t>
            </a:r>
            <a:endParaRPr lang="cs-CZ" altLang="cs-CZ" sz="1800"/>
          </a:p>
        </p:txBody>
      </p:sp>
      <p:sp>
        <p:nvSpPr>
          <p:cNvPr id="9268" name="Rectangle 51">
            <a:extLst>
              <a:ext uri="{FF2B5EF4-FFF2-40B4-BE49-F238E27FC236}">
                <a16:creationId xmlns:a16="http://schemas.microsoft.com/office/drawing/2014/main" id="{D1591050-9BA4-4E6F-9CEE-55FA04A18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867400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/>
              <a:t>4</a:t>
            </a:r>
            <a:r>
              <a:rPr lang="en-US" altLang="cs-CZ" sz="1800"/>
              <a:t>0 Gigabit Ethernet</a:t>
            </a:r>
            <a:endParaRPr lang="cs-CZ" altLang="cs-CZ" sz="180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3">
            <a:extLst>
              <a:ext uri="{FF2B5EF4-FFF2-40B4-BE49-F238E27FC236}">
                <a16:creationId xmlns:a16="http://schemas.microsoft.com/office/drawing/2014/main" id="{5399D2F8-421D-41CE-8DFB-55285D9547B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5D73A7-2386-4E3C-9D14-FB26739E6415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10243" name="Zástupný symbol pro číslo snímku 5">
            <a:extLst>
              <a:ext uri="{FF2B5EF4-FFF2-40B4-BE49-F238E27FC236}">
                <a16:creationId xmlns:a16="http://schemas.microsoft.com/office/drawing/2014/main" id="{9985C6EF-61E6-4123-B32E-2D4183E2C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E91428-B0B5-4CAC-8E7C-1678EFB508E3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CA" altLang="cs-CZ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7AB8B6FC-E947-437A-A6CF-52B71C02E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371600"/>
          </a:xfrm>
        </p:spPr>
        <p:txBody>
          <a:bodyPr/>
          <a:lstStyle/>
          <a:p>
            <a:r>
              <a:rPr lang="cs-CZ" altLang="cs-CZ"/>
              <a:t>Relativní srovnání charakteristik přenosových médií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77A8B4E1-9965-4505-9DCD-4D138A241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8956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Typ kabelu</a:t>
            </a:r>
            <a:endParaRPr lang="cs-CZ" altLang="cs-CZ" sz="2400"/>
          </a:p>
        </p:txBody>
      </p:sp>
      <p:sp>
        <p:nvSpPr>
          <p:cNvPr id="10246" name="Rectangle 4">
            <a:extLst>
              <a:ext uri="{FF2B5EF4-FFF2-40B4-BE49-F238E27FC236}">
                <a16:creationId xmlns:a16="http://schemas.microsoft.com/office/drawing/2014/main" id="{E76DACE4-C1B0-4367-89B5-5E5F560EE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8956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Citlivost k EMI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10247" name="Rectangle 5">
            <a:extLst>
              <a:ext uri="{FF2B5EF4-FFF2-40B4-BE49-F238E27FC236}">
                <a16:creationId xmlns:a16="http://schemas.microsoft.com/office/drawing/2014/main" id="{3B3BCC11-5738-4E59-8CA6-E46AFC4EC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895600"/>
            <a:ext cx="160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Šířka pásma</a:t>
            </a:r>
            <a:endParaRPr lang="cs-CZ" altLang="cs-CZ" sz="2400"/>
          </a:p>
        </p:txBody>
      </p:sp>
      <p:sp>
        <p:nvSpPr>
          <p:cNvPr id="10248" name="Rectangle 6">
            <a:extLst>
              <a:ext uri="{FF2B5EF4-FFF2-40B4-BE49-F238E27FC236}">
                <a16:creationId xmlns:a16="http://schemas.microsoft.com/office/drawing/2014/main" id="{5169D330-16F6-4E36-9867-B782621CE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2004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UTP</a:t>
            </a:r>
            <a:endParaRPr lang="cs-CZ" altLang="cs-CZ" sz="2400"/>
          </a:p>
        </p:txBody>
      </p:sp>
      <p:sp>
        <p:nvSpPr>
          <p:cNvPr id="10249" name="Rectangle 7">
            <a:extLst>
              <a:ext uri="{FF2B5EF4-FFF2-40B4-BE49-F238E27FC236}">
                <a16:creationId xmlns:a16="http://schemas.microsoft.com/office/drawing/2014/main" id="{56A3B5D9-608F-463B-A3DE-3C4BFF4D4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2004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vysoká</a:t>
            </a:r>
            <a:endParaRPr lang="cs-CZ" altLang="cs-CZ" sz="2400"/>
          </a:p>
        </p:txBody>
      </p:sp>
      <p:sp>
        <p:nvSpPr>
          <p:cNvPr id="10250" name="Rectangle 8">
            <a:extLst>
              <a:ext uri="{FF2B5EF4-FFF2-40B4-BE49-F238E27FC236}">
                <a16:creationId xmlns:a16="http://schemas.microsoft.com/office/drawing/2014/main" id="{2B3883DF-77EB-4C18-B654-D08D9E4DD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200400"/>
            <a:ext cx="160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nízká</a:t>
            </a:r>
            <a:endParaRPr lang="cs-CZ" altLang="cs-CZ" sz="2400"/>
          </a:p>
        </p:txBody>
      </p:sp>
      <p:sp>
        <p:nvSpPr>
          <p:cNvPr id="10251" name="Rectangle 9">
            <a:extLst>
              <a:ext uri="{FF2B5EF4-FFF2-40B4-BE49-F238E27FC236}">
                <a16:creationId xmlns:a16="http://schemas.microsoft.com/office/drawing/2014/main" id="{ECD4A0E6-5949-4CA6-B090-0F32C3686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5052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STP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10252" name="Rectangle 10">
            <a:extLst>
              <a:ext uri="{FF2B5EF4-FFF2-40B4-BE49-F238E27FC236}">
                <a16:creationId xmlns:a16="http://schemas.microsoft.com/office/drawing/2014/main" id="{6928FB3C-92B7-49E0-8A18-3F8234EF7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5052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nízká</a:t>
            </a:r>
            <a:endParaRPr lang="cs-CZ" altLang="cs-CZ" sz="2400"/>
          </a:p>
        </p:txBody>
      </p:sp>
      <p:sp>
        <p:nvSpPr>
          <p:cNvPr id="10253" name="Rectangle 11">
            <a:extLst>
              <a:ext uri="{FF2B5EF4-FFF2-40B4-BE49-F238E27FC236}">
                <a16:creationId xmlns:a16="http://schemas.microsoft.com/office/drawing/2014/main" id="{E0B48D4F-56CD-459D-939C-CE381DAE3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505200"/>
            <a:ext cx="160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střední</a:t>
            </a:r>
            <a:r>
              <a:rPr lang="en-US" altLang="cs-CZ" sz="1800"/>
              <a:t> (</a:t>
            </a:r>
            <a:r>
              <a:rPr lang="cs-CZ" altLang="cs-CZ" sz="1800"/>
              <a:t>vysoká)</a:t>
            </a:r>
            <a:endParaRPr lang="cs-CZ" altLang="cs-CZ" sz="2400"/>
          </a:p>
        </p:txBody>
      </p:sp>
      <p:sp>
        <p:nvSpPr>
          <p:cNvPr id="10254" name="Rectangle 12">
            <a:extLst>
              <a:ext uri="{FF2B5EF4-FFF2-40B4-BE49-F238E27FC236}">
                <a16:creationId xmlns:a16="http://schemas.microsoft.com/office/drawing/2014/main" id="{1E0581A0-5C9C-4C62-ABE4-B3D1D194F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8100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Coax</a:t>
            </a:r>
            <a:endParaRPr lang="cs-CZ" altLang="cs-CZ" sz="2400"/>
          </a:p>
        </p:txBody>
      </p:sp>
      <p:sp>
        <p:nvSpPr>
          <p:cNvPr id="10255" name="Rectangle 13">
            <a:extLst>
              <a:ext uri="{FF2B5EF4-FFF2-40B4-BE49-F238E27FC236}">
                <a16:creationId xmlns:a16="http://schemas.microsoft.com/office/drawing/2014/main" id="{FF829653-ECE3-4FB9-86DD-CBC2C02B6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8100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nízká</a:t>
            </a:r>
            <a:endParaRPr lang="cs-CZ" altLang="cs-CZ" sz="2400"/>
          </a:p>
        </p:txBody>
      </p:sp>
      <p:sp>
        <p:nvSpPr>
          <p:cNvPr id="10256" name="Rectangle 14">
            <a:extLst>
              <a:ext uri="{FF2B5EF4-FFF2-40B4-BE49-F238E27FC236}">
                <a16:creationId xmlns:a16="http://schemas.microsoft.com/office/drawing/2014/main" id="{649BD112-63E3-422B-8855-99F312A11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810000"/>
            <a:ext cx="160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vysoká</a:t>
            </a:r>
            <a:endParaRPr lang="cs-CZ" altLang="cs-CZ" sz="2400"/>
          </a:p>
        </p:txBody>
      </p:sp>
      <p:sp>
        <p:nvSpPr>
          <p:cNvPr id="10257" name="Rectangle 15">
            <a:extLst>
              <a:ext uri="{FF2B5EF4-FFF2-40B4-BE49-F238E27FC236}">
                <a16:creationId xmlns:a16="http://schemas.microsoft.com/office/drawing/2014/main" id="{2049E490-4BE0-4B9D-8C82-7DF41AB5A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1148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Fibre Optic</a:t>
            </a:r>
            <a:endParaRPr lang="cs-CZ" altLang="cs-CZ" sz="2400"/>
          </a:p>
        </p:txBody>
      </p:sp>
      <p:sp>
        <p:nvSpPr>
          <p:cNvPr id="10258" name="Rectangle 16">
            <a:extLst>
              <a:ext uri="{FF2B5EF4-FFF2-40B4-BE49-F238E27FC236}">
                <a16:creationId xmlns:a16="http://schemas.microsoft.com/office/drawing/2014/main" id="{BBF19F13-DD7B-478A-A5A2-00827EB80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1148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žádná</a:t>
            </a:r>
            <a:endParaRPr lang="cs-CZ" altLang="cs-CZ" sz="2400"/>
          </a:p>
        </p:txBody>
      </p:sp>
      <p:sp>
        <p:nvSpPr>
          <p:cNvPr id="10259" name="Rectangle 17">
            <a:extLst>
              <a:ext uri="{FF2B5EF4-FFF2-40B4-BE49-F238E27FC236}">
                <a16:creationId xmlns:a16="http://schemas.microsoft.com/office/drawing/2014/main" id="{F3188082-AD6D-479F-8695-05DDC0C8F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160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velmi vysoká</a:t>
            </a:r>
            <a:endParaRPr lang="cs-CZ" altLang="cs-CZ" sz="2400"/>
          </a:p>
        </p:txBody>
      </p:sp>
      <p:sp>
        <p:nvSpPr>
          <p:cNvPr id="10260" name="Line 18">
            <a:extLst>
              <a:ext uri="{FF2B5EF4-FFF2-40B4-BE49-F238E27FC236}">
                <a16:creationId xmlns:a16="http://schemas.microsoft.com/office/drawing/2014/main" id="{8F2C5F21-1D70-4C86-ABD3-3C549DB79F4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895600"/>
            <a:ext cx="800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1" name="Line 19">
            <a:extLst>
              <a:ext uri="{FF2B5EF4-FFF2-40B4-BE49-F238E27FC236}">
                <a16:creationId xmlns:a16="http://schemas.microsoft.com/office/drawing/2014/main" id="{90819AC6-E6E0-4CCA-8684-3FA3A5BA8F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419600"/>
            <a:ext cx="800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2" name="Line 20">
            <a:extLst>
              <a:ext uri="{FF2B5EF4-FFF2-40B4-BE49-F238E27FC236}">
                <a16:creationId xmlns:a16="http://schemas.microsoft.com/office/drawing/2014/main" id="{DA3793C5-02E3-4B1B-848B-90B2932BE8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10600" y="28956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3" name="Line 21">
            <a:extLst>
              <a:ext uri="{FF2B5EF4-FFF2-40B4-BE49-F238E27FC236}">
                <a16:creationId xmlns:a16="http://schemas.microsoft.com/office/drawing/2014/main" id="{39BCDE1B-922B-4AD5-9799-B6E10C59AF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35052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4" name="Line 22">
            <a:extLst>
              <a:ext uri="{FF2B5EF4-FFF2-40B4-BE49-F238E27FC236}">
                <a16:creationId xmlns:a16="http://schemas.microsoft.com/office/drawing/2014/main" id="{996A67AB-8BD3-48EA-A170-AC1ECC609A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3810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5" name="Line 23">
            <a:extLst>
              <a:ext uri="{FF2B5EF4-FFF2-40B4-BE49-F238E27FC236}">
                <a16:creationId xmlns:a16="http://schemas.microsoft.com/office/drawing/2014/main" id="{5BA6A005-A87A-4380-AB3F-676A9F0132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41148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6" name="Line 24">
            <a:extLst>
              <a:ext uri="{FF2B5EF4-FFF2-40B4-BE49-F238E27FC236}">
                <a16:creationId xmlns:a16="http://schemas.microsoft.com/office/drawing/2014/main" id="{606F4BD3-77FA-45C2-8BC2-ADA651EA8F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3200400"/>
            <a:ext cx="80010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7" name="Line 25">
            <a:extLst>
              <a:ext uri="{FF2B5EF4-FFF2-40B4-BE49-F238E27FC236}">
                <a16:creationId xmlns:a16="http://schemas.microsoft.com/office/drawing/2014/main" id="{C344F432-1955-4BCE-BB52-135244C30C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2895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8" name="Line 26">
            <a:extLst>
              <a:ext uri="{FF2B5EF4-FFF2-40B4-BE49-F238E27FC236}">
                <a16:creationId xmlns:a16="http://schemas.microsoft.com/office/drawing/2014/main" id="{637ADE6B-8315-4AE1-A7C7-8A3735A2B2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28956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9" name="Rectangle 27">
            <a:extLst>
              <a:ext uri="{FF2B5EF4-FFF2-40B4-BE49-F238E27FC236}">
                <a16:creationId xmlns:a16="http://schemas.microsoft.com/office/drawing/2014/main" id="{AE5E5745-A611-4C69-946A-AE0011BC9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8956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Cena kabelu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10270" name="Rectangle 28">
            <a:extLst>
              <a:ext uri="{FF2B5EF4-FFF2-40B4-BE49-F238E27FC236}">
                <a16:creationId xmlns:a16="http://schemas.microsoft.com/office/drawing/2014/main" id="{24DE6C2C-4598-46AE-8110-2B9162FF2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895600"/>
            <a:ext cx="160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Cena instalace</a:t>
            </a:r>
            <a:endParaRPr lang="cs-CZ" altLang="cs-CZ" sz="2400"/>
          </a:p>
        </p:txBody>
      </p:sp>
      <p:sp>
        <p:nvSpPr>
          <p:cNvPr id="10271" name="Rectangle 29">
            <a:extLst>
              <a:ext uri="{FF2B5EF4-FFF2-40B4-BE49-F238E27FC236}">
                <a16:creationId xmlns:a16="http://schemas.microsoft.com/office/drawing/2014/main" id="{132A5F45-376C-4CAC-8A84-0B2E684AA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2004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nízká</a:t>
            </a:r>
            <a:endParaRPr lang="cs-CZ" altLang="cs-CZ" sz="2400"/>
          </a:p>
        </p:txBody>
      </p:sp>
      <p:sp>
        <p:nvSpPr>
          <p:cNvPr id="10272" name="Rectangle 30">
            <a:extLst>
              <a:ext uri="{FF2B5EF4-FFF2-40B4-BE49-F238E27FC236}">
                <a16:creationId xmlns:a16="http://schemas.microsoft.com/office/drawing/2014/main" id="{7497F02A-7442-41B8-A881-C33C9FD12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200400"/>
            <a:ext cx="160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nízká</a:t>
            </a:r>
            <a:endParaRPr lang="cs-CZ" altLang="cs-CZ" sz="2400"/>
          </a:p>
        </p:txBody>
      </p:sp>
      <p:sp>
        <p:nvSpPr>
          <p:cNvPr id="10273" name="Rectangle 31">
            <a:extLst>
              <a:ext uri="{FF2B5EF4-FFF2-40B4-BE49-F238E27FC236}">
                <a16:creationId xmlns:a16="http://schemas.microsoft.com/office/drawing/2014/main" id="{EB141CCE-1BFB-419E-AE31-4E26C6E82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5052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střední</a:t>
            </a:r>
            <a:endParaRPr lang="cs-CZ" altLang="cs-CZ" sz="2400"/>
          </a:p>
        </p:txBody>
      </p:sp>
      <p:sp>
        <p:nvSpPr>
          <p:cNvPr id="10274" name="Rectangle 32">
            <a:extLst>
              <a:ext uri="{FF2B5EF4-FFF2-40B4-BE49-F238E27FC236}">
                <a16:creationId xmlns:a16="http://schemas.microsoft.com/office/drawing/2014/main" id="{D5757865-4587-4573-BD1A-38FE21E66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505200"/>
            <a:ext cx="160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střední</a:t>
            </a:r>
            <a:endParaRPr lang="cs-CZ" altLang="cs-CZ" sz="2400"/>
          </a:p>
        </p:txBody>
      </p:sp>
      <p:sp>
        <p:nvSpPr>
          <p:cNvPr id="10275" name="Rectangle 33">
            <a:extLst>
              <a:ext uri="{FF2B5EF4-FFF2-40B4-BE49-F238E27FC236}">
                <a16:creationId xmlns:a16="http://schemas.microsoft.com/office/drawing/2014/main" id="{44F74B87-5B7D-4CD4-B047-8A82A4C57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8100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střední</a:t>
            </a:r>
            <a:endParaRPr lang="cs-CZ" altLang="cs-CZ" sz="2400"/>
          </a:p>
        </p:txBody>
      </p:sp>
      <p:sp>
        <p:nvSpPr>
          <p:cNvPr id="10276" name="Rectangle 34">
            <a:extLst>
              <a:ext uri="{FF2B5EF4-FFF2-40B4-BE49-F238E27FC236}">
                <a16:creationId xmlns:a16="http://schemas.microsoft.com/office/drawing/2014/main" id="{58CFC6CF-88DC-43A6-A339-7F400B9DE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810000"/>
            <a:ext cx="160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střední</a:t>
            </a:r>
            <a:endParaRPr lang="cs-CZ" altLang="cs-CZ" sz="2400"/>
          </a:p>
        </p:txBody>
      </p:sp>
      <p:sp>
        <p:nvSpPr>
          <p:cNvPr id="10277" name="Rectangle 35">
            <a:extLst>
              <a:ext uri="{FF2B5EF4-FFF2-40B4-BE49-F238E27FC236}">
                <a16:creationId xmlns:a16="http://schemas.microsoft.com/office/drawing/2014/main" id="{2FAD3139-7B01-461B-8ABD-B22D74422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114800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vysoká</a:t>
            </a:r>
            <a:endParaRPr lang="cs-CZ" altLang="cs-CZ" sz="2400"/>
          </a:p>
        </p:txBody>
      </p:sp>
      <p:sp>
        <p:nvSpPr>
          <p:cNvPr id="10278" name="Rectangle 36">
            <a:extLst>
              <a:ext uri="{FF2B5EF4-FFF2-40B4-BE49-F238E27FC236}">
                <a16:creationId xmlns:a16="http://schemas.microsoft.com/office/drawing/2014/main" id="{97D4D9FF-4EA2-4554-9DF7-400157541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114800"/>
            <a:ext cx="160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vysoká</a:t>
            </a:r>
            <a:endParaRPr lang="cs-CZ" altLang="cs-CZ" sz="2400"/>
          </a:p>
        </p:txBody>
      </p:sp>
      <p:sp>
        <p:nvSpPr>
          <p:cNvPr id="10279" name="Line 37">
            <a:extLst>
              <a:ext uri="{FF2B5EF4-FFF2-40B4-BE49-F238E27FC236}">
                <a16:creationId xmlns:a16="http://schemas.microsoft.com/office/drawing/2014/main" id="{E8C0044F-6923-4DB6-8AE0-3F3EACE34F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895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0" name="Line 38">
            <a:extLst>
              <a:ext uri="{FF2B5EF4-FFF2-40B4-BE49-F238E27FC236}">
                <a16:creationId xmlns:a16="http://schemas.microsoft.com/office/drawing/2014/main" id="{2D4A7BBC-7BC5-4F93-9970-AAF4444B01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895600"/>
            <a:ext cx="0" cy="1524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1" name="Line 39">
            <a:extLst>
              <a:ext uri="{FF2B5EF4-FFF2-40B4-BE49-F238E27FC236}">
                <a16:creationId xmlns:a16="http://schemas.microsoft.com/office/drawing/2014/main" id="{89B398C0-6029-4071-B2D9-D7EC72AE3C4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505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2" name="Line 40">
            <a:extLst>
              <a:ext uri="{FF2B5EF4-FFF2-40B4-BE49-F238E27FC236}">
                <a16:creationId xmlns:a16="http://schemas.microsoft.com/office/drawing/2014/main" id="{158E50F9-AB47-4F5F-8883-26092DD0F84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810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3" name="Line 41">
            <a:extLst>
              <a:ext uri="{FF2B5EF4-FFF2-40B4-BE49-F238E27FC236}">
                <a16:creationId xmlns:a16="http://schemas.microsoft.com/office/drawing/2014/main" id="{498D2497-9E46-4CCF-B31F-07A49B6B1B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114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4" name="Line 42">
            <a:extLst>
              <a:ext uri="{FF2B5EF4-FFF2-40B4-BE49-F238E27FC236}">
                <a16:creationId xmlns:a16="http://schemas.microsoft.com/office/drawing/2014/main" id="{C86106B7-7C7E-4603-8231-08EAE1F8F6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2895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datum 3">
            <a:extLst>
              <a:ext uri="{FF2B5EF4-FFF2-40B4-BE49-F238E27FC236}">
                <a16:creationId xmlns:a16="http://schemas.microsoft.com/office/drawing/2014/main" id="{5F9A5F5D-91E0-4870-B0A6-9C3D6E43566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F1DE6A-988D-42AA-92F0-6CA6EDC38605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23555" name="Zástupný symbol pro číslo snímku 5">
            <a:extLst>
              <a:ext uri="{FF2B5EF4-FFF2-40B4-BE49-F238E27FC236}">
                <a16:creationId xmlns:a16="http://schemas.microsoft.com/office/drawing/2014/main" id="{CD3297E1-63A5-4BF5-9EB5-CB1719A6C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35D993-093F-4FA1-B388-C99D94F79156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CA" altLang="cs-CZ" sz="1400"/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129E081B-E87E-40CA-85C6-B050DE9BBD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66775"/>
          </a:xfrm>
        </p:spPr>
        <p:txBody>
          <a:bodyPr/>
          <a:lstStyle/>
          <a:p>
            <a:r>
              <a:rPr lang="cs-CZ" altLang="cs-CZ" dirty="0"/>
              <a:t>Optický kabel (3) </a:t>
            </a:r>
          </a:p>
        </p:txBody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AA8E4BD2-14AD-47FC-8CDC-B2E981181A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81075"/>
            <a:ext cx="7772400" cy="1065213"/>
          </a:xfrm>
        </p:spPr>
        <p:txBody>
          <a:bodyPr/>
          <a:lstStyle/>
          <a:p>
            <a:r>
              <a:rPr lang="cs-CZ" altLang="cs-CZ"/>
              <a:t>Přenos informací je založen na principu úpl-ného odrazu světla</a:t>
            </a:r>
          </a:p>
        </p:txBody>
      </p:sp>
      <p:cxnSp>
        <p:nvCxnSpPr>
          <p:cNvPr id="23558" name="Přímá spojnice 2">
            <a:extLst>
              <a:ext uri="{FF2B5EF4-FFF2-40B4-BE49-F238E27FC236}">
                <a16:creationId xmlns:a16="http://schemas.microsoft.com/office/drawing/2014/main" id="{D63C50F2-0470-4624-8F93-B73163A833E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47813" y="3933825"/>
            <a:ext cx="1439862" cy="0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59" name="Přímá spojnice 4">
            <a:extLst>
              <a:ext uri="{FF2B5EF4-FFF2-40B4-BE49-F238E27FC236}">
                <a16:creationId xmlns:a16="http://schemas.microsoft.com/office/drawing/2014/main" id="{4E2C2FD6-A9A8-4CFA-8990-DE3B6166E96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7675" y="2420938"/>
            <a:ext cx="0" cy="15128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0" name="Přímá spojnice 6">
            <a:extLst>
              <a:ext uri="{FF2B5EF4-FFF2-40B4-BE49-F238E27FC236}">
                <a16:creationId xmlns:a16="http://schemas.microsoft.com/office/drawing/2014/main" id="{C1F27B8D-C486-4BD2-8291-61EF057DFC5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2275" y="2852738"/>
            <a:ext cx="1295400" cy="1081087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1" name="Přímá spojnice 8">
            <a:extLst>
              <a:ext uri="{FF2B5EF4-FFF2-40B4-BE49-F238E27FC236}">
                <a16:creationId xmlns:a16="http://schemas.microsoft.com/office/drawing/2014/main" id="{2248F518-BCB1-4722-9B53-8A14BE96D00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7675" y="3933825"/>
            <a:ext cx="720725" cy="1439863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Oblouk 11">
            <a:extLst>
              <a:ext uri="{FF2B5EF4-FFF2-40B4-BE49-F238E27FC236}">
                <a16:creationId xmlns:a16="http://schemas.microsoft.com/office/drawing/2014/main" id="{1F33310B-0848-45D6-B211-7C5492A897BD}"/>
              </a:ext>
            </a:extLst>
          </p:cNvPr>
          <p:cNvSpPr>
            <a:spLocks noChangeAspect="1"/>
          </p:cNvSpPr>
          <p:nvPr/>
        </p:nvSpPr>
        <p:spPr bwMode="auto">
          <a:xfrm>
            <a:off x="2325688" y="3276600"/>
            <a:ext cx="1319212" cy="1319213"/>
          </a:xfrm>
          <a:prstGeom prst="arc">
            <a:avLst>
              <a:gd name="adj1" fmla="val 13182574"/>
              <a:gd name="adj2" fmla="val 1624429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3563" name="Obdélník 12">
            <a:extLst>
              <a:ext uri="{FF2B5EF4-FFF2-40B4-BE49-F238E27FC236}">
                <a16:creationId xmlns:a16="http://schemas.microsoft.com/office/drawing/2014/main" id="{A769281D-6B90-4295-9EDA-B99002098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3284538"/>
            <a:ext cx="5032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>
                <a:sym typeface="Symbol" panose="05050102010706020507" pitchFamily="18" charset="2"/>
              </a:rPr>
              <a:t></a:t>
            </a:r>
            <a:r>
              <a:rPr lang="cs-CZ" altLang="cs-CZ" sz="1600" baseline="-25000">
                <a:sym typeface="Symbol" panose="05050102010706020507" pitchFamily="18" charset="2"/>
              </a:rPr>
              <a:t>1</a:t>
            </a:r>
            <a:endParaRPr lang="cs-CZ" altLang="cs-CZ" sz="1600" baseline="-25000"/>
          </a:p>
        </p:txBody>
      </p:sp>
      <p:sp>
        <p:nvSpPr>
          <p:cNvPr id="18" name="Oblouk 17">
            <a:extLst>
              <a:ext uri="{FF2B5EF4-FFF2-40B4-BE49-F238E27FC236}">
                <a16:creationId xmlns:a16="http://schemas.microsoft.com/office/drawing/2014/main" id="{677AF8E7-6433-49F9-BA8C-5741EE548A50}"/>
              </a:ext>
            </a:extLst>
          </p:cNvPr>
          <p:cNvSpPr>
            <a:spLocks noChangeAspect="1"/>
          </p:cNvSpPr>
          <p:nvPr/>
        </p:nvSpPr>
        <p:spPr bwMode="auto">
          <a:xfrm>
            <a:off x="2325688" y="3276600"/>
            <a:ext cx="1319212" cy="1319213"/>
          </a:xfrm>
          <a:prstGeom prst="arc">
            <a:avLst>
              <a:gd name="adj1" fmla="val 3792222"/>
              <a:gd name="adj2" fmla="val 541529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3565" name="Obdélník 18">
            <a:extLst>
              <a:ext uri="{FF2B5EF4-FFF2-40B4-BE49-F238E27FC236}">
                <a16:creationId xmlns:a16="http://schemas.microsoft.com/office/drawing/2014/main" id="{6130CC17-7802-4606-88F3-8F5909669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4508500"/>
            <a:ext cx="503237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>
                <a:sym typeface="Symbol" panose="05050102010706020507" pitchFamily="18" charset="2"/>
              </a:rPr>
              <a:t></a:t>
            </a:r>
            <a:r>
              <a:rPr lang="cs-CZ" altLang="cs-CZ" sz="1600" baseline="-25000">
                <a:sym typeface="Symbol" panose="05050102010706020507" pitchFamily="18" charset="2"/>
              </a:rPr>
              <a:t>2</a:t>
            </a:r>
            <a:endParaRPr lang="cs-CZ" altLang="cs-CZ" sz="1600" baseline="-25000"/>
          </a:p>
        </p:txBody>
      </p:sp>
      <p:cxnSp>
        <p:nvCxnSpPr>
          <p:cNvPr id="23566" name="Přímá spojnice se šipkou 16">
            <a:extLst>
              <a:ext uri="{FF2B5EF4-FFF2-40B4-BE49-F238E27FC236}">
                <a16:creationId xmlns:a16="http://schemas.microsoft.com/office/drawing/2014/main" id="{1CE5BB65-E9E9-4A61-89C0-E96A8F2CBA0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2275" y="2852738"/>
            <a:ext cx="682625" cy="576262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7" name="Přímá spojnice se šipkou 23">
            <a:extLst>
              <a:ext uri="{FF2B5EF4-FFF2-40B4-BE49-F238E27FC236}">
                <a16:creationId xmlns:a16="http://schemas.microsoft.com/office/drawing/2014/main" id="{011DA4F9-17C0-42C7-BA44-73B8498BFF08}"/>
              </a:ext>
            </a:extLst>
          </p:cNvPr>
          <p:cNvCxnSpPr>
            <a:cxnSpLocks noChangeShapeType="1"/>
            <a:endCxn id="23565" idx="3"/>
          </p:cNvCxnSpPr>
          <p:nvPr/>
        </p:nvCxnSpPr>
        <p:spPr bwMode="auto">
          <a:xfrm>
            <a:off x="2987675" y="3933825"/>
            <a:ext cx="396875" cy="790575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Obdélník 31">
            <a:extLst>
              <a:ext uri="{FF2B5EF4-FFF2-40B4-BE49-F238E27FC236}">
                <a16:creationId xmlns:a16="http://schemas.microsoft.com/office/drawing/2014/main" id="{85D4DA7F-4554-48FB-A60F-F24FC77F1070}"/>
              </a:ext>
            </a:extLst>
          </p:cNvPr>
          <p:cNvSpPr/>
          <p:nvPr/>
        </p:nvSpPr>
        <p:spPr bwMode="auto">
          <a:xfrm>
            <a:off x="4067175" y="2420938"/>
            <a:ext cx="2665413" cy="431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cs-CZ" altLang="cs-CZ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1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– </a:t>
            </a:r>
            <a:r>
              <a:rPr lang="cs-CZ" altLang="cs-CZ" dirty="0"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opticky řidší</a:t>
            </a:r>
            <a:endParaRPr lang="cs-CZ" altLang="cs-CZ" dirty="0">
              <a:ea typeface="Cambria Math" panose="02040503050406030204" pitchFamily="18" charset="0"/>
              <a:cs typeface="Cambria Math" panose="02040503050406030204" pitchFamily="18" charset="0"/>
            </a:endParaRPr>
          </a:p>
        </p:txBody>
      </p:sp>
      <p:sp>
        <p:nvSpPr>
          <p:cNvPr id="23569" name="Obdélník 33">
            <a:extLst>
              <a:ext uri="{FF2B5EF4-FFF2-40B4-BE49-F238E27FC236}">
                <a16:creationId xmlns:a16="http://schemas.microsoft.com/office/drawing/2014/main" id="{C3DCEF66-BD56-413B-87C8-6B177B0FF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3644900"/>
            <a:ext cx="25923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cs-CZ" altLang="cs-CZ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1</a:t>
            </a:r>
            <a:r>
              <a:rPr lang="en-US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&lt; n</a:t>
            </a:r>
            <a:r>
              <a:rPr lang="en-US" altLang="cs-CZ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2</a:t>
            </a:r>
            <a:r>
              <a:rPr lang="en-US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 </a:t>
            </a:r>
            <a:r>
              <a:rPr lang="cs-CZ" altLang="cs-CZ" dirty="0">
                <a:sym typeface="Symbol" panose="05050102010706020507" pitchFamily="18" charset="2"/>
              </a:rPr>
              <a:t></a:t>
            </a:r>
            <a:r>
              <a:rPr lang="cs-CZ" altLang="cs-CZ" baseline="-25000" dirty="0">
                <a:sym typeface="Symbol" panose="05050102010706020507" pitchFamily="18" charset="2"/>
              </a:rPr>
              <a:t>1</a:t>
            </a:r>
            <a:r>
              <a:rPr lang="en-US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&gt; </a:t>
            </a:r>
            <a:r>
              <a:rPr lang="cs-CZ" altLang="cs-CZ" dirty="0">
                <a:sym typeface="Symbol" panose="05050102010706020507" pitchFamily="18" charset="2"/>
              </a:rPr>
              <a:t></a:t>
            </a:r>
            <a:r>
              <a:rPr lang="cs-CZ" altLang="cs-CZ" baseline="-25000" dirty="0">
                <a:sym typeface="Symbol" panose="05050102010706020507" pitchFamily="18" charset="2"/>
              </a:rPr>
              <a:t>2</a:t>
            </a:r>
            <a:endParaRPr lang="cs-CZ" altLang="cs-CZ" baseline="-25000" dirty="0"/>
          </a:p>
          <a:p>
            <a:pPr algn="ctr"/>
            <a:endParaRPr lang="cs-CZ" altLang="cs-CZ" baseline="-25000" dirty="0"/>
          </a:p>
          <a:p>
            <a:pPr algn="ctr"/>
            <a:r>
              <a:rPr lang="en-US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</a:t>
            </a:r>
            <a:endParaRPr lang="cs-CZ" altLang="cs-CZ" baseline="-25000" dirty="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</a:endParaRPr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E7EF2FC6-9149-4ED5-8068-92869E977050}"/>
              </a:ext>
            </a:extLst>
          </p:cNvPr>
          <p:cNvSpPr/>
          <p:nvPr/>
        </p:nvSpPr>
        <p:spPr bwMode="auto">
          <a:xfrm>
            <a:off x="4067175" y="4941888"/>
            <a:ext cx="2665413" cy="431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cs-CZ" baseline="-250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2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– </a:t>
            </a:r>
            <a:r>
              <a:rPr lang="cs-CZ" dirty="0">
                <a:latin typeface="+mj-lt"/>
                <a:ea typeface="Cambria Math" panose="02040503050406030204" pitchFamily="18" charset="0"/>
                <a:sym typeface="Symbol" panose="05050102010706020507" pitchFamily="18" charset="2"/>
              </a:rPr>
              <a:t>opticky hustší</a:t>
            </a:r>
            <a:endParaRPr lang="cs-CZ" dirty="0">
              <a:latin typeface="+mj-lt"/>
              <a:ea typeface="Cambria Math" panose="02040503050406030204" pitchFamily="18" charset="0"/>
            </a:endParaRPr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id="{4AACEFC6-095B-4F80-ABC0-89D9CCFD6678}"/>
              </a:ext>
            </a:extLst>
          </p:cNvPr>
          <p:cNvSpPr/>
          <p:nvPr/>
        </p:nvSpPr>
        <p:spPr bwMode="auto">
          <a:xfrm>
            <a:off x="1619250" y="5589588"/>
            <a:ext cx="2736850" cy="431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tx2"/>
                </a:solidFill>
                <a:latin typeface="+mj-lt"/>
                <a:ea typeface="Cambria Math" panose="02040503050406030204" pitchFamily="18" charset="0"/>
                <a:sym typeface="Symbol" panose="05050102010706020507" pitchFamily="18" charset="2"/>
              </a:rPr>
              <a:t>Lom </a:t>
            </a:r>
            <a:r>
              <a:rPr lang="en-US" dirty="0" err="1">
                <a:solidFill>
                  <a:schemeClr val="tx2"/>
                </a:solidFill>
                <a:latin typeface="+mj-lt"/>
                <a:ea typeface="Cambria Math" panose="02040503050406030204" pitchFamily="18" charset="0"/>
                <a:sym typeface="Symbol" panose="05050102010706020507" pitchFamily="18" charset="2"/>
              </a:rPr>
              <a:t>ke</a:t>
            </a:r>
            <a:r>
              <a:rPr lang="en-US" dirty="0">
                <a:solidFill>
                  <a:schemeClr val="tx2"/>
                </a:solidFill>
                <a:latin typeface="+mj-lt"/>
                <a:ea typeface="Cambria Math" panose="02040503050406030204" pitchFamily="18" charset="0"/>
                <a:sym typeface="Symbol" panose="05050102010706020507" pitchFamily="18" charset="2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j-lt"/>
                <a:ea typeface="Cambria Math" panose="02040503050406030204" pitchFamily="18" charset="0"/>
                <a:sym typeface="Symbol" panose="05050102010706020507" pitchFamily="18" charset="2"/>
              </a:rPr>
              <a:t>kolmici</a:t>
            </a:r>
            <a:endParaRPr lang="cs-CZ" dirty="0">
              <a:solidFill>
                <a:schemeClr val="tx2"/>
              </a:solidFill>
              <a:latin typeface="+mj-lt"/>
              <a:ea typeface="Cambria Math" panose="02040503050406030204" pitchFamily="18" charset="0"/>
            </a:endParaRPr>
          </a:p>
        </p:txBody>
      </p:sp>
      <p:cxnSp>
        <p:nvCxnSpPr>
          <p:cNvPr id="23572" name="Přímá spojnice 40">
            <a:extLst>
              <a:ext uri="{FF2B5EF4-FFF2-40B4-BE49-F238E27FC236}">
                <a16:creationId xmlns:a16="http://schemas.microsoft.com/office/drawing/2014/main" id="{AB405F1D-6ECE-466B-8D6E-5F98BAEE8CE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7675" y="3933825"/>
            <a:ext cx="0" cy="15113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3" name="Přímá spojnice 43">
            <a:extLst>
              <a:ext uri="{FF2B5EF4-FFF2-40B4-BE49-F238E27FC236}">
                <a16:creationId xmlns:a16="http://schemas.microsoft.com/office/drawing/2014/main" id="{341E6570-0CEC-42B0-AC4F-FB178DB05B9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7675" y="3933825"/>
            <a:ext cx="1439863" cy="0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EE5FDEBE-B837-4A9A-9432-1093372589E9}"/>
                  </a:ext>
                </a:extLst>
              </p:cNvPr>
              <p:cNvSpPr txBox="1"/>
              <p:nvPr/>
            </p:nvSpPr>
            <p:spPr>
              <a:xfrm>
                <a:off x="7236296" y="1772816"/>
                <a:ext cx="834459" cy="632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</a:rPr>
                            <m:t>v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EE5FDEBE-B837-4A9A-9432-1093372589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1772816"/>
                <a:ext cx="834459" cy="6325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bdélník 22">
            <a:extLst>
              <a:ext uri="{FF2B5EF4-FFF2-40B4-BE49-F238E27FC236}">
                <a16:creationId xmlns:a16="http://schemas.microsoft.com/office/drawing/2014/main" id="{3CF325E6-95BE-40F1-A8B1-73C94323FA75}"/>
              </a:ext>
            </a:extLst>
          </p:cNvPr>
          <p:cNvSpPr/>
          <p:nvPr/>
        </p:nvSpPr>
        <p:spPr bwMode="auto">
          <a:xfrm>
            <a:off x="4788024" y="1844824"/>
            <a:ext cx="2665413" cy="431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dirty="0">
                <a:solidFill>
                  <a:schemeClr val="tx2"/>
                </a:solidFill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index lomu světla</a:t>
            </a:r>
            <a:r>
              <a:rPr lang="cs-CZ" altLang="cs-CZ" dirty="0"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:</a:t>
            </a:r>
            <a:endParaRPr lang="cs-CZ" altLang="cs-CZ" dirty="0">
              <a:ea typeface="Cambria Math" panose="02040503050406030204" pitchFamily="18" charset="0"/>
              <a:cs typeface="Cambria Math" panose="02040503050406030204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578" name="Přímá spojnice 57">
            <a:extLst>
              <a:ext uri="{FF2B5EF4-FFF2-40B4-BE49-F238E27FC236}">
                <a16:creationId xmlns:a16="http://schemas.microsoft.com/office/drawing/2014/main" id="{30BC4B06-B876-469F-A641-AA80EA584DC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7675" y="3429000"/>
            <a:ext cx="2089150" cy="0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79" name="Zástupný symbol pro datum 3">
            <a:extLst>
              <a:ext uri="{FF2B5EF4-FFF2-40B4-BE49-F238E27FC236}">
                <a16:creationId xmlns:a16="http://schemas.microsoft.com/office/drawing/2014/main" id="{D5F626DB-6414-49FD-8E1F-22F8B2833B9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66DF85-DBD9-4A7F-97CA-71F10A4B363B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24580" name="Zástupný symbol pro číslo snímku 5">
            <a:extLst>
              <a:ext uri="{FF2B5EF4-FFF2-40B4-BE49-F238E27FC236}">
                <a16:creationId xmlns:a16="http://schemas.microsoft.com/office/drawing/2014/main" id="{DEE0EF39-99E6-4296-A492-45E86D3D6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1F3250-FA45-454B-B87A-F378FE938A2D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CA" altLang="cs-CZ" sz="1400"/>
          </a:p>
        </p:txBody>
      </p:sp>
      <p:sp>
        <p:nvSpPr>
          <p:cNvPr id="24581" name="Rectangle 2">
            <a:extLst>
              <a:ext uri="{FF2B5EF4-FFF2-40B4-BE49-F238E27FC236}">
                <a16:creationId xmlns:a16="http://schemas.microsoft.com/office/drawing/2014/main" id="{2B92E122-CE16-4605-B7BE-40EB2CA7DF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866775"/>
          </a:xfrm>
        </p:spPr>
        <p:txBody>
          <a:bodyPr/>
          <a:lstStyle/>
          <a:p>
            <a:r>
              <a:rPr lang="cs-CZ" altLang="cs-CZ" dirty="0"/>
              <a:t>Optický kabel (</a:t>
            </a:r>
            <a:r>
              <a:rPr lang="en-US" altLang="cs-CZ" dirty="0"/>
              <a:t>4</a:t>
            </a:r>
            <a:r>
              <a:rPr lang="cs-CZ" altLang="cs-CZ" dirty="0"/>
              <a:t>) </a:t>
            </a:r>
          </a:p>
        </p:txBody>
      </p:sp>
      <p:cxnSp>
        <p:nvCxnSpPr>
          <p:cNvPr id="24582" name="Přímá spojnice 2">
            <a:extLst>
              <a:ext uri="{FF2B5EF4-FFF2-40B4-BE49-F238E27FC236}">
                <a16:creationId xmlns:a16="http://schemas.microsoft.com/office/drawing/2014/main" id="{D311C073-420B-472A-8E11-7B13BE8B469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00113" y="3429000"/>
            <a:ext cx="2087562" cy="0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83" name="Přímá spojnice 4">
            <a:extLst>
              <a:ext uri="{FF2B5EF4-FFF2-40B4-BE49-F238E27FC236}">
                <a16:creationId xmlns:a16="http://schemas.microsoft.com/office/drawing/2014/main" id="{8D372562-AFEA-4EC1-8A55-577A2D3BA64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7675" y="1412875"/>
            <a:ext cx="0" cy="20161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84" name="Přímá spojnice 6">
            <a:extLst>
              <a:ext uri="{FF2B5EF4-FFF2-40B4-BE49-F238E27FC236}">
                <a16:creationId xmlns:a16="http://schemas.microsoft.com/office/drawing/2014/main" id="{07D3FD11-3221-410E-88F6-B52BF034524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68538" y="1700213"/>
            <a:ext cx="719137" cy="1728787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85" name="Přímá spojnice 8">
            <a:extLst>
              <a:ext uri="{FF2B5EF4-FFF2-40B4-BE49-F238E27FC236}">
                <a16:creationId xmlns:a16="http://schemas.microsoft.com/office/drawing/2014/main" id="{4DAF6B74-8688-4AE1-80FF-168171FD11F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7675" y="3429000"/>
            <a:ext cx="1368425" cy="1295400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Oblouk 11">
            <a:extLst>
              <a:ext uri="{FF2B5EF4-FFF2-40B4-BE49-F238E27FC236}">
                <a16:creationId xmlns:a16="http://schemas.microsoft.com/office/drawing/2014/main" id="{7EBC7C0C-BC4E-457C-94ED-431CB0CBDACD}"/>
              </a:ext>
            </a:extLst>
          </p:cNvPr>
          <p:cNvSpPr>
            <a:spLocks noChangeAspect="1"/>
          </p:cNvSpPr>
          <p:nvPr/>
        </p:nvSpPr>
        <p:spPr bwMode="auto">
          <a:xfrm>
            <a:off x="2325688" y="2771775"/>
            <a:ext cx="1319212" cy="1319213"/>
          </a:xfrm>
          <a:prstGeom prst="arc">
            <a:avLst>
              <a:gd name="adj1" fmla="val 14884719"/>
              <a:gd name="adj2" fmla="val 1624429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4587" name="Obdélník 12">
            <a:extLst>
              <a:ext uri="{FF2B5EF4-FFF2-40B4-BE49-F238E27FC236}">
                <a16:creationId xmlns:a16="http://schemas.microsoft.com/office/drawing/2014/main" id="{CF554E39-EEF1-4E4D-AADA-A640BB125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420938"/>
            <a:ext cx="5397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>
                <a:sym typeface="Symbol" panose="05050102010706020507" pitchFamily="18" charset="2"/>
              </a:rPr>
              <a:t></a:t>
            </a:r>
            <a:r>
              <a:rPr lang="cs-CZ" altLang="cs-CZ" sz="1600" baseline="-25000">
                <a:sym typeface="Symbol" panose="05050102010706020507" pitchFamily="18" charset="2"/>
              </a:rPr>
              <a:t>1</a:t>
            </a:r>
            <a:endParaRPr lang="cs-CZ" altLang="cs-CZ" sz="1600" baseline="-25000"/>
          </a:p>
        </p:txBody>
      </p:sp>
      <p:sp>
        <p:nvSpPr>
          <p:cNvPr id="18" name="Oblouk 17">
            <a:extLst>
              <a:ext uri="{FF2B5EF4-FFF2-40B4-BE49-F238E27FC236}">
                <a16:creationId xmlns:a16="http://schemas.microsoft.com/office/drawing/2014/main" id="{9759F08D-5A6C-402C-8B7C-301688FBCE68}"/>
              </a:ext>
            </a:extLst>
          </p:cNvPr>
          <p:cNvSpPr>
            <a:spLocks noChangeAspect="1"/>
          </p:cNvSpPr>
          <p:nvPr/>
        </p:nvSpPr>
        <p:spPr bwMode="auto">
          <a:xfrm>
            <a:off x="2325688" y="2771775"/>
            <a:ext cx="1319212" cy="1319213"/>
          </a:xfrm>
          <a:prstGeom prst="arc">
            <a:avLst>
              <a:gd name="adj1" fmla="val 2664019"/>
              <a:gd name="adj2" fmla="val 541529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4589" name="Obdélník 18">
            <a:extLst>
              <a:ext uri="{FF2B5EF4-FFF2-40B4-BE49-F238E27FC236}">
                <a16:creationId xmlns:a16="http://schemas.microsoft.com/office/drawing/2014/main" id="{C767AF86-DBF1-4827-9BA5-A58A16841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644900"/>
            <a:ext cx="5032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>
                <a:sym typeface="Symbol" panose="05050102010706020507" pitchFamily="18" charset="2"/>
              </a:rPr>
              <a:t></a:t>
            </a:r>
            <a:r>
              <a:rPr lang="cs-CZ" altLang="cs-CZ" sz="1600" baseline="-25000">
                <a:sym typeface="Symbol" panose="05050102010706020507" pitchFamily="18" charset="2"/>
              </a:rPr>
              <a:t>2</a:t>
            </a:r>
            <a:endParaRPr lang="cs-CZ" altLang="cs-CZ" sz="1600" baseline="-25000"/>
          </a:p>
        </p:txBody>
      </p:sp>
      <p:cxnSp>
        <p:nvCxnSpPr>
          <p:cNvPr id="24590" name="Přímá spojnice se šipkou 16">
            <a:extLst>
              <a:ext uri="{FF2B5EF4-FFF2-40B4-BE49-F238E27FC236}">
                <a16:creationId xmlns:a16="http://schemas.microsoft.com/office/drawing/2014/main" id="{2274E499-CB1C-47E2-866C-95BA2C3911D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68538" y="1700213"/>
            <a:ext cx="417512" cy="1008062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91" name="Přímá spojnice se šipkou 23">
            <a:extLst>
              <a:ext uri="{FF2B5EF4-FFF2-40B4-BE49-F238E27FC236}">
                <a16:creationId xmlns:a16="http://schemas.microsoft.com/office/drawing/2014/main" id="{DF5355C4-E76B-4CBA-9086-3EE3E6ACC9D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7675" y="3429000"/>
            <a:ext cx="612775" cy="576263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Obdélník 31">
            <a:extLst>
              <a:ext uri="{FF2B5EF4-FFF2-40B4-BE49-F238E27FC236}">
                <a16:creationId xmlns:a16="http://schemas.microsoft.com/office/drawing/2014/main" id="{E3F76B15-1202-4CDF-B1F5-5B20A0469A75}"/>
              </a:ext>
            </a:extLst>
          </p:cNvPr>
          <p:cNvSpPr/>
          <p:nvPr/>
        </p:nvSpPr>
        <p:spPr bwMode="auto">
          <a:xfrm>
            <a:off x="4787900" y="1412875"/>
            <a:ext cx="2663825" cy="431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cs-CZ" baseline="-250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1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– </a:t>
            </a:r>
            <a:r>
              <a:rPr lang="cs-CZ" dirty="0">
                <a:latin typeface="+mj-lt"/>
                <a:ea typeface="Cambria Math" panose="02040503050406030204" pitchFamily="18" charset="0"/>
                <a:sym typeface="Symbol" panose="05050102010706020507" pitchFamily="18" charset="2"/>
              </a:rPr>
              <a:t>opticky hustší</a:t>
            </a:r>
            <a:endParaRPr lang="cs-CZ" dirty="0">
              <a:latin typeface="+mj-lt"/>
              <a:ea typeface="Cambria Math" panose="02040503050406030204" pitchFamily="18" charset="0"/>
            </a:endParaRPr>
          </a:p>
        </p:txBody>
      </p:sp>
      <p:sp>
        <p:nvSpPr>
          <p:cNvPr id="24593" name="Obdélník 33">
            <a:extLst>
              <a:ext uri="{FF2B5EF4-FFF2-40B4-BE49-F238E27FC236}">
                <a16:creationId xmlns:a16="http://schemas.microsoft.com/office/drawing/2014/main" id="{D2B33C22-D913-491C-9B7B-C3C003CE4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3141663"/>
            <a:ext cx="2951163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cs-CZ" altLang="cs-CZ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1</a:t>
            </a:r>
            <a:r>
              <a:rPr lang="en-US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&gt; n</a:t>
            </a:r>
            <a:r>
              <a:rPr lang="en-US" altLang="cs-CZ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2</a:t>
            </a:r>
            <a:r>
              <a:rPr lang="en-US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 </a:t>
            </a:r>
            <a:r>
              <a:rPr lang="cs-CZ" altLang="cs-CZ" dirty="0">
                <a:sym typeface="Symbol" panose="05050102010706020507" pitchFamily="18" charset="2"/>
              </a:rPr>
              <a:t></a:t>
            </a:r>
            <a:r>
              <a:rPr lang="cs-CZ" altLang="cs-CZ" baseline="-25000" dirty="0">
                <a:sym typeface="Symbol" panose="05050102010706020507" pitchFamily="18" charset="2"/>
              </a:rPr>
              <a:t>1</a:t>
            </a:r>
            <a:r>
              <a:rPr lang="en-US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&lt; </a:t>
            </a:r>
            <a:r>
              <a:rPr lang="cs-CZ" altLang="cs-CZ" dirty="0">
                <a:sym typeface="Symbol" panose="05050102010706020507" pitchFamily="18" charset="2"/>
              </a:rPr>
              <a:t></a:t>
            </a:r>
            <a:r>
              <a:rPr lang="cs-CZ" altLang="cs-CZ" baseline="-25000" dirty="0">
                <a:sym typeface="Symbol" panose="05050102010706020507" pitchFamily="18" charset="2"/>
              </a:rPr>
              <a:t>2</a:t>
            </a:r>
            <a:endParaRPr lang="en-US" altLang="cs-CZ" baseline="-25000" dirty="0">
              <a:sym typeface="Symbol" panose="05050102010706020507" pitchFamily="18" charset="2"/>
            </a:endParaRPr>
          </a:p>
          <a:p>
            <a:r>
              <a:rPr lang="en-US" altLang="cs-CZ" dirty="0">
                <a:sym typeface="Symbol" panose="05050102010706020507" pitchFamily="18" charset="2"/>
              </a:rPr>
              <a:t>                  </a:t>
            </a:r>
            <a:r>
              <a:rPr lang="cs-CZ" altLang="cs-CZ" dirty="0">
                <a:sym typeface="Symbol" panose="05050102010706020507" pitchFamily="18" charset="2"/>
              </a:rPr>
              <a:t></a:t>
            </a:r>
            <a:r>
              <a:rPr lang="cs-CZ" altLang="cs-CZ" baseline="-25000" dirty="0">
                <a:sym typeface="Symbol" panose="05050102010706020507" pitchFamily="18" charset="2"/>
              </a:rPr>
              <a:t>1</a:t>
            </a:r>
            <a:r>
              <a:rPr lang="en-US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&lt; </a:t>
            </a:r>
            <a:r>
              <a:rPr lang="cs-CZ" altLang="cs-CZ" dirty="0">
                <a:sym typeface="Symbol" panose="05050102010706020507" pitchFamily="18" charset="2"/>
              </a:rPr>
              <a:t></a:t>
            </a:r>
            <a:r>
              <a:rPr lang="cs-CZ" altLang="cs-CZ" baseline="-25000" dirty="0">
                <a:sym typeface="Symbol" panose="05050102010706020507" pitchFamily="18" charset="2"/>
              </a:rPr>
              <a:t>2</a:t>
            </a:r>
            <a:endParaRPr lang="cs-CZ" altLang="cs-CZ" baseline="-25000" dirty="0"/>
          </a:p>
          <a:p>
            <a:r>
              <a:rPr lang="en-US" altLang="cs-CZ" dirty="0">
                <a:sym typeface="Symbol" panose="05050102010706020507" pitchFamily="18" charset="2"/>
              </a:rPr>
              <a:t>                  </a:t>
            </a:r>
            <a:r>
              <a:rPr lang="cs-CZ" altLang="cs-CZ" sz="2800" dirty="0">
                <a:sym typeface="Symbol" panose="05050102010706020507" pitchFamily="18" charset="2"/>
              </a:rPr>
              <a:t></a:t>
            </a:r>
            <a:r>
              <a:rPr lang="cs-CZ" altLang="cs-CZ" sz="2800" baseline="-25000" dirty="0">
                <a:sym typeface="Symbol" panose="05050102010706020507" pitchFamily="18" charset="2"/>
              </a:rPr>
              <a:t>1</a:t>
            </a:r>
            <a:r>
              <a:rPr lang="en-US" altLang="cs-CZ" sz="28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</a:t>
            </a:r>
            <a:r>
              <a:rPr lang="en-US" altLang="cs-CZ" sz="2800" dirty="0"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&lt;</a:t>
            </a:r>
            <a:r>
              <a:rPr lang="en-US" altLang="cs-CZ" sz="28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</a:t>
            </a:r>
            <a:r>
              <a:rPr lang="cs-CZ" altLang="cs-CZ" sz="2800" dirty="0">
                <a:sym typeface="Symbol" panose="05050102010706020507" pitchFamily="18" charset="2"/>
              </a:rPr>
              <a:t></a:t>
            </a:r>
            <a:r>
              <a:rPr lang="cs-CZ" altLang="cs-CZ" sz="2800" baseline="-25000" dirty="0">
                <a:sym typeface="Symbol" panose="05050102010706020507" pitchFamily="18" charset="2"/>
              </a:rPr>
              <a:t>2</a:t>
            </a:r>
            <a:endParaRPr lang="cs-CZ" altLang="cs-CZ" sz="2800" baseline="-25000" dirty="0"/>
          </a:p>
          <a:p>
            <a:pPr algn="ctr"/>
            <a:endParaRPr lang="cs-CZ" altLang="cs-CZ" baseline="-25000" dirty="0"/>
          </a:p>
          <a:p>
            <a:pPr algn="ctr"/>
            <a:r>
              <a:rPr lang="en-US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</a:t>
            </a:r>
            <a:endParaRPr lang="cs-CZ" altLang="cs-CZ" baseline="-25000" dirty="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</a:endParaRPr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5E40574F-31D5-4D18-9671-1E20C270CB5C}"/>
              </a:ext>
            </a:extLst>
          </p:cNvPr>
          <p:cNvSpPr/>
          <p:nvPr/>
        </p:nvSpPr>
        <p:spPr bwMode="auto">
          <a:xfrm>
            <a:off x="4787900" y="5013325"/>
            <a:ext cx="2663825" cy="431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cs-CZ" altLang="cs-CZ" baseline="-250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2</a:t>
            </a:r>
            <a:r>
              <a:rPr lang="cs-CZ" altLang="cs-CZ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– </a:t>
            </a:r>
            <a:r>
              <a:rPr lang="cs-CZ" altLang="cs-CZ"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opticky řidší</a:t>
            </a:r>
            <a:endParaRPr lang="cs-CZ" altLang="cs-CZ">
              <a:ea typeface="Cambria Math" panose="02040503050406030204" pitchFamily="18" charset="0"/>
              <a:cs typeface="Cambria Math" panose="02040503050406030204" pitchFamily="18" charset="0"/>
            </a:endParaRPr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id="{642519BC-A552-4D04-8FA8-7316C8B6C38C}"/>
              </a:ext>
            </a:extLst>
          </p:cNvPr>
          <p:cNvSpPr/>
          <p:nvPr/>
        </p:nvSpPr>
        <p:spPr bwMode="auto">
          <a:xfrm>
            <a:off x="1619250" y="5589588"/>
            <a:ext cx="2736850" cy="431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tx2"/>
                </a:solidFill>
                <a:latin typeface="+mj-lt"/>
                <a:ea typeface="Cambria Math" panose="02040503050406030204" pitchFamily="18" charset="0"/>
                <a:sym typeface="Symbol" panose="05050102010706020507" pitchFamily="18" charset="2"/>
              </a:rPr>
              <a:t>Lom od </a:t>
            </a:r>
            <a:r>
              <a:rPr lang="en-US" dirty="0" err="1">
                <a:solidFill>
                  <a:schemeClr val="tx2"/>
                </a:solidFill>
                <a:latin typeface="+mj-lt"/>
                <a:ea typeface="Cambria Math" panose="02040503050406030204" pitchFamily="18" charset="0"/>
                <a:sym typeface="Symbol" panose="05050102010706020507" pitchFamily="18" charset="2"/>
              </a:rPr>
              <a:t>kolmice</a:t>
            </a:r>
            <a:endParaRPr lang="cs-CZ" dirty="0">
              <a:solidFill>
                <a:schemeClr val="tx2"/>
              </a:solidFill>
              <a:latin typeface="+mj-lt"/>
              <a:ea typeface="Cambria Math" panose="02040503050406030204" pitchFamily="18" charset="0"/>
            </a:endParaRPr>
          </a:p>
        </p:txBody>
      </p:sp>
      <p:cxnSp>
        <p:nvCxnSpPr>
          <p:cNvPr id="24596" name="Přímá spojnice 22">
            <a:extLst>
              <a:ext uri="{FF2B5EF4-FFF2-40B4-BE49-F238E27FC236}">
                <a16:creationId xmlns:a16="http://schemas.microsoft.com/office/drawing/2014/main" id="{41542666-A992-4252-84BD-97741EA1AB7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2275" y="2060575"/>
            <a:ext cx="1295400" cy="1368425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Oblouk 36">
            <a:extLst>
              <a:ext uri="{FF2B5EF4-FFF2-40B4-BE49-F238E27FC236}">
                <a16:creationId xmlns:a16="http://schemas.microsoft.com/office/drawing/2014/main" id="{8A3CD017-A417-4BAF-84A9-3C3675193B02}"/>
              </a:ext>
            </a:extLst>
          </p:cNvPr>
          <p:cNvSpPr>
            <a:spLocks noChangeAspect="1"/>
          </p:cNvSpPr>
          <p:nvPr/>
        </p:nvSpPr>
        <p:spPr bwMode="auto">
          <a:xfrm>
            <a:off x="1979613" y="2425700"/>
            <a:ext cx="2016125" cy="2016125"/>
          </a:xfrm>
          <a:prstGeom prst="arc">
            <a:avLst>
              <a:gd name="adj1" fmla="val 13627677"/>
              <a:gd name="adj2" fmla="val 1624429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4598" name="Obdélník 37">
            <a:extLst>
              <a:ext uri="{FF2B5EF4-FFF2-40B4-BE49-F238E27FC236}">
                <a16:creationId xmlns:a16="http://schemas.microsoft.com/office/drawing/2014/main" id="{70F62B84-CA84-4936-9B24-8A2B68087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7563" y="2232025"/>
            <a:ext cx="5048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>
                <a:sym typeface="Symbol" panose="05050102010706020507" pitchFamily="18" charset="2"/>
              </a:rPr>
              <a:t></a:t>
            </a:r>
            <a:r>
              <a:rPr lang="cs-CZ" altLang="cs-CZ" sz="1600" baseline="-25000">
                <a:sym typeface="Symbol" panose="05050102010706020507" pitchFamily="18" charset="2"/>
              </a:rPr>
              <a:t>1</a:t>
            </a:r>
            <a:endParaRPr lang="cs-CZ" altLang="cs-CZ" sz="1600" baseline="-25000"/>
          </a:p>
        </p:txBody>
      </p:sp>
      <p:sp>
        <p:nvSpPr>
          <p:cNvPr id="39" name="Oblouk 38">
            <a:extLst>
              <a:ext uri="{FF2B5EF4-FFF2-40B4-BE49-F238E27FC236}">
                <a16:creationId xmlns:a16="http://schemas.microsoft.com/office/drawing/2014/main" id="{B26739F4-2560-4F4C-8598-D779A8765CB3}"/>
              </a:ext>
            </a:extLst>
          </p:cNvPr>
          <p:cNvSpPr>
            <a:spLocks noChangeAspect="1"/>
          </p:cNvSpPr>
          <p:nvPr/>
        </p:nvSpPr>
        <p:spPr bwMode="auto">
          <a:xfrm>
            <a:off x="1979613" y="2420938"/>
            <a:ext cx="2016125" cy="2016125"/>
          </a:xfrm>
          <a:prstGeom prst="arc">
            <a:avLst>
              <a:gd name="adj1" fmla="val 788247"/>
              <a:gd name="adj2" fmla="val 542803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cxnSp>
        <p:nvCxnSpPr>
          <p:cNvPr id="24600" name="Přímá spojnice 29">
            <a:extLst>
              <a:ext uri="{FF2B5EF4-FFF2-40B4-BE49-F238E27FC236}">
                <a16:creationId xmlns:a16="http://schemas.microsoft.com/office/drawing/2014/main" id="{DAEE5962-991C-4485-8C92-C294661AAB5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7675" y="3429000"/>
            <a:ext cx="1800225" cy="431800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601" name="Obdélník 44">
            <a:extLst>
              <a:ext uri="{FF2B5EF4-FFF2-40B4-BE49-F238E27FC236}">
                <a16:creationId xmlns:a16="http://schemas.microsoft.com/office/drawing/2014/main" id="{6841BC17-9163-4E90-BE71-13CE5B63F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3573463"/>
            <a:ext cx="5048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>
                <a:sym typeface="Symbol" panose="05050102010706020507" pitchFamily="18" charset="2"/>
              </a:rPr>
              <a:t></a:t>
            </a:r>
            <a:r>
              <a:rPr lang="en-US" altLang="cs-CZ" sz="1600" baseline="-25000">
                <a:sym typeface="Symbol" panose="05050102010706020507" pitchFamily="18" charset="2"/>
              </a:rPr>
              <a:t>2</a:t>
            </a:r>
            <a:endParaRPr lang="cs-CZ" altLang="cs-CZ" sz="1600" baseline="-25000"/>
          </a:p>
        </p:txBody>
      </p:sp>
      <p:cxnSp>
        <p:nvCxnSpPr>
          <p:cNvPr id="24602" name="Přímá spojnice se šipkou 32">
            <a:extLst>
              <a:ext uri="{FF2B5EF4-FFF2-40B4-BE49-F238E27FC236}">
                <a16:creationId xmlns:a16="http://schemas.microsoft.com/office/drawing/2014/main" id="{6B3CE06B-A9DA-4111-9EC7-8AE95BF4C01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7675" y="3429000"/>
            <a:ext cx="863600" cy="209550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03" name="Přímá spojnice se šipkou 41">
            <a:extLst>
              <a:ext uri="{FF2B5EF4-FFF2-40B4-BE49-F238E27FC236}">
                <a16:creationId xmlns:a16="http://schemas.microsoft.com/office/drawing/2014/main" id="{64D3C296-2BF4-4B02-B966-0377CEF0B79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2275" y="2060575"/>
            <a:ext cx="744538" cy="792163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04" name="Přímá spojnice 45">
            <a:extLst>
              <a:ext uri="{FF2B5EF4-FFF2-40B4-BE49-F238E27FC236}">
                <a16:creationId xmlns:a16="http://schemas.microsoft.com/office/drawing/2014/main" id="{226C7CDE-B133-4ADB-BF92-A5586717750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58888" y="2636838"/>
            <a:ext cx="1728787" cy="792162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05" name="Přímá spojnice se šipkou 47">
            <a:extLst>
              <a:ext uri="{FF2B5EF4-FFF2-40B4-BE49-F238E27FC236}">
                <a16:creationId xmlns:a16="http://schemas.microsoft.com/office/drawing/2014/main" id="{6DED7B3C-947F-4A5B-B4C9-EFA45B9A73B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7675" y="3429000"/>
            <a:ext cx="1008063" cy="0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Oblouk 52">
            <a:extLst>
              <a:ext uri="{FF2B5EF4-FFF2-40B4-BE49-F238E27FC236}">
                <a16:creationId xmlns:a16="http://schemas.microsoft.com/office/drawing/2014/main" id="{E5853B15-EAEE-4B7F-8201-7B45DA6A91A3}"/>
              </a:ext>
            </a:extLst>
          </p:cNvPr>
          <p:cNvSpPr>
            <a:spLocks noChangeAspect="1"/>
          </p:cNvSpPr>
          <p:nvPr/>
        </p:nvSpPr>
        <p:spPr bwMode="auto">
          <a:xfrm>
            <a:off x="1619250" y="2065338"/>
            <a:ext cx="2736850" cy="2736850"/>
          </a:xfrm>
          <a:prstGeom prst="arc">
            <a:avLst>
              <a:gd name="adj1" fmla="val 12290383"/>
              <a:gd name="adj2" fmla="val 1620597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4607" name="Obdélník 53">
            <a:extLst>
              <a:ext uri="{FF2B5EF4-FFF2-40B4-BE49-F238E27FC236}">
                <a16:creationId xmlns:a16="http://schemas.microsoft.com/office/drawing/2014/main" id="{FB0D83E2-83F9-4632-935B-71CAED6FF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2303463"/>
            <a:ext cx="503238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>
                <a:sym typeface="Symbol" panose="05050102010706020507" pitchFamily="18" charset="2"/>
              </a:rPr>
              <a:t></a:t>
            </a:r>
            <a:r>
              <a:rPr lang="cs-CZ" altLang="cs-CZ" sz="1600" baseline="-25000">
                <a:sym typeface="Symbol" panose="05050102010706020507" pitchFamily="18" charset="2"/>
              </a:rPr>
              <a:t>1</a:t>
            </a:r>
            <a:endParaRPr lang="cs-CZ" altLang="cs-CZ" sz="1600" baseline="-25000"/>
          </a:p>
        </p:txBody>
      </p:sp>
      <p:sp>
        <p:nvSpPr>
          <p:cNvPr id="55" name="Oblouk 54">
            <a:extLst>
              <a:ext uri="{FF2B5EF4-FFF2-40B4-BE49-F238E27FC236}">
                <a16:creationId xmlns:a16="http://schemas.microsoft.com/office/drawing/2014/main" id="{66CEB10D-3B1E-4468-B69B-B2C1D4D50273}"/>
              </a:ext>
            </a:extLst>
          </p:cNvPr>
          <p:cNvSpPr>
            <a:spLocks noChangeAspect="1"/>
          </p:cNvSpPr>
          <p:nvPr/>
        </p:nvSpPr>
        <p:spPr bwMode="auto">
          <a:xfrm>
            <a:off x="1619250" y="2060575"/>
            <a:ext cx="2736850" cy="2736850"/>
          </a:xfrm>
          <a:prstGeom prst="arc">
            <a:avLst>
              <a:gd name="adj1" fmla="val 6594"/>
              <a:gd name="adj2" fmla="val 541839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4609" name="Obdélník 55">
            <a:extLst>
              <a:ext uri="{FF2B5EF4-FFF2-40B4-BE49-F238E27FC236}">
                <a16:creationId xmlns:a16="http://schemas.microsoft.com/office/drawing/2014/main" id="{E1855811-9F3F-40C9-BF87-514AA207E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1763" y="3330575"/>
            <a:ext cx="5048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>
                <a:sym typeface="Symbol" panose="05050102010706020507" pitchFamily="18" charset="2"/>
              </a:rPr>
              <a:t></a:t>
            </a:r>
            <a:r>
              <a:rPr lang="en-US" altLang="cs-CZ" sz="1600" baseline="-25000">
                <a:sym typeface="Symbol" panose="05050102010706020507" pitchFamily="18" charset="2"/>
              </a:rPr>
              <a:t>2</a:t>
            </a:r>
            <a:endParaRPr lang="cs-CZ" altLang="cs-CZ" sz="1600" baseline="-25000"/>
          </a:p>
        </p:txBody>
      </p:sp>
      <p:cxnSp>
        <p:nvCxnSpPr>
          <p:cNvPr id="24610" name="Přímá spojnice 50">
            <a:extLst>
              <a:ext uri="{FF2B5EF4-FFF2-40B4-BE49-F238E27FC236}">
                <a16:creationId xmlns:a16="http://schemas.microsoft.com/office/drawing/2014/main" id="{CA350633-CB3A-4682-957A-37C8831682D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95738" y="3429000"/>
            <a:ext cx="863600" cy="0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11" name="Přímá spojnice 62">
            <a:extLst>
              <a:ext uri="{FF2B5EF4-FFF2-40B4-BE49-F238E27FC236}">
                <a16:creationId xmlns:a16="http://schemas.microsoft.com/office/drawing/2014/main" id="{9ADC0DFA-419E-4011-928E-F1DD4968FA6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7675" y="3429000"/>
            <a:ext cx="0" cy="20161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12" name="Přímá spojnice se šipkou 73">
            <a:extLst>
              <a:ext uri="{FF2B5EF4-FFF2-40B4-BE49-F238E27FC236}">
                <a16:creationId xmlns:a16="http://schemas.microsoft.com/office/drawing/2014/main" id="{03C138C9-3C33-4273-B3B1-62E7D804C12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58888" y="2636838"/>
            <a:ext cx="936625" cy="431800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578" name="Přímá spojnice 57">
            <a:extLst>
              <a:ext uri="{FF2B5EF4-FFF2-40B4-BE49-F238E27FC236}">
                <a16:creationId xmlns:a16="http://schemas.microsoft.com/office/drawing/2014/main" id="{30BC4B06-B876-469F-A641-AA80EA584DC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61173" y="4160567"/>
            <a:ext cx="2089150" cy="0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79" name="Zástupný symbol pro datum 3">
            <a:extLst>
              <a:ext uri="{FF2B5EF4-FFF2-40B4-BE49-F238E27FC236}">
                <a16:creationId xmlns:a16="http://schemas.microsoft.com/office/drawing/2014/main" id="{D5F626DB-6414-49FD-8E1F-22F8B2833B9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66DF85-DBD9-4A7F-97CA-71F10A4B363B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24580" name="Zástupný symbol pro číslo snímku 5">
            <a:extLst>
              <a:ext uri="{FF2B5EF4-FFF2-40B4-BE49-F238E27FC236}">
                <a16:creationId xmlns:a16="http://schemas.microsoft.com/office/drawing/2014/main" id="{DEE0EF39-99E6-4296-A492-45E86D3D6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1F3250-FA45-454B-B87A-F378FE938A2D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CA" altLang="cs-CZ" sz="1400"/>
          </a:p>
        </p:txBody>
      </p:sp>
      <p:sp>
        <p:nvSpPr>
          <p:cNvPr id="24581" name="Rectangle 2">
            <a:extLst>
              <a:ext uri="{FF2B5EF4-FFF2-40B4-BE49-F238E27FC236}">
                <a16:creationId xmlns:a16="http://schemas.microsoft.com/office/drawing/2014/main" id="{2B92E122-CE16-4605-B7BE-40EB2CA7DF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866775"/>
          </a:xfrm>
        </p:spPr>
        <p:txBody>
          <a:bodyPr/>
          <a:lstStyle/>
          <a:p>
            <a:r>
              <a:rPr lang="cs-CZ" altLang="cs-CZ" dirty="0"/>
              <a:t>Optický kabel (</a:t>
            </a:r>
            <a:r>
              <a:rPr lang="en-US" altLang="cs-CZ" dirty="0"/>
              <a:t>5</a:t>
            </a:r>
            <a:r>
              <a:rPr lang="cs-CZ" altLang="cs-CZ" dirty="0"/>
              <a:t>) </a:t>
            </a:r>
          </a:p>
        </p:txBody>
      </p:sp>
      <p:cxnSp>
        <p:nvCxnSpPr>
          <p:cNvPr id="24582" name="Přímá spojnice 2">
            <a:extLst>
              <a:ext uri="{FF2B5EF4-FFF2-40B4-BE49-F238E27FC236}">
                <a16:creationId xmlns:a16="http://schemas.microsoft.com/office/drawing/2014/main" id="{D311C073-420B-472A-8E11-7B13BE8B469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73173" y="4160567"/>
            <a:ext cx="2087562" cy="0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83" name="Přímá spojnice 4">
            <a:extLst>
              <a:ext uri="{FF2B5EF4-FFF2-40B4-BE49-F238E27FC236}">
                <a16:creationId xmlns:a16="http://schemas.microsoft.com/office/drawing/2014/main" id="{8D372562-AFEA-4EC1-8A55-577A2D3BA64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60848" y="2992239"/>
            <a:ext cx="0" cy="115212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Obdélník 31">
            <a:extLst>
              <a:ext uri="{FF2B5EF4-FFF2-40B4-BE49-F238E27FC236}">
                <a16:creationId xmlns:a16="http://schemas.microsoft.com/office/drawing/2014/main" id="{E3F76B15-1202-4CDF-B1F5-5B20A0469A75}"/>
              </a:ext>
            </a:extLst>
          </p:cNvPr>
          <p:cNvSpPr/>
          <p:nvPr/>
        </p:nvSpPr>
        <p:spPr bwMode="auto">
          <a:xfrm>
            <a:off x="4716016" y="1628800"/>
            <a:ext cx="2663825" cy="431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cs-CZ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Snellův</a:t>
            </a:r>
            <a:r>
              <a:rPr 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zákon</a:t>
            </a:r>
            <a:endParaRPr lang="cs-CZ" dirty="0">
              <a:solidFill>
                <a:schemeClr val="tx2"/>
              </a:solidFill>
              <a:latin typeface="+mj-lt"/>
              <a:ea typeface="Cambria Math" panose="02040503050406030204" pitchFamily="18" charset="0"/>
            </a:endParaRPr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5E40574F-31D5-4D18-9671-1E20C270CB5C}"/>
              </a:ext>
            </a:extLst>
          </p:cNvPr>
          <p:cNvSpPr/>
          <p:nvPr/>
        </p:nvSpPr>
        <p:spPr bwMode="auto">
          <a:xfrm>
            <a:off x="5004048" y="4653384"/>
            <a:ext cx="2663825" cy="431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cs-CZ" altLang="cs-CZ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2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– </a:t>
            </a:r>
            <a:r>
              <a:rPr lang="cs-CZ" altLang="cs-CZ" dirty="0"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opticky řidší</a:t>
            </a:r>
            <a:endParaRPr lang="cs-CZ" altLang="cs-CZ" dirty="0">
              <a:ea typeface="Cambria Math" panose="02040503050406030204" pitchFamily="18" charset="0"/>
              <a:cs typeface="Cambria Math" panose="02040503050406030204" pitchFamily="18" charset="0"/>
            </a:endParaRPr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id="{642519BC-A552-4D04-8FA8-7316C8B6C38C}"/>
              </a:ext>
            </a:extLst>
          </p:cNvPr>
          <p:cNvSpPr/>
          <p:nvPr/>
        </p:nvSpPr>
        <p:spPr bwMode="auto">
          <a:xfrm>
            <a:off x="1691134" y="5157192"/>
            <a:ext cx="2736850" cy="431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/>
                </a:solidFill>
                <a:latin typeface="+mj-lt"/>
                <a:ea typeface="Cambria Math" panose="02040503050406030204" pitchFamily="18" charset="0"/>
                <a:sym typeface="Symbol" panose="05050102010706020507" pitchFamily="18" charset="2"/>
              </a:rPr>
              <a:t>Úplný odraz světla</a:t>
            </a:r>
            <a:endParaRPr lang="cs-CZ" dirty="0">
              <a:solidFill>
                <a:schemeClr val="tx2"/>
              </a:solidFill>
              <a:latin typeface="+mj-lt"/>
              <a:ea typeface="Cambria Math" panose="02040503050406030204" pitchFamily="18" charset="0"/>
            </a:endParaRPr>
          </a:p>
        </p:txBody>
      </p:sp>
      <p:sp>
        <p:nvSpPr>
          <p:cNvPr id="37" name="Oblouk 36">
            <a:extLst>
              <a:ext uri="{FF2B5EF4-FFF2-40B4-BE49-F238E27FC236}">
                <a16:creationId xmlns:a16="http://schemas.microsoft.com/office/drawing/2014/main" id="{8A3CD017-A417-4BAF-84A9-3C3675193B02}"/>
              </a:ext>
            </a:extLst>
          </p:cNvPr>
          <p:cNvSpPr>
            <a:spLocks noChangeAspect="1"/>
          </p:cNvSpPr>
          <p:nvPr/>
        </p:nvSpPr>
        <p:spPr bwMode="auto">
          <a:xfrm>
            <a:off x="2052786" y="3141067"/>
            <a:ext cx="2016125" cy="2016125"/>
          </a:xfrm>
          <a:prstGeom prst="arc">
            <a:avLst>
              <a:gd name="adj1" fmla="val 10810970"/>
              <a:gd name="adj2" fmla="val 1158789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4607" name="Obdélník 53">
            <a:extLst>
              <a:ext uri="{FF2B5EF4-FFF2-40B4-BE49-F238E27FC236}">
                <a16:creationId xmlns:a16="http://schemas.microsoft.com/office/drawing/2014/main" id="{FB0D83E2-83F9-4632-935B-71CAED6FF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797" y="3784327"/>
            <a:ext cx="503238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 dirty="0">
                <a:sym typeface="Symbol" panose="05050102010706020507" pitchFamily="18" charset="2"/>
              </a:rPr>
              <a:t></a:t>
            </a:r>
            <a:r>
              <a:rPr lang="cs-CZ" altLang="cs-CZ" sz="1600" baseline="-25000" dirty="0">
                <a:sym typeface="Symbol" panose="05050102010706020507" pitchFamily="18" charset="2"/>
              </a:rPr>
              <a:t>1</a:t>
            </a:r>
            <a:endParaRPr lang="cs-CZ" altLang="cs-CZ" sz="1600" baseline="-25000" dirty="0"/>
          </a:p>
        </p:txBody>
      </p:sp>
      <p:cxnSp>
        <p:nvCxnSpPr>
          <p:cNvPr id="24611" name="Přímá spojnice 62">
            <a:extLst>
              <a:ext uri="{FF2B5EF4-FFF2-40B4-BE49-F238E27FC236}">
                <a16:creationId xmlns:a16="http://schemas.microsoft.com/office/drawing/2014/main" id="{9ADC0DFA-419E-4011-928E-F1DD4968FA6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60848" y="4144367"/>
            <a:ext cx="0" cy="7920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0F3CCCA5-73B7-492B-B1A6-2053151D1D9A}"/>
              </a:ext>
            </a:extLst>
          </p:cNvPr>
          <p:cNvCxnSpPr/>
          <p:nvPr/>
        </p:nvCxnSpPr>
        <p:spPr bwMode="auto">
          <a:xfrm>
            <a:off x="1116781" y="3712319"/>
            <a:ext cx="194421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4C87FCBA-5589-4FD2-951B-B0CD38C0D29B}"/>
              </a:ext>
            </a:extLst>
          </p:cNvPr>
          <p:cNvCxnSpPr/>
          <p:nvPr/>
        </p:nvCxnSpPr>
        <p:spPr bwMode="auto">
          <a:xfrm>
            <a:off x="1116781" y="3712319"/>
            <a:ext cx="864000" cy="194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Přímá spojnice 41">
            <a:extLst>
              <a:ext uri="{FF2B5EF4-FFF2-40B4-BE49-F238E27FC236}">
                <a16:creationId xmlns:a16="http://schemas.microsoft.com/office/drawing/2014/main" id="{4729F9C1-484C-4D8A-AEC3-C93F62136C7A}"/>
              </a:ext>
            </a:extLst>
          </p:cNvPr>
          <p:cNvCxnSpPr/>
          <p:nvPr/>
        </p:nvCxnSpPr>
        <p:spPr bwMode="auto">
          <a:xfrm flipV="1">
            <a:off x="3060997" y="3712319"/>
            <a:ext cx="194421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Přímá spojnice se šipkou 42">
            <a:extLst>
              <a:ext uri="{FF2B5EF4-FFF2-40B4-BE49-F238E27FC236}">
                <a16:creationId xmlns:a16="http://schemas.microsoft.com/office/drawing/2014/main" id="{3F40CF8D-0A1F-4568-AE33-B444A648EA00}"/>
              </a:ext>
            </a:extLst>
          </p:cNvPr>
          <p:cNvCxnSpPr/>
          <p:nvPr/>
        </p:nvCxnSpPr>
        <p:spPr bwMode="auto">
          <a:xfrm flipV="1">
            <a:off x="3061173" y="3955367"/>
            <a:ext cx="864000" cy="194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Oblouk 43">
            <a:extLst>
              <a:ext uri="{FF2B5EF4-FFF2-40B4-BE49-F238E27FC236}">
                <a16:creationId xmlns:a16="http://schemas.microsoft.com/office/drawing/2014/main" id="{1B485932-0896-4ABC-BF3E-08124381AE1C}"/>
              </a:ext>
            </a:extLst>
          </p:cNvPr>
          <p:cNvSpPr>
            <a:spLocks noChangeAspect="1"/>
          </p:cNvSpPr>
          <p:nvPr/>
        </p:nvSpPr>
        <p:spPr bwMode="auto">
          <a:xfrm>
            <a:off x="2052984" y="3136255"/>
            <a:ext cx="2016125" cy="2016125"/>
          </a:xfrm>
          <a:prstGeom prst="arc">
            <a:avLst>
              <a:gd name="adj1" fmla="val 20845281"/>
              <a:gd name="adj2" fmla="val 415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5" name="Obdélník 53">
            <a:extLst>
              <a:ext uri="{FF2B5EF4-FFF2-40B4-BE49-F238E27FC236}">
                <a16:creationId xmlns:a16="http://schemas.microsoft.com/office/drawing/2014/main" id="{648D94B6-ABCA-4B8C-9F35-F9BF90AC9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967" y="3784327"/>
            <a:ext cx="503238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 dirty="0">
                <a:sym typeface="Symbol" panose="05050102010706020507" pitchFamily="18" charset="2"/>
              </a:rPr>
              <a:t></a:t>
            </a:r>
            <a:r>
              <a:rPr lang="en-US" altLang="cs-CZ" sz="1600" baseline="-25000" dirty="0">
                <a:sym typeface="Symbol" panose="05050102010706020507" pitchFamily="18" charset="2"/>
              </a:rPr>
              <a:t>2</a:t>
            </a:r>
            <a:endParaRPr lang="cs-CZ" altLang="cs-CZ" sz="1600" baseline="-25000" dirty="0"/>
          </a:p>
        </p:txBody>
      </p:sp>
      <p:sp>
        <p:nvSpPr>
          <p:cNvPr id="47" name="Obdélník 33">
            <a:extLst>
              <a:ext uri="{FF2B5EF4-FFF2-40B4-BE49-F238E27FC236}">
                <a16:creationId xmlns:a16="http://schemas.microsoft.com/office/drawing/2014/main" id="{273D3404-5DAA-4D7A-9F8D-9DBFAA7DD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1277" y="3861048"/>
            <a:ext cx="2951163" cy="504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cs-CZ" altLang="cs-CZ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1</a:t>
            </a:r>
            <a:r>
              <a:rPr lang="en-US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&gt; n</a:t>
            </a:r>
            <a:r>
              <a:rPr lang="en-US" altLang="cs-CZ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2</a:t>
            </a:r>
            <a:r>
              <a:rPr lang="en-US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 </a:t>
            </a:r>
            <a:r>
              <a:rPr lang="cs-CZ" altLang="cs-CZ" sz="2400" dirty="0">
                <a:sym typeface="Symbol" panose="05050102010706020507" pitchFamily="18" charset="2"/>
              </a:rPr>
              <a:t></a:t>
            </a:r>
            <a:r>
              <a:rPr lang="cs-CZ" altLang="cs-CZ" baseline="-25000" dirty="0">
                <a:sym typeface="Symbol" panose="05050102010706020507" pitchFamily="18" charset="2"/>
              </a:rPr>
              <a:t>1</a:t>
            </a:r>
            <a:r>
              <a:rPr lang="en-US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=</a:t>
            </a:r>
            <a:r>
              <a:rPr lang="en-US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</a:t>
            </a:r>
            <a:r>
              <a:rPr lang="cs-CZ" altLang="cs-CZ" baseline="-25000" dirty="0">
                <a:sym typeface="Symbol" panose="05050102010706020507" pitchFamily="18" charset="2"/>
              </a:rPr>
              <a:t>2</a:t>
            </a:r>
            <a:r>
              <a:rPr lang="en-US" altLang="cs-CZ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</a:t>
            </a:r>
            <a:endParaRPr lang="cs-CZ" altLang="cs-CZ" baseline="-25000" dirty="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C2771697-E3AE-4BDC-86D0-E5236CEC2D3F}"/>
                  </a:ext>
                </a:extLst>
              </p:cNvPr>
              <p:cNvSpPr txBox="1"/>
              <p:nvPr/>
            </p:nvSpPr>
            <p:spPr>
              <a:xfrm>
                <a:off x="1937298" y="1484784"/>
                <a:ext cx="2274662" cy="7493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cs-CZ" b="0" i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cs-CZ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func>
                        </m:den>
                      </m:f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</m:e>
                            <m:sub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</m:e>
                            <m:sub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C2771697-E3AE-4BDC-86D0-E5236CEC2D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298" y="1484784"/>
                <a:ext cx="2274662" cy="7493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Obdélník 48">
            <a:extLst>
              <a:ext uri="{FF2B5EF4-FFF2-40B4-BE49-F238E27FC236}">
                <a16:creationId xmlns:a16="http://schemas.microsoft.com/office/drawing/2014/main" id="{18F9A599-1BE3-46BD-B39A-F08D6FAD6082}"/>
              </a:ext>
            </a:extLst>
          </p:cNvPr>
          <p:cNvSpPr/>
          <p:nvPr/>
        </p:nvSpPr>
        <p:spPr bwMode="auto">
          <a:xfrm>
            <a:off x="5013473" y="3005584"/>
            <a:ext cx="2663825" cy="431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cs-CZ" baseline="-250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1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– </a:t>
            </a:r>
            <a:r>
              <a:rPr lang="cs-CZ" dirty="0">
                <a:latin typeface="+mj-lt"/>
                <a:ea typeface="Cambria Math" panose="02040503050406030204" pitchFamily="18" charset="0"/>
                <a:sym typeface="Symbol" panose="05050102010706020507" pitchFamily="18" charset="2"/>
              </a:rPr>
              <a:t>opticky hustší</a:t>
            </a:r>
            <a:endParaRPr lang="cs-CZ" dirty="0">
              <a:latin typeface="+mj-lt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86517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datum 3">
            <a:extLst>
              <a:ext uri="{FF2B5EF4-FFF2-40B4-BE49-F238E27FC236}">
                <a16:creationId xmlns:a16="http://schemas.microsoft.com/office/drawing/2014/main" id="{B56A9520-5E82-4939-9FDD-8D83EA3992D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B37417-5490-4919-8444-966A017773F4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26627" name="Zástupný symbol pro číslo snímku 5">
            <a:extLst>
              <a:ext uri="{FF2B5EF4-FFF2-40B4-BE49-F238E27FC236}">
                <a16:creationId xmlns:a16="http://schemas.microsoft.com/office/drawing/2014/main" id="{7B440430-C129-4CE1-951F-7ADBD7F27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C9D3AA-00E8-42A7-A4D2-794B8B876E69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CA" altLang="cs-CZ" sz="1400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80F594C8-9CA1-4BE8-AE9E-7B01A7CA8F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01985"/>
            <a:ext cx="7772400" cy="866775"/>
          </a:xfrm>
        </p:spPr>
        <p:txBody>
          <a:bodyPr/>
          <a:lstStyle/>
          <a:p>
            <a:r>
              <a:rPr lang="cs-CZ" altLang="cs-CZ" dirty="0"/>
              <a:t>Optický kabel (6) 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BFDB74D7-EC04-4C2E-BF90-5C0D5FA0F2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28800"/>
            <a:ext cx="7772400" cy="4248472"/>
          </a:xfrm>
        </p:spPr>
        <p:txBody>
          <a:bodyPr/>
          <a:lstStyle/>
          <a:p>
            <a:r>
              <a:rPr lang="cs-CZ" altLang="cs-CZ" dirty="0"/>
              <a:t>Vysílač převádí elektrický signál na světel-ný a vysílá jej do vlákna. Obsahuje světelný zdroj:</a:t>
            </a:r>
          </a:p>
          <a:p>
            <a:pPr lvl="1"/>
            <a:r>
              <a:rPr lang="cs-CZ" altLang="cs-CZ" dirty="0">
                <a:solidFill>
                  <a:schemeClr val="folHlink"/>
                </a:solidFill>
              </a:rPr>
              <a:t>Laser</a:t>
            </a:r>
            <a:endParaRPr lang="cs-CZ" altLang="cs-CZ" dirty="0"/>
          </a:p>
          <a:p>
            <a:pPr lvl="1"/>
            <a:r>
              <a:rPr lang="cs-CZ" altLang="cs-CZ" dirty="0">
                <a:solidFill>
                  <a:schemeClr val="folHlink"/>
                </a:solidFill>
              </a:rPr>
              <a:t>LED </a:t>
            </a:r>
            <a:r>
              <a:rPr lang="cs-CZ" altLang="cs-CZ" dirty="0"/>
              <a:t>(</a:t>
            </a:r>
            <a:r>
              <a:rPr lang="cs-CZ" altLang="cs-CZ" u="sng" dirty="0" err="1"/>
              <a:t>L</a:t>
            </a:r>
            <a:r>
              <a:rPr lang="cs-CZ" altLang="cs-CZ" dirty="0" err="1"/>
              <a:t>ight</a:t>
            </a:r>
            <a:r>
              <a:rPr lang="cs-CZ" altLang="cs-CZ" dirty="0"/>
              <a:t> </a:t>
            </a:r>
            <a:r>
              <a:rPr lang="cs-CZ" altLang="cs-CZ" u="sng" dirty="0" err="1"/>
              <a:t>E</a:t>
            </a:r>
            <a:r>
              <a:rPr lang="cs-CZ" altLang="cs-CZ" dirty="0" err="1"/>
              <a:t>mitting</a:t>
            </a:r>
            <a:r>
              <a:rPr lang="cs-CZ" altLang="cs-CZ" dirty="0"/>
              <a:t> </a:t>
            </a:r>
            <a:r>
              <a:rPr lang="cs-CZ" altLang="cs-CZ" u="sng" dirty="0" err="1"/>
              <a:t>D</a:t>
            </a:r>
            <a:r>
              <a:rPr lang="cs-CZ" altLang="cs-CZ" dirty="0" err="1"/>
              <a:t>iode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Přijímač se potom skládá z:</a:t>
            </a:r>
          </a:p>
          <a:p>
            <a:pPr lvl="1"/>
            <a:r>
              <a:rPr lang="cs-CZ" altLang="cs-CZ" dirty="0" err="1">
                <a:solidFill>
                  <a:schemeClr val="folHlink"/>
                </a:solidFill>
              </a:rPr>
              <a:t>fotode</a:t>
            </a:r>
            <a:r>
              <a:rPr lang="en-US" altLang="cs-CZ" dirty="0" err="1">
                <a:solidFill>
                  <a:schemeClr val="folHlink"/>
                </a:solidFill>
              </a:rPr>
              <a:t>te</a:t>
            </a:r>
            <a:r>
              <a:rPr lang="cs-CZ" altLang="cs-CZ" dirty="0" err="1">
                <a:solidFill>
                  <a:schemeClr val="folHlink"/>
                </a:solidFill>
              </a:rPr>
              <a:t>ktoru</a:t>
            </a:r>
            <a:r>
              <a:rPr lang="cs-CZ" altLang="cs-CZ" dirty="0"/>
              <a:t>: převádí optický signál do </a:t>
            </a:r>
            <a:r>
              <a:rPr lang="cs-CZ" altLang="cs-CZ" dirty="0" err="1"/>
              <a:t>elek</a:t>
            </a:r>
            <a:r>
              <a:rPr lang="en-US" altLang="cs-CZ" dirty="0"/>
              <a:t>-</a:t>
            </a:r>
            <a:r>
              <a:rPr lang="cs-CZ" altLang="cs-CZ" dirty="0" err="1"/>
              <a:t>trického</a:t>
            </a:r>
            <a:r>
              <a:rPr lang="cs-CZ" altLang="cs-CZ" dirty="0"/>
              <a:t> tvaru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datum 3">
            <a:extLst>
              <a:ext uri="{FF2B5EF4-FFF2-40B4-BE49-F238E27FC236}">
                <a16:creationId xmlns:a16="http://schemas.microsoft.com/office/drawing/2014/main" id="{A6C9AF88-3C74-4865-AB50-68F5D8E90D4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B7334C-C8A7-4A0D-B6F4-1E551BA5D3B3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27651" name="Zástupný symbol pro číslo snímku 5">
            <a:extLst>
              <a:ext uri="{FF2B5EF4-FFF2-40B4-BE49-F238E27FC236}">
                <a16:creationId xmlns:a16="http://schemas.microsoft.com/office/drawing/2014/main" id="{1C403CDA-6B2A-497D-BC1C-23E4CCAC7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E94347-A5A2-4279-9F8C-EFD669C54943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CA" altLang="cs-CZ" sz="1400"/>
          </a:p>
        </p:txBody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A736E9D9-83AF-4DE9-B4AA-A678A0808C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cs-CZ" altLang="cs-CZ" dirty="0"/>
              <a:t>Optický kabel (7)</a:t>
            </a:r>
          </a:p>
        </p:txBody>
      </p:sp>
      <p:sp>
        <p:nvSpPr>
          <p:cNvPr id="27653" name="Rectangle 3">
            <a:extLst>
              <a:ext uri="{FF2B5EF4-FFF2-40B4-BE49-F238E27FC236}">
                <a16:creationId xmlns:a16="http://schemas.microsoft.com/office/drawing/2014/main" id="{65F8B952-193C-4A01-857E-62EA89891E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4572000"/>
          </a:xfrm>
        </p:spPr>
        <p:txBody>
          <a:bodyPr/>
          <a:lstStyle/>
          <a:p>
            <a:pPr lvl="1"/>
            <a:r>
              <a:rPr lang="cs-CZ" altLang="cs-CZ">
                <a:solidFill>
                  <a:schemeClr val="folHlink"/>
                </a:solidFill>
              </a:rPr>
              <a:t>zesilovač</a:t>
            </a:r>
            <a:r>
              <a:rPr lang="cs-CZ" altLang="cs-CZ"/>
              <a:t>: zesiluje signál a převádí jej do tvaru připraveného pro zpracování</a:t>
            </a:r>
            <a:endParaRPr lang="cs-CZ" altLang="cs-CZ">
              <a:solidFill>
                <a:schemeClr val="folHlink"/>
              </a:solidFill>
            </a:endParaRP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procesor</a:t>
            </a:r>
            <a:r>
              <a:rPr lang="cs-CZ" altLang="cs-CZ"/>
              <a:t>: reprodukuje původní signál</a:t>
            </a:r>
          </a:p>
          <a:p>
            <a:r>
              <a:rPr lang="cs-CZ" altLang="cs-CZ"/>
              <a:t>Liší se ve svých rozměrech, složení a také vlnových délkách světla, které mohou přenášet</a:t>
            </a:r>
          </a:p>
          <a:p>
            <a:r>
              <a:rPr lang="cs-CZ" altLang="cs-CZ"/>
              <a:t>Přenosy nejsou náchylné na EMI</a:t>
            </a:r>
          </a:p>
          <a:p>
            <a:r>
              <a:rPr lang="cs-CZ" altLang="cs-CZ"/>
              <a:t>Světelný signál podléhá pouze minimální-mu odporu 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datum 3">
            <a:extLst>
              <a:ext uri="{FF2B5EF4-FFF2-40B4-BE49-F238E27FC236}">
                <a16:creationId xmlns:a16="http://schemas.microsoft.com/office/drawing/2014/main" id="{2FC9026B-066C-43D6-8F3C-DED32501550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1AABD8-5BD1-47D5-B1BD-54330B94D4B0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28675" name="Zástupný symbol pro číslo snímku 5">
            <a:extLst>
              <a:ext uri="{FF2B5EF4-FFF2-40B4-BE49-F238E27FC236}">
                <a16:creationId xmlns:a16="http://schemas.microsoft.com/office/drawing/2014/main" id="{53E36C8E-0924-4BCA-8CAE-F0BE79E63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F94F98-F051-4F23-A2B2-D6BB6A4F76A3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CA" altLang="cs-CZ" sz="1400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A6345757-0BCD-4652-A922-EAC9499EF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915988"/>
          </a:xfrm>
        </p:spPr>
        <p:txBody>
          <a:bodyPr/>
          <a:lstStyle/>
          <a:p>
            <a:r>
              <a:rPr lang="cs-CZ" altLang="cs-CZ" dirty="0"/>
              <a:t>Optický kabel (8)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BEE69950-53D1-49A6-9199-00E2FE7763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939088" cy="4876800"/>
          </a:xfrm>
        </p:spPr>
        <p:txBody>
          <a:bodyPr/>
          <a:lstStyle/>
          <a:p>
            <a:r>
              <a:rPr lang="cs-CZ" altLang="cs-CZ"/>
              <a:t>Optický kabel se skládá z následujících částí: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jádro</a:t>
            </a:r>
            <a:r>
              <a:rPr lang="cs-CZ" altLang="cs-CZ"/>
              <a:t>: </a:t>
            </a:r>
          </a:p>
          <a:p>
            <a:pPr lvl="2"/>
            <a:r>
              <a:rPr lang="cs-CZ" altLang="cs-CZ"/>
              <a:t>složeno z jednoho nebo více skleněných popř. plastických vláken, kterými prochází světelný signál</a:t>
            </a:r>
          </a:p>
          <a:p>
            <a:pPr lvl="2"/>
            <a:r>
              <a:rPr lang="cs-CZ" altLang="cs-CZ"/>
              <a:t>plastická vlákna jsou jednodušší na výrobu, ale je možné je použít pouze na kratší vzdálenosti </a:t>
            </a:r>
          </a:p>
          <a:p>
            <a:pPr lvl="2"/>
            <a:r>
              <a:rPr lang="cs-CZ" altLang="cs-CZ"/>
              <a:t>průměr jádra se pohybuje od 2 do několika set mikronu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plášť světlovodu</a:t>
            </a:r>
            <a:r>
              <a:rPr lang="cs-CZ" altLang="cs-CZ"/>
              <a:t>:</a:t>
            </a:r>
          </a:p>
          <a:p>
            <a:pPr lvl="2"/>
            <a:r>
              <a:rPr lang="cs-CZ" altLang="cs-CZ"/>
              <a:t>vyroben jako jedna část společně s jádrem</a:t>
            </a:r>
          </a:p>
          <a:p>
            <a:pPr lvl="2"/>
            <a:r>
              <a:rPr lang="cs-CZ" altLang="cs-CZ"/>
              <a:t>jeho rozměry jsou od 100 mikronu do 1 mm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datum 3">
            <a:extLst>
              <a:ext uri="{FF2B5EF4-FFF2-40B4-BE49-F238E27FC236}">
                <a16:creationId xmlns:a16="http://schemas.microsoft.com/office/drawing/2014/main" id="{13F801DC-1A78-4A52-A4F4-7620287ED0C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2DEDD4-77B0-4C39-A3B0-2ED6AB7F6735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2022-03-16</a:t>
            </a:fld>
            <a:endParaRPr lang="en-CA" altLang="cs-CZ" sz="1400"/>
          </a:p>
        </p:txBody>
      </p:sp>
      <p:sp>
        <p:nvSpPr>
          <p:cNvPr id="29699" name="Zástupný symbol pro číslo snímku 5">
            <a:extLst>
              <a:ext uri="{FF2B5EF4-FFF2-40B4-BE49-F238E27FC236}">
                <a16:creationId xmlns:a16="http://schemas.microsoft.com/office/drawing/2014/main" id="{41D105A4-0DF4-4D0B-9510-48F649F9E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D1A82B-D0A0-480E-BD29-E624B102C3E3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CA" altLang="cs-CZ" sz="1400"/>
          </a:p>
        </p:txBody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DD9FC2C2-A77C-4486-AF09-01A64E0D76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cs-CZ" altLang="cs-CZ" dirty="0"/>
              <a:t>Optický kabel (9)</a:t>
            </a:r>
          </a:p>
        </p:txBody>
      </p:sp>
      <p:sp>
        <p:nvSpPr>
          <p:cNvPr id="29701" name="Rectangle 3">
            <a:extLst>
              <a:ext uri="{FF2B5EF4-FFF2-40B4-BE49-F238E27FC236}">
                <a16:creationId xmlns:a16="http://schemas.microsoft.com/office/drawing/2014/main" id="{046584A1-48FA-4318-A011-D7D863184F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0813" cy="838200"/>
          </a:xfrm>
        </p:spPr>
        <p:txBody>
          <a:bodyPr/>
          <a:lstStyle/>
          <a:p>
            <a:pPr lvl="2"/>
            <a:r>
              <a:rPr lang="cs-CZ" altLang="cs-CZ"/>
              <a:t>jedná se o ochrannou vrstvu (obvykle z plastu) </a:t>
            </a:r>
            <a:br>
              <a:rPr lang="cs-CZ" altLang="cs-CZ"/>
            </a:br>
            <a:r>
              <a:rPr lang="cs-CZ" altLang="cs-CZ"/>
              <a:t>s nižším indexem lomu světla než má jádro:</a:t>
            </a:r>
          </a:p>
        </p:txBody>
      </p:sp>
      <p:sp>
        <p:nvSpPr>
          <p:cNvPr id="29702" name="Rectangle 4">
            <a:extLst>
              <a:ext uri="{FF2B5EF4-FFF2-40B4-BE49-F238E27FC236}">
                <a16:creationId xmlns:a16="http://schemas.microsoft.com/office/drawing/2014/main" id="{16B527E6-0C5B-4695-A2E4-89FF724AF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200400"/>
            <a:ext cx="1981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chemeClr val="folHlink"/>
                </a:solidFill>
              </a:rPr>
              <a:t>Médium</a:t>
            </a:r>
            <a:endParaRPr lang="cs-CZ" altLang="cs-CZ" sz="2000"/>
          </a:p>
        </p:txBody>
      </p:sp>
      <p:sp>
        <p:nvSpPr>
          <p:cNvPr id="29703" name="Rectangle 5">
            <a:extLst>
              <a:ext uri="{FF2B5EF4-FFF2-40B4-BE49-F238E27FC236}">
                <a16:creationId xmlns:a16="http://schemas.microsoft.com/office/drawing/2014/main" id="{7C1659E2-7770-46E3-985D-541EEE089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2004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chemeClr val="folHlink"/>
                </a:solidFill>
              </a:rPr>
              <a:t>n</a:t>
            </a:r>
            <a:endParaRPr lang="cs-CZ" altLang="cs-CZ" sz="2000"/>
          </a:p>
        </p:txBody>
      </p:sp>
      <p:sp>
        <p:nvSpPr>
          <p:cNvPr id="29704" name="Rectangle 6">
            <a:extLst>
              <a:ext uri="{FF2B5EF4-FFF2-40B4-BE49-F238E27FC236}">
                <a16:creationId xmlns:a16="http://schemas.microsoft.com/office/drawing/2014/main" id="{16DFEACD-A179-4C4B-8094-FBBE7203D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505200"/>
            <a:ext cx="1981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000"/>
              <a:t>vakuum</a:t>
            </a:r>
          </a:p>
        </p:txBody>
      </p:sp>
      <p:sp>
        <p:nvSpPr>
          <p:cNvPr id="29705" name="Rectangle 7">
            <a:extLst>
              <a:ext uri="{FF2B5EF4-FFF2-40B4-BE49-F238E27FC236}">
                <a16:creationId xmlns:a16="http://schemas.microsoft.com/office/drawing/2014/main" id="{C6307188-18F8-474D-B256-210736C67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5052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1.0000</a:t>
            </a:r>
          </a:p>
        </p:txBody>
      </p:sp>
      <p:sp>
        <p:nvSpPr>
          <p:cNvPr id="29706" name="Rectangle 8">
            <a:extLst>
              <a:ext uri="{FF2B5EF4-FFF2-40B4-BE49-F238E27FC236}">
                <a16:creationId xmlns:a16="http://schemas.microsoft.com/office/drawing/2014/main" id="{5B09FFB7-14C7-449C-9128-79E0B67F8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10000"/>
            <a:ext cx="1981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000"/>
              <a:t>vzduch</a:t>
            </a:r>
          </a:p>
        </p:txBody>
      </p:sp>
      <p:sp>
        <p:nvSpPr>
          <p:cNvPr id="29707" name="Rectangle 9">
            <a:extLst>
              <a:ext uri="{FF2B5EF4-FFF2-40B4-BE49-F238E27FC236}">
                <a16:creationId xmlns:a16="http://schemas.microsoft.com/office/drawing/2014/main" id="{C548C40A-BC63-40AF-A5CF-44177752C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810000"/>
            <a:ext cx="1524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1.0003</a:t>
            </a:r>
          </a:p>
        </p:txBody>
      </p:sp>
      <p:sp>
        <p:nvSpPr>
          <p:cNvPr id="29708" name="Rectangle 10">
            <a:extLst>
              <a:ext uri="{FF2B5EF4-FFF2-40B4-BE49-F238E27FC236}">
                <a16:creationId xmlns:a16="http://schemas.microsoft.com/office/drawing/2014/main" id="{3685920D-BBED-449B-9E7E-7605F8AE6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114800"/>
            <a:ext cx="1981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000"/>
              <a:t>voda</a:t>
            </a:r>
          </a:p>
        </p:txBody>
      </p:sp>
      <p:sp>
        <p:nvSpPr>
          <p:cNvPr id="29709" name="Rectangle 11">
            <a:extLst>
              <a:ext uri="{FF2B5EF4-FFF2-40B4-BE49-F238E27FC236}">
                <a16:creationId xmlns:a16="http://schemas.microsoft.com/office/drawing/2014/main" id="{6FAC914B-696D-4F5A-B060-9FCD9B561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114800"/>
            <a:ext cx="1524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1.33</a:t>
            </a:r>
          </a:p>
        </p:txBody>
      </p:sp>
      <p:sp>
        <p:nvSpPr>
          <p:cNvPr id="29710" name="Rectangle 12">
            <a:extLst>
              <a:ext uri="{FF2B5EF4-FFF2-40B4-BE49-F238E27FC236}">
                <a16:creationId xmlns:a16="http://schemas.microsoft.com/office/drawing/2014/main" id="{2BC73D86-3D49-4CF8-AEEA-31BED3878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419600"/>
            <a:ext cx="1981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000"/>
              <a:t>plášť světlovodu</a:t>
            </a:r>
          </a:p>
        </p:txBody>
      </p:sp>
      <p:sp>
        <p:nvSpPr>
          <p:cNvPr id="29711" name="Rectangle 13">
            <a:extLst>
              <a:ext uri="{FF2B5EF4-FFF2-40B4-BE49-F238E27FC236}">
                <a16:creationId xmlns:a16="http://schemas.microsoft.com/office/drawing/2014/main" id="{BC74E4F0-27CC-462E-B8C2-960B58117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419600"/>
            <a:ext cx="1524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1.46</a:t>
            </a:r>
          </a:p>
        </p:txBody>
      </p:sp>
      <p:sp>
        <p:nvSpPr>
          <p:cNvPr id="29712" name="Rectangle 14">
            <a:extLst>
              <a:ext uri="{FF2B5EF4-FFF2-40B4-BE49-F238E27FC236}">
                <a16:creationId xmlns:a16="http://schemas.microsoft.com/office/drawing/2014/main" id="{727931C0-1EA1-43FF-AA7F-AE2481C29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724400"/>
            <a:ext cx="1981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000"/>
              <a:t>jádro</a:t>
            </a:r>
          </a:p>
        </p:txBody>
      </p:sp>
      <p:sp>
        <p:nvSpPr>
          <p:cNvPr id="29713" name="Rectangle 15">
            <a:extLst>
              <a:ext uri="{FF2B5EF4-FFF2-40B4-BE49-F238E27FC236}">
                <a16:creationId xmlns:a16="http://schemas.microsoft.com/office/drawing/2014/main" id="{8B073115-5E10-4752-BFBE-801FCD496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724400"/>
            <a:ext cx="1524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1.48</a:t>
            </a:r>
          </a:p>
        </p:txBody>
      </p:sp>
      <p:sp>
        <p:nvSpPr>
          <p:cNvPr id="29714" name="Line 16">
            <a:extLst>
              <a:ext uri="{FF2B5EF4-FFF2-40B4-BE49-F238E27FC236}">
                <a16:creationId xmlns:a16="http://schemas.microsoft.com/office/drawing/2014/main" id="{C9C8EF90-D785-4561-A181-04E7AB5955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038600"/>
            <a:ext cx="35052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715" name="Line 17">
            <a:extLst>
              <a:ext uri="{FF2B5EF4-FFF2-40B4-BE49-F238E27FC236}">
                <a16:creationId xmlns:a16="http://schemas.microsoft.com/office/drawing/2014/main" id="{0DB77DEB-A61E-4F93-AA61-622D6F148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3505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716" name="Line 18">
            <a:extLst>
              <a:ext uri="{FF2B5EF4-FFF2-40B4-BE49-F238E27FC236}">
                <a16:creationId xmlns:a16="http://schemas.microsoft.com/office/drawing/2014/main" id="{2734C7B8-14D5-453E-934F-D325A15C17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200400"/>
            <a:ext cx="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717" name="Line 19">
            <a:extLst>
              <a:ext uri="{FF2B5EF4-FFF2-40B4-BE49-F238E27FC236}">
                <a16:creationId xmlns:a16="http://schemas.microsoft.com/office/drawing/2014/main" id="{773CFBDA-A9BB-4EBA-89A8-012AEB56DE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3200400"/>
            <a:ext cx="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718" name="Line 20">
            <a:extLst>
              <a:ext uri="{FF2B5EF4-FFF2-40B4-BE49-F238E27FC236}">
                <a16:creationId xmlns:a16="http://schemas.microsoft.com/office/drawing/2014/main" id="{EBB63DF1-B9AD-44CE-9102-4FAA86B68B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3200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719" name="Line 21">
            <a:extLst>
              <a:ext uri="{FF2B5EF4-FFF2-40B4-BE49-F238E27FC236}">
                <a16:creationId xmlns:a16="http://schemas.microsoft.com/office/drawing/2014/main" id="{03E95F38-FC7A-4D6C-B7A2-21382159AFF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00400"/>
            <a:ext cx="3505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720" name="Line 22">
            <a:extLst>
              <a:ext uri="{FF2B5EF4-FFF2-40B4-BE49-F238E27FC236}">
                <a16:creationId xmlns:a16="http://schemas.microsoft.com/office/drawing/2014/main" id="{71B18164-A5D4-40DE-82D4-392DD7E501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505200"/>
            <a:ext cx="3505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721" name="Rectangle 23">
            <a:extLst>
              <a:ext uri="{FF2B5EF4-FFF2-40B4-BE49-F238E27FC236}">
                <a16:creationId xmlns:a16="http://schemas.microsoft.com/office/drawing/2014/main" id="{48D89B5E-79BE-4FA3-8031-D41621638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191000"/>
            <a:ext cx="7731125" cy="212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cs-CZ" altLang="cs-CZ"/>
          </a:p>
        </p:txBody>
      </p:sp>
      <p:sp>
        <p:nvSpPr>
          <p:cNvPr id="29722" name="Rectangle 24">
            <a:extLst>
              <a:ext uri="{FF2B5EF4-FFF2-40B4-BE49-F238E27FC236}">
                <a16:creationId xmlns:a16="http://schemas.microsoft.com/office/drawing/2014/main" id="{3AB42180-F971-4F74-9DF4-B243E28B4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7731125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2"/>
            <a:endParaRPr lang="cs-CZ" altLang="cs-CZ"/>
          </a:p>
        </p:txBody>
      </p:sp>
      <p:sp>
        <p:nvSpPr>
          <p:cNvPr id="29723" name="Rectangle 25">
            <a:extLst>
              <a:ext uri="{FF2B5EF4-FFF2-40B4-BE49-F238E27FC236}">
                <a16:creationId xmlns:a16="http://schemas.microsoft.com/office/drawing/2014/main" id="{64ACEF2D-B771-4FBD-AA7E-C3C887487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1816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r>
              <a:rPr lang="cs-CZ" altLang="cs-CZ">
                <a:solidFill>
                  <a:schemeClr val="folHlink"/>
                </a:solidFill>
              </a:rPr>
              <a:t>obal</a:t>
            </a:r>
            <a:r>
              <a:rPr lang="cs-CZ" altLang="cs-CZ"/>
              <a:t>:</a:t>
            </a:r>
          </a:p>
          <a:p>
            <a:pPr lvl="2"/>
            <a:r>
              <a:rPr lang="cs-CZ" altLang="cs-CZ"/>
              <a:t>vnější ochranné pouzdro (plenum nebo nonplenum) </a:t>
            </a:r>
          </a:p>
        </p:txBody>
      </p:sp>
      <p:graphicFrame>
        <p:nvGraphicFramePr>
          <p:cNvPr id="29724" name="Object 26">
            <a:extLst>
              <a:ext uri="{FF2B5EF4-FFF2-40B4-BE49-F238E27FC236}">
                <a16:creationId xmlns:a16="http://schemas.microsoft.com/office/drawing/2014/main" id="{C3B302E7-EB25-4C3B-ABBC-DA0384AF1F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2209800"/>
          <a:ext cx="762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Rovnice" r:id="rId3" imgW="327483" imgH="327478" progId="Equation.3">
                  <p:embed/>
                </p:oleObj>
              </mc:Choice>
              <mc:Fallback>
                <p:oleObj name="Rovnice" r:id="rId3" imgW="327483" imgH="327478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209800"/>
                        <a:ext cx="762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Impuls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Impu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mpuls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C:\Microsoft Office\Sablony\Návrhy prezentací\IMPULS.POT</Template>
  <TotalTime>4976</TotalTime>
  <Words>1424</Words>
  <Application>Microsoft Office PowerPoint</Application>
  <PresentationFormat>Předvádění na obrazovce (4:3)</PresentationFormat>
  <Paragraphs>353</Paragraphs>
  <Slides>28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Cambria Math</vt:lpstr>
      <vt:lpstr>Symbol</vt:lpstr>
      <vt:lpstr>Times New Roman</vt:lpstr>
      <vt:lpstr>Impuls</vt:lpstr>
      <vt:lpstr>Rovnice</vt:lpstr>
      <vt:lpstr>Optický kabel (1)</vt:lpstr>
      <vt:lpstr>Optický kabel (2) </vt:lpstr>
      <vt:lpstr>Optický kabel (3) </vt:lpstr>
      <vt:lpstr>Optický kabel (4) </vt:lpstr>
      <vt:lpstr>Optický kabel (5) </vt:lpstr>
      <vt:lpstr>Optický kabel (6) </vt:lpstr>
      <vt:lpstr>Optický kabel (7)</vt:lpstr>
      <vt:lpstr>Optický kabel (8)</vt:lpstr>
      <vt:lpstr>Optický kabel (9)</vt:lpstr>
      <vt:lpstr>Optický kabel (10)</vt:lpstr>
      <vt:lpstr>Optický kabel (11)</vt:lpstr>
      <vt:lpstr>Optický kabel (12)</vt:lpstr>
      <vt:lpstr>Optický kabel (13)</vt:lpstr>
      <vt:lpstr>Optický kabel (14)</vt:lpstr>
      <vt:lpstr>Optický kabel (15)</vt:lpstr>
      <vt:lpstr>Optický kabel (16)</vt:lpstr>
      <vt:lpstr>Optický kabel (17)</vt:lpstr>
      <vt:lpstr>Optický kabel (18)</vt:lpstr>
      <vt:lpstr>Optický kabel (19)</vt:lpstr>
      <vt:lpstr>Optický kabel (20)</vt:lpstr>
      <vt:lpstr>Optický kabel (21)</vt:lpstr>
      <vt:lpstr>Rozměry kabelů AWG</vt:lpstr>
      <vt:lpstr>Standardizace kabelů (1)</vt:lpstr>
      <vt:lpstr>Standardizace kabelů (2)</vt:lpstr>
      <vt:lpstr>Standardizace kabelů (3)</vt:lpstr>
      <vt:lpstr>Kategorie kabelů – EIA/TIA (1)</vt:lpstr>
      <vt:lpstr>Kategorie kabelů - EIA/TIA (2)</vt:lpstr>
      <vt:lpstr>Relativní srovnání charakteristik přenosových médií</vt:lpstr>
    </vt:vector>
  </TitlesOfParts>
  <Company>Fakulta informatiky MU,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počítačových sítí</dc:title>
  <dc:creator>Dr. Jaroslav PELIKÁN</dc:creator>
  <cp:lastModifiedBy>Jaroslav Pelikán</cp:lastModifiedBy>
  <cp:revision>168</cp:revision>
  <dcterms:created xsi:type="dcterms:W3CDTF">1997-09-13T17:03:38Z</dcterms:created>
  <dcterms:modified xsi:type="dcterms:W3CDTF">2022-03-16T10:28:58Z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85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D:\Vyuka\PB157</vt:lpwstr>
  </property>
</Properties>
</file>