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431" r:id="rId2"/>
    <p:sldId id="432" r:id="rId3"/>
    <p:sldId id="433" r:id="rId4"/>
    <p:sldId id="434" r:id="rId5"/>
    <p:sldId id="435" r:id="rId6"/>
    <p:sldId id="436" r:id="rId7"/>
    <p:sldId id="437" r:id="rId8"/>
    <p:sldId id="438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861" r:id="rId20"/>
    <p:sldId id="868" r:id="rId21"/>
    <p:sldId id="869" r:id="rId22"/>
    <p:sldId id="367" r:id="rId23"/>
    <p:sldId id="385" r:id="rId24"/>
    <p:sldId id="368" r:id="rId25"/>
    <p:sldId id="369" r:id="rId26"/>
    <p:sldId id="370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98" autoAdjust="0"/>
  </p:normalViewPr>
  <p:slideViewPr>
    <p:cSldViewPr>
      <p:cViewPr varScale="1">
        <p:scale>
          <a:sx n="74" d="100"/>
          <a:sy n="74" d="100"/>
        </p:scale>
        <p:origin x="121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70B235B8-C795-4BB6-81E5-878001881C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50EF5874-45D0-4C62-8492-F8E47C3479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976C755E-1006-458F-9407-E1E6DA3E51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17BFFFBB-A6EE-4B65-81E4-490096C4EC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C1FFBD6-473E-4CE5-976A-818A54B73A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88186CC-C2F6-4670-8BC0-F96EC5B151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F8304DE-187F-4AB6-94B5-70630C0E50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FFFE910-62D9-4A95-A0B8-336AA4F9ED0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21F0394E-1675-4D8A-B418-7DC39CEB39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0"/>
            <a:r>
              <a:rPr lang="cs-CZ" noProof="0"/>
              <a:t>Druhá úroveň</a:t>
            </a:r>
          </a:p>
          <a:p>
            <a:pPr lvl="0"/>
            <a:r>
              <a:rPr lang="cs-CZ" noProof="0"/>
              <a:t>Třetí úroveň</a:t>
            </a:r>
          </a:p>
          <a:p>
            <a:pPr lvl="0"/>
            <a:r>
              <a:rPr lang="cs-CZ" noProof="0"/>
              <a:t>Čtvrtá úroveň</a:t>
            </a:r>
          </a:p>
          <a:p>
            <a:pPr lvl="0"/>
            <a:r>
              <a:rPr lang="cs-CZ" noProof="0"/>
              <a:t>Pátá úroveň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6C8B9733-6211-4276-BB24-3285332286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3BF13B40-0A89-4E13-9E71-EE8AE03325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DB1AEC-AD2E-4313-A0BF-695C1992FA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FB9BD-0010-4E19-B0B6-7AFDAA700CA6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708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FB9BD-0010-4E19-B0B6-7AFDAA700CA6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068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EC75476-457A-4AE6-A74B-35401E23BFE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803BEB0-E7A0-450A-8C0A-DF4E31AB62E9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839A3DA-A41A-40C8-A2D1-A6A0CF80EEF8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6FC42A1-F722-4F36-BCF1-605073F62A58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10EBD29C-6623-4A86-A17A-D6DE2CDEC715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7E010A5-6D0E-4A25-B957-D629569F21EC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29744374-4605-4E2F-9E9C-E25EE813403E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E26111C7-EEE9-422F-AA44-F020E86FB4B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65ABD4D-4EB2-424E-A9EE-B6C715F9118C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/>
              <a:t>Klepnutím upravíte styl předlohy nadpisu.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CA" noProof="0"/>
              <a:t>Klepnutím upravíte styl předlohy podnadpisu.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8ADD8A5-04FF-4391-9D2C-DBEFDDF6B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2C105-BFC7-4B1A-BF42-20F830A9DC7F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D1EBBED-CDB4-42E5-AC8E-8A3BEDC750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4A60A5F-D1CD-4236-B863-A2FE04A89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B32C39-A497-4337-B673-E0061EF44A7F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04836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3186F68-51F0-420B-B96D-7169ED955C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0AC3E-EA20-4214-9FC1-5ACF651C55A7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F6ABBFB-9456-4813-A79A-3ECE19C7C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9A86E88C-C559-4928-A761-FDF4A636DC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9B950-485A-4597-9B89-1A2B32013D2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9976234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8DECFAB-A52C-45A7-B3B0-6575B5BD2B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09ECC-AE7F-4EB3-855C-A6F876419004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AA776DB-E6A7-489C-9A4D-69C4CAEEC4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7321B7D-5BAA-4F31-9196-DE76542BA0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783AD-E5A2-4B5E-A840-E75CADDEC95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11023130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F5F0A3-F8F7-46BD-B931-EA1A4B6DEE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9617-7927-4877-B068-EA1D15E5866D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778A357-493A-4B58-A98E-FE971E5F9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CBCE6349-2524-4F14-AF71-2CD3039F9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1ADC9-7F81-4902-808F-72C0F2F0424A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5108253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E124DB68-7AF0-4055-A385-FC583FE0C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ACDC4-6A37-4C66-9454-225854391942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9381EBA-E4E0-4AFC-B34E-E5FAFE096F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ACBDC10E-3A38-4F8D-B76F-27FBC89B6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F44FD-432F-408A-A925-9311F32C3B5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760291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3F8C60F-C29A-47D7-98DB-3ED7055846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72AF7-40DE-4524-8E5F-5DDF9B0F2AF1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70924DF-1D4A-4AF9-ACBD-4135489DF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05FBD7A-2FF4-4500-B5A6-89175D990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BFCC-ABDA-4041-ABB7-D33A692E493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9425233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FD5A0C6-A166-43D9-B4E5-48DB456E72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24DA5-353C-478B-9EC3-2AAEA2D28AD8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25B8D52-436D-42F9-9934-4525DB75B8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8396D98-09C9-425B-8CE9-F27215427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A9931-1632-4955-BF46-E28E86E07C9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2544423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4DED05F-6135-46CE-A421-0093DD4EC4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6C55-8715-403B-8638-9D51C3AC8610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34AB4580-9FE9-4666-A2E0-80C51414A1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75942589-F968-40E4-A1B0-70E198A1D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0333-5835-44D1-8F74-8104B5DEE15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359992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31F1C4C-9B22-45C5-AA0B-5B83B716A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A3BBC-D786-477C-8F72-FA8DA521731A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0B05ED24-8130-4619-A0F3-2BD0A4F92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C3509B7A-ED3E-4CA9-B872-1BF58C325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4B8FA-AA13-40B3-B6F1-6BC009CF4F4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78793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85AB350B-5F14-43CD-9B77-D52C79FD3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A9D83-253C-451F-BF9D-967D3B57E943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722E61B5-D96F-4D57-8B37-37C81514C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2F455D2-3035-4886-BC7A-6AA07A1746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91CD6-13A7-4515-BD2A-AD0B81ECF412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9065662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53DC7E1-BB17-4812-BDF7-D635C6A47C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F9B1-782F-4A63-9A83-31B980E5C697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0500613-E144-4CD2-9A83-39F27CC2A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05762DBF-3BB2-46C7-85EB-2F3C5AE03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FB87-2873-41D4-9012-FDBE79A7083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221827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C57690D-3879-4A31-9D28-282F39F972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16486-A416-437F-84D6-7B1DE4C73D93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D76AE32-06EA-432E-9CB6-095B478B2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9D4970A8-F81E-477D-816E-25DB8C741F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298FB-06CC-4DAE-9AD0-8556775115FF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7715867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647E145-76C9-45A7-9B08-92EF26C64D33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id="{72623048-577E-4880-AC2B-90F8A476A02C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id="{49109595-968D-4829-9B5F-50A4EF320D28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E5B52DB3-0B24-4D55-B16F-38141745F644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284FCBD4-441E-4E46-8504-B869E01F2A84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19616F9D-8AA1-4842-9CB3-0BEC9112E0B0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40BA77D3-F8C5-4C8B-94B3-C38CB06E3F1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BEAC097B-FA5B-4429-9273-801BF2F751DA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E4B5F55B-894A-4F33-B323-30F221462E03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E90477C8-D199-443D-A6FE-22F563A50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0059E83D-5F68-4A6F-A9AF-1CC25CAE0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C72977B4-8115-4CF6-B1E1-FBD6970129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A0FD3E6-EB89-4424-9C53-1E8FD952D55D}" type="datetime1">
              <a:rPr lang="en-CA"/>
              <a:pPr>
                <a:defRPr/>
              </a:pPr>
              <a:t>2022-03-03</a:t>
            </a:fld>
            <a:endParaRPr lang="en-CA"/>
          </a:p>
        </p:txBody>
      </p:sp>
      <p:sp>
        <p:nvSpPr>
          <p:cNvPr id="35854" name="Rectangle 14">
            <a:extLst>
              <a:ext uri="{FF2B5EF4-FFF2-40B4-BE49-F238E27FC236}">
                <a16:creationId xmlns:a16="http://schemas.microsoft.com/office/drawing/2014/main" id="{F5721C15-F2A0-4BFB-A570-D3F4382EBD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55" name="Rectangle 15">
            <a:extLst>
              <a:ext uri="{FF2B5EF4-FFF2-40B4-BE49-F238E27FC236}">
                <a16:creationId xmlns:a16="http://schemas.microsoft.com/office/drawing/2014/main" id="{C36691A2-4141-4239-9B1D-DE81C4351D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3B3444B-C12A-40BE-945B-266ABB864497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image" Target="NULL"/><Relationship Id="rId16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1.png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(1)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248190B0-F9B4-4B0F-AAA3-E6E5E537AC78}"/>
              </a:ext>
            </a:extLst>
          </p:cNvPr>
          <p:cNvCxnSpPr>
            <a:cxnSpLocks/>
          </p:cNvCxnSpPr>
          <p:nvPr/>
        </p:nvCxnSpPr>
        <p:spPr bwMode="auto">
          <a:xfrm>
            <a:off x="827584" y="2276872"/>
            <a:ext cx="1944216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6951780-A08E-4620-8585-C55652C4E686}"/>
              </a:ext>
            </a:extLst>
          </p:cNvPr>
          <p:cNvCxnSpPr>
            <a:cxnSpLocks/>
          </p:cNvCxnSpPr>
          <p:nvPr/>
        </p:nvCxnSpPr>
        <p:spPr bwMode="auto">
          <a:xfrm>
            <a:off x="827584" y="3573016"/>
            <a:ext cx="1944216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Obdélník 1">
            <a:extLst>
              <a:ext uri="{FF2B5EF4-FFF2-40B4-BE49-F238E27FC236}">
                <a16:creationId xmlns:a16="http://schemas.microsoft.com/office/drawing/2014/main" id="{4A3AB0A7-3616-4F24-87E2-29ACE544B254}"/>
              </a:ext>
            </a:extLst>
          </p:cNvPr>
          <p:cNvSpPr/>
          <p:nvPr/>
        </p:nvSpPr>
        <p:spPr bwMode="auto">
          <a:xfrm>
            <a:off x="467544" y="1124744"/>
            <a:ext cx="27363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Homogenní vedení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F37CD92-FC89-499B-9B67-753B137AC048}"/>
              </a:ext>
            </a:extLst>
          </p:cNvPr>
          <p:cNvCxnSpPr>
            <a:cxnSpLocks/>
            <a:endCxn id="84" idx="1"/>
          </p:cNvCxnSpPr>
          <p:nvPr/>
        </p:nvCxnSpPr>
        <p:spPr bwMode="auto">
          <a:xfrm>
            <a:off x="3635896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6337249A-77BC-466E-A7C8-61D5537B304E}"/>
              </a:ext>
            </a:extLst>
          </p:cNvPr>
          <p:cNvCxnSpPr/>
          <p:nvPr/>
        </p:nvCxnSpPr>
        <p:spPr bwMode="auto">
          <a:xfrm>
            <a:off x="3635896" y="3573016"/>
            <a:ext cx="3528392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9BFBD0F9-646B-40CB-96C5-03E226B344A4}"/>
              </a:ext>
            </a:extLst>
          </p:cNvPr>
          <p:cNvCxnSpPr/>
          <p:nvPr/>
        </p:nvCxnSpPr>
        <p:spPr bwMode="auto">
          <a:xfrm>
            <a:off x="4932040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blouk 4">
            <a:extLst>
              <a:ext uri="{FF2B5EF4-FFF2-40B4-BE49-F238E27FC236}">
                <a16:creationId xmlns:a16="http://schemas.microsoft.com/office/drawing/2014/main" id="{3B2FA5A9-0ECF-4BFC-896A-50015326C044}"/>
              </a:ext>
            </a:extLst>
          </p:cNvPr>
          <p:cNvSpPr/>
          <p:nvPr/>
        </p:nvSpPr>
        <p:spPr bwMode="auto">
          <a:xfrm>
            <a:off x="5364088" y="2132856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blouk 18">
            <a:extLst>
              <a:ext uri="{FF2B5EF4-FFF2-40B4-BE49-F238E27FC236}">
                <a16:creationId xmlns:a16="http://schemas.microsoft.com/office/drawing/2014/main" id="{00D22F05-D3FC-4C18-AC4C-9BC6886D4249}"/>
              </a:ext>
            </a:extLst>
          </p:cNvPr>
          <p:cNvSpPr/>
          <p:nvPr/>
        </p:nvSpPr>
        <p:spPr bwMode="auto">
          <a:xfrm>
            <a:off x="5652152" y="2132888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blouk 19">
            <a:extLst>
              <a:ext uri="{FF2B5EF4-FFF2-40B4-BE49-F238E27FC236}">
                <a16:creationId xmlns:a16="http://schemas.microsoft.com/office/drawing/2014/main" id="{9D796C7F-A4E5-42E0-9141-EF048D65D40C}"/>
              </a:ext>
            </a:extLst>
          </p:cNvPr>
          <p:cNvSpPr/>
          <p:nvPr/>
        </p:nvSpPr>
        <p:spPr bwMode="auto">
          <a:xfrm>
            <a:off x="5940184" y="2132888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BC5727FA-62A9-4558-A905-B3C3FC018A5D}"/>
              </a:ext>
            </a:extLst>
          </p:cNvPr>
          <p:cNvCxnSpPr/>
          <p:nvPr/>
        </p:nvCxnSpPr>
        <p:spPr bwMode="auto">
          <a:xfrm>
            <a:off x="7164288" y="2276872"/>
            <a:ext cx="93610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2">
            <a:extLst>
              <a:ext uri="{FF2B5EF4-FFF2-40B4-BE49-F238E27FC236}">
                <a16:creationId xmlns:a16="http://schemas.microsoft.com/office/drawing/2014/main" id="{3C4E03C6-D270-405E-94DB-41BF9436DD84}"/>
              </a:ext>
            </a:extLst>
          </p:cNvPr>
          <p:cNvSpPr/>
          <p:nvPr/>
        </p:nvSpPr>
        <p:spPr bwMode="auto">
          <a:xfrm rot="16200000">
            <a:off x="6804248" y="2780928"/>
            <a:ext cx="720080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96640F9D-A59A-4224-96CC-F82E04B562D9}"/>
              </a:ext>
            </a:extLst>
          </p:cNvPr>
          <p:cNvCxnSpPr>
            <a:endCxn id="23" idx="3"/>
          </p:cNvCxnSpPr>
          <p:nvPr/>
        </p:nvCxnSpPr>
        <p:spPr bwMode="auto">
          <a:xfrm>
            <a:off x="7164288" y="2276872"/>
            <a:ext cx="0" cy="28803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30CD5FAB-2185-4D0B-BAA6-D76591516F61}"/>
              </a:ext>
            </a:extLst>
          </p:cNvPr>
          <p:cNvCxnSpPr>
            <a:stCxn id="23" idx="1"/>
          </p:cNvCxnSpPr>
          <p:nvPr/>
        </p:nvCxnSpPr>
        <p:spPr bwMode="auto">
          <a:xfrm>
            <a:off x="7164288" y="3284984"/>
            <a:ext cx="0" cy="28803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A98163E5-4A3A-4DDC-B2E0-F67D2B79F92F}"/>
              </a:ext>
            </a:extLst>
          </p:cNvPr>
          <p:cNvCxnSpPr/>
          <p:nvPr/>
        </p:nvCxnSpPr>
        <p:spPr bwMode="auto">
          <a:xfrm>
            <a:off x="8100392" y="2276872"/>
            <a:ext cx="0" cy="57606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3C3FCB53-7504-43FA-8F24-661E09A62686}"/>
              </a:ext>
            </a:extLst>
          </p:cNvPr>
          <p:cNvCxnSpPr/>
          <p:nvPr/>
        </p:nvCxnSpPr>
        <p:spPr bwMode="auto">
          <a:xfrm>
            <a:off x="8100392" y="2996952"/>
            <a:ext cx="0" cy="57606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F46916F8-F3A8-4E6C-800A-63A517AF0B6C}"/>
              </a:ext>
            </a:extLst>
          </p:cNvPr>
          <p:cNvCxnSpPr/>
          <p:nvPr/>
        </p:nvCxnSpPr>
        <p:spPr bwMode="auto">
          <a:xfrm>
            <a:off x="7884368" y="2852936"/>
            <a:ext cx="432048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8ED78293-E9A0-45FC-BFDD-A49E1DF02995}"/>
              </a:ext>
            </a:extLst>
          </p:cNvPr>
          <p:cNvCxnSpPr/>
          <p:nvPr/>
        </p:nvCxnSpPr>
        <p:spPr bwMode="auto">
          <a:xfrm>
            <a:off x="7884368" y="3005336"/>
            <a:ext cx="432048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Přímá spojnice 49">
            <a:extLst>
              <a:ext uri="{FF2B5EF4-FFF2-40B4-BE49-F238E27FC236}">
                <a16:creationId xmlns:a16="http://schemas.microsoft.com/office/drawing/2014/main" id="{27BA9ABF-4CC8-4E0B-B862-635D458E5BBF}"/>
              </a:ext>
            </a:extLst>
          </p:cNvPr>
          <p:cNvCxnSpPr>
            <a:stCxn id="20" idx="2"/>
          </p:cNvCxnSpPr>
          <p:nvPr/>
        </p:nvCxnSpPr>
        <p:spPr bwMode="auto">
          <a:xfrm flipV="1">
            <a:off x="6228184" y="2276872"/>
            <a:ext cx="936104" cy="16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A1BAC43B-C63F-4A92-91B2-F5792BCDB4D3}"/>
              </a:ext>
            </a:extLst>
          </p:cNvPr>
          <p:cNvCxnSpPr/>
          <p:nvPr/>
        </p:nvCxnSpPr>
        <p:spPr bwMode="auto">
          <a:xfrm>
            <a:off x="7164288" y="3573016"/>
            <a:ext cx="93610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9DB1287C-EFED-4142-AFCC-7A5B8C102700}"/>
              </a:ext>
            </a:extLst>
          </p:cNvPr>
          <p:cNvCxnSpPr/>
          <p:nvPr/>
        </p:nvCxnSpPr>
        <p:spPr bwMode="auto">
          <a:xfrm>
            <a:off x="8100392" y="3573016"/>
            <a:ext cx="504056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Přímá spojnice 57">
            <a:extLst>
              <a:ext uri="{FF2B5EF4-FFF2-40B4-BE49-F238E27FC236}">
                <a16:creationId xmlns:a16="http://schemas.microsoft.com/office/drawing/2014/main" id="{67931D74-7B6C-4AE2-B7D7-26D4FA3D260E}"/>
              </a:ext>
            </a:extLst>
          </p:cNvPr>
          <p:cNvCxnSpPr/>
          <p:nvPr/>
        </p:nvCxnSpPr>
        <p:spPr bwMode="auto">
          <a:xfrm>
            <a:off x="8100392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Obdélník 72">
            <a:extLst>
              <a:ext uri="{FF2B5EF4-FFF2-40B4-BE49-F238E27FC236}">
                <a16:creationId xmlns:a16="http://schemas.microsoft.com/office/drawing/2014/main" id="{2DB7596B-2798-4E1D-B590-C2E7EAD562C9}"/>
              </a:ext>
            </a:extLst>
          </p:cNvPr>
          <p:cNvSpPr/>
          <p:nvPr/>
        </p:nvSpPr>
        <p:spPr bwMode="auto">
          <a:xfrm>
            <a:off x="4644008" y="1124744"/>
            <a:ext cx="27363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Náhradní schéma</a:t>
            </a:r>
          </a:p>
        </p:txBody>
      </p:sp>
      <p:sp>
        <p:nvSpPr>
          <p:cNvPr id="24585" name="Obdélník 24584">
            <a:extLst>
              <a:ext uri="{FF2B5EF4-FFF2-40B4-BE49-F238E27FC236}">
                <a16:creationId xmlns:a16="http://schemas.microsoft.com/office/drawing/2014/main" id="{00C1C4CE-F1B6-4C80-A8F3-4ABE5397A253}"/>
              </a:ext>
            </a:extLst>
          </p:cNvPr>
          <p:cNvSpPr/>
          <p:nvPr/>
        </p:nvSpPr>
        <p:spPr bwMode="auto">
          <a:xfrm>
            <a:off x="4283968" y="1628800"/>
            <a:ext cx="4320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  <p:sp>
        <p:nvSpPr>
          <p:cNvPr id="75" name="Obdélník 74">
            <a:extLst>
              <a:ext uri="{FF2B5EF4-FFF2-40B4-BE49-F238E27FC236}">
                <a16:creationId xmlns:a16="http://schemas.microsoft.com/office/drawing/2014/main" id="{299F0A2A-F56B-4360-BAB9-BB4D91739EBE}"/>
              </a:ext>
            </a:extLst>
          </p:cNvPr>
          <p:cNvSpPr/>
          <p:nvPr/>
        </p:nvSpPr>
        <p:spPr bwMode="auto">
          <a:xfrm>
            <a:off x="5580112" y="1628800"/>
            <a:ext cx="4320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</a:p>
        </p:txBody>
      </p:sp>
      <p:sp>
        <p:nvSpPr>
          <p:cNvPr id="76" name="Obdélník 75">
            <a:extLst>
              <a:ext uri="{FF2B5EF4-FFF2-40B4-BE49-F238E27FC236}">
                <a16:creationId xmlns:a16="http://schemas.microsoft.com/office/drawing/2014/main" id="{63D872A2-113C-4E10-A53E-5F368877CC98}"/>
              </a:ext>
            </a:extLst>
          </p:cNvPr>
          <p:cNvSpPr/>
          <p:nvPr/>
        </p:nvSpPr>
        <p:spPr bwMode="auto">
          <a:xfrm>
            <a:off x="6516216" y="2708920"/>
            <a:ext cx="50405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0" name="Obdélník 79">
            <a:extLst>
              <a:ext uri="{FF2B5EF4-FFF2-40B4-BE49-F238E27FC236}">
                <a16:creationId xmlns:a16="http://schemas.microsoft.com/office/drawing/2014/main" id="{01827ED3-8827-401D-B87C-585269D79D0E}"/>
              </a:ext>
            </a:extLst>
          </p:cNvPr>
          <p:cNvSpPr/>
          <p:nvPr/>
        </p:nvSpPr>
        <p:spPr bwMode="auto">
          <a:xfrm>
            <a:off x="7452320" y="2708920"/>
            <a:ext cx="50405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2" name="Obdélník 81">
            <a:extLst>
              <a:ext uri="{FF2B5EF4-FFF2-40B4-BE49-F238E27FC236}">
                <a16:creationId xmlns:a16="http://schemas.microsoft.com/office/drawing/2014/main" id="{F39ADE7F-A059-4C69-9026-264A8A75E6A4}"/>
              </a:ext>
            </a:extLst>
          </p:cNvPr>
          <p:cNvSpPr/>
          <p:nvPr/>
        </p:nvSpPr>
        <p:spPr bwMode="auto">
          <a:xfrm>
            <a:off x="2915816" y="2708920"/>
            <a:ext cx="50405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anose="05050102010706020507" pitchFamily="18" charset="2"/>
              </a:rPr>
              <a:t>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4">
                <a:extLst>
                  <a:ext uri="{FF2B5EF4-FFF2-40B4-BE49-F238E27FC236}">
                    <a16:creationId xmlns:a16="http://schemas.microsoft.com/office/drawing/2014/main" id="{81C3BAB9-97D9-4AC1-B411-616826729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600" y="3861048"/>
                <a:ext cx="8153400" cy="2304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en-US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en-US" altLang="cs-CZ" sz="2400" dirty="0"/>
                  <a:t> </a:t>
                </a:r>
                <a:r>
                  <a:rPr lang="cs-CZ" altLang="cs-CZ" sz="2400" dirty="0"/>
                  <a:t>	</a:t>
                </a:r>
                <a:r>
                  <a:rPr lang="en-US" altLang="cs-CZ" sz="2400" dirty="0"/>
                  <a:t>– </a:t>
                </a:r>
                <a:r>
                  <a:rPr lang="cs-CZ" altLang="cs-CZ" sz="2400" dirty="0"/>
                  <a:t>elektrický odpor vodiče </a:t>
                </a:r>
                <a:r>
                  <a:rPr lang="en-US" altLang="cs-CZ" sz="2400" dirty="0"/>
                  <a:t>[</a:t>
                </a:r>
                <a:r>
                  <a:rPr lang="en-US" altLang="cs-CZ" sz="2400" dirty="0">
                    <a:sym typeface="Symbol" panose="05050102010706020507" pitchFamily="18" charset="2"/>
                  </a:rPr>
                  <a:t></a:t>
                </a:r>
                <a:r>
                  <a:rPr lang="en-US" altLang="cs-CZ" sz="2400" dirty="0"/>
                  <a:t>]</a:t>
                </a:r>
                <a:endParaRPr lang="cs-CZ" altLang="cs-CZ" sz="2400" dirty="0"/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cs-CZ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 </a:t>
                </a:r>
                <a:r>
                  <a:rPr lang="cs-CZ" altLang="cs-CZ" sz="2400" dirty="0"/>
                  <a:t>	– indukčnost </a:t>
                </a:r>
                <a:r>
                  <a:rPr lang="en-US" altLang="cs-CZ" sz="2400" dirty="0"/>
                  <a:t>[</a:t>
                </a:r>
                <a:r>
                  <a:rPr lang="cs-CZ" altLang="cs-CZ" sz="2400" dirty="0"/>
                  <a:t>H</a:t>
                </a:r>
                <a:r>
                  <a:rPr lang="en-US" altLang="cs-CZ" sz="2400" dirty="0"/>
                  <a:t>]</a:t>
                </a:r>
                <a:endParaRPr lang="cs-CZ" altLang="cs-CZ" sz="2400" dirty="0"/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cs-CZ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:r>
                  <a:rPr lang="en-US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’</a:t>
                </a:r>
                <a:r>
                  <a:rPr lang="cs-CZ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400" dirty="0"/>
                  <a:t>	– elektrický odpor dielektrika </a:t>
                </a:r>
                <a:r>
                  <a:rPr lang="en-US" altLang="cs-CZ" sz="2400" dirty="0"/>
                  <a:t>[</a:t>
                </a:r>
                <a:r>
                  <a:rPr lang="en-US" altLang="cs-CZ" sz="2400" dirty="0">
                    <a:sym typeface="Symbol" panose="05050102010706020507" pitchFamily="18" charset="2"/>
                  </a:rPr>
                  <a:t></a:t>
                </a:r>
                <a:r>
                  <a:rPr lang="en-US" altLang="cs-CZ" sz="2400" dirty="0"/>
                  <a:t>]</a:t>
                </a:r>
                <a:endParaRPr lang="cs-CZ" altLang="cs-CZ" sz="2400" dirty="0"/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cs-CZ" altLang="cs-CZ" sz="2400" dirty="0"/>
                  <a:t>	</a:t>
                </a:r>
                <a:r>
                  <a:rPr lang="en-US" altLang="cs-CZ" sz="24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cs-CZ" sz="2400">
                        <a:latin typeface="Cambria Math" panose="02040503050406030204" pitchFamily="18" charset="0"/>
                      </a:rPr>
                      <m:t>G</m:t>
                    </m:r>
                    <m:r>
                      <a:rPr lang="cs-CZ" altLang="cs-CZ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altLang="cs-CZ" sz="2400" i="0"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lang="cs-CZ" altLang="cs-CZ" sz="2400" i="0">
                            <a:latin typeface="Cambria Math" panose="02040503050406030204" pitchFamily="18" charset="0"/>
                          </a:rPr>
                          <m:t>’</m:t>
                        </m:r>
                      </m:den>
                    </m:f>
                  </m:oMath>
                </a14:m>
                <a:endParaRPr lang="cs-CZ" altLang="cs-CZ" sz="2400" dirty="0">
                  <a:latin typeface="+mj-lt"/>
                </a:endParaRPr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en-US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</a:t>
                </a:r>
                <a:r>
                  <a:rPr lang="cs-CZ" altLang="cs-CZ" sz="2400" dirty="0"/>
                  <a:t> 	– vodivost dielektrika </a:t>
                </a:r>
                <a:r>
                  <a:rPr lang="en-US" altLang="cs-CZ" sz="2400" dirty="0"/>
                  <a:t>[S]</a:t>
                </a:r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cs-CZ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cs-CZ" altLang="cs-CZ" sz="2400" dirty="0"/>
                  <a:t> 	– kapacita </a:t>
                </a:r>
                <a:r>
                  <a:rPr lang="en-US" altLang="cs-CZ" sz="2400" dirty="0"/>
                  <a:t>[F]</a:t>
                </a:r>
                <a:endParaRPr lang="cs-CZ" altLang="cs-CZ" sz="2400" dirty="0"/>
              </a:p>
            </p:txBody>
          </p:sp>
        </mc:Choice>
        <mc:Fallback xmlns="">
          <p:sp>
            <p:nvSpPr>
              <p:cNvPr id="83" name="Rectangle 4">
                <a:extLst>
                  <a:ext uri="{FF2B5EF4-FFF2-40B4-BE49-F238E27FC236}">
                    <a16:creationId xmlns:a16="http://schemas.microsoft.com/office/drawing/2014/main" id="{81C3BAB9-97D9-4AC1-B411-616826729E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3861048"/>
                <a:ext cx="8153400" cy="2304256"/>
              </a:xfrm>
              <a:prstGeom prst="rect">
                <a:avLst/>
              </a:prstGeom>
              <a:blipFill>
                <a:blip r:embed="rId2"/>
                <a:stretch>
                  <a:fillRect l="-448" t="-5556" b="-92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Obdélník 83">
            <a:extLst>
              <a:ext uri="{FF2B5EF4-FFF2-40B4-BE49-F238E27FC236}">
                <a16:creationId xmlns:a16="http://schemas.microsoft.com/office/drawing/2014/main" id="{68B498BC-0DFF-4BBA-8A74-D931E4762B49}"/>
              </a:ext>
            </a:extLst>
          </p:cNvPr>
          <p:cNvSpPr/>
          <p:nvPr/>
        </p:nvSpPr>
        <p:spPr bwMode="auto">
          <a:xfrm>
            <a:off x="4067944" y="2132856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12811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C7EE23EB-2934-40E1-8D16-15A7ADE2000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F0D0AD-A2CE-4C9E-B876-B4FEDC8582B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1F58EE96-5226-4201-BB77-FBBE1804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6CD24E-1846-4F41-86F5-CDC47F8F7B02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C58E3194-DD67-452C-82AC-897121E42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00100"/>
          </a:xfrm>
        </p:spPr>
        <p:txBody>
          <a:bodyPr/>
          <a:lstStyle/>
          <a:p>
            <a:r>
              <a:rPr lang="cs-CZ" altLang="cs-CZ" dirty="0"/>
              <a:t>Koaxiální kabel (2)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94F96B8-7FE9-4AC6-8AB8-4D1D9DE84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2578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altLang="cs-CZ"/>
              <a:t>Nazývaný též jako coax (</a:t>
            </a:r>
            <a:r>
              <a:rPr lang="cs-CZ" altLang="cs-CZ" u="sng"/>
              <a:t>Co</a:t>
            </a:r>
            <a:r>
              <a:rPr lang="cs-CZ" altLang="cs-CZ"/>
              <a:t>mmon </a:t>
            </a:r>
            <a:r>
              <a:rPr lang="cs-CZ" altLang="cs-CZ" u="sng"/>
              <a:t>Ax</a:t>
            </a:r>
            <a:r>
              <a:rPr lang="cs-CZ" altLang="cs-CZ"/>
              <a:t>is)</a:t>
            </a:r>
          </a:p>
          <a:p>
            <a:pPr>
              <a:lnSpc>
                <a:spcPct val="95000"/>
              </a:lnSpc>
            </a:pPr>
            <a:r>
              <a:rPr lang="cs-CZ" altLang="cs-CZ"/>
              <a:t>Vykazuje poměrně dobré parametry při frekvencích pod 1 GHz</a:t>
            </a:r>
          </a:p>
          <a:p>
            <a:pPr>
              <a:lnSpc>
                <a:spcPct val="95000"/>
              </a:lnSpc>
            </a:pPr>
            <a:r>
              <a:rPr lang="cs-CZ" altLang="cs-CZ"/>
              <a:t>Kvalitní koaxiální kabel lze použít až do frekvencí okolo 10 GHz</a:t>
            </a:r>
          </a:p>
          <a:p>
            <a:pPr>
              <a:lnSpc>
                <a:spcPct val="95000"/>
              </a:lnSpc>
            </a:pPr>
            <a:r>
              <a:rPr lang="cs-CZ" altLang="cs-CZ"/>
              <a:t>Skládá se z následujících vrstev:</a:t>
            </a:r>
          </a:p>
          <a:p>
            <a:pPr lvl="1">
              <a:lnSpc>
                <a:spcPct val="95000"/>
              </a:lnSpc>
            </a:pPr>
            <a:r>
              <a:rPr lang="cs-CZ" altLang="cs-CZ">
                <a:solidFill>
                  <a:schemeClr val="folHlink"/>
                </a:solidFill>
              </a:rPr>
              <a:t>nosný vodič (signálový vodič)</a:t>
            </a:r>
            <a:r>
              <a:rPr lang="cs-CZ" altLang="cs-CZ"/>
              <a:t>: 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vodivý drát, vyrobený většinou z mědi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může být buď plný nebo splétaný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jeho průměr (popř. počet vláken) je jedním z faktorů ovlivňující útlum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>
            <a:extLst>
              <a:ext uri="{FF2B5EF4-FFF2-40B4-BE49-F238E27FC236}">
                <a16:creationId xmlns:a16="http://schemas.microsoft.com/office/drawing/2014/main" id="{8747E4B4-8316-43AC-9C66-0CDC96A36DD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A03840-B99A-4350-BA0A-3E65C1CAEDE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4D8F59DF-C080-407A-83A7-978F5F534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EF4BA3-DCE1-4467-86DC-62CC1E4E13F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CA" altLang="cs-CZ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BC0E7EC6-A826-46EE-90A7-F74C04BDA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cs-CZ" altLang="cs-CZ" dirty="0"/>
              <a:t>Koaxiální kabel (3)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FB85098-5B01-4522-ABDB-2E2F102B6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334000"/>
          </a:xfrm>
        </p:spPr>
        <p:txBody>
          <a:bodyPr/>
          <a:lstStyle/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izolace</a:t>
            </a:r>
            <a:r>
              <a:rPr lang="cs-CZ" altLang="cs-CZ"/>
              <a:t>: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izolační vrstva vyrobená z dielektrika, které je umístěno kolem nosného vodiče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jako dielektrikum se používá upravený polyethylen nebo teflon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fóliové stínění</a:t>
            </a:r>
            <a:r>
              <a:rPr lang="cs-CZ" altLang="cs-CZ"/>
              <a:t>: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stínění z tenké fólie kolem dielektrika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obvykle složeno z hliníku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splétané stínění</a:t>
            </a:r>
            <a:r>
              <a:rPr lang="cs-CZ" altLang="cs-CZ"/>
              <a:t>: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splétaný vodič (fólie) vyrobený z mědi nebo hliníku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může sloužit nosnému vodiči jako zemění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spolu s fóliovým stíněním chrání nosný vodič před EMI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>
            <a:extLst>
              <a:ext uri="{FF2B5EF4-FFF2-40B4-BE49-F238E27FC236}">
                <a16:creationId xmlns:a16="http://schemas.microsoft.com/office/drawing/2014/main" id="{BC295F24-AB40-4F65-A968-73DC4A6E42A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D4C8A1-D80C-4D52-A0A5-BA574D621EE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784C9F6E-B850-44C9-9823-F06B5BC6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DA950F-C23C-453E-A9E9-80AFCC624BD2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CA" altLang="cs-CZ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20D98A7E-55E1-4AC3-8292-AD00DB154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cs-CZ" altLang="cs-CZ" dirty="0"/>
              <a:t>Koaxiální kabel (4)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FD8D3E90-E255-49E3-8D7D-7388564FD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696200" cy="27432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plášť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vnější kryt, který může být buď typu:</a:t>
            </a:r>
          </a:p>
          <a:p>
            <a:pPr lvl="3"/>
            <a:r>
              <a:rPr lang="cs-CZ" altLang="cs-CZ">
                <a:solidFill>
                  <a:schemeClr val="folHlink"/>
                </a:solidFill>
              </a:rPr>
              <a:t>plenum </a:t>
            </a:r>
            <a:r>
              <a:rPr lang="cs-CZ" altLang="cs-CZ"/>
              <a:t>(žáruvzdorný)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/>
              <a:t>: vyroben z teflonu nebo kynaru</a:t>
            </a:r>
          </a:p>
          <a:p>
            <a:pPr lvl="3"/>
            <a:r>
              <a:rPr lang="cs-CZ" altLang="cs-CZ">
                <a:solidFill>
                  <a:schemeClr val="folHlink"/>
                </a:solidFill>
              </a:rPr>
              <a:t>nonplenum</a:t>
            </a:r>
            <a:r>
              <a:rPr lang="cs-CZ" altLang="cs-CZ"/>
              <a:t>: vyroben z polyethylenu nebo PVC</a:t>
            </a:r>
          </a:p>
          <a:p>
            <a:r>
              <a:rPr lang="cs-CZ" altLang="cs-CZ"/>
              <a:t>Pro připojení koaxiálního kabelu se použí-vají konektory BNC, popř. N</a:t>
            </a:r>
          </a:p>
        </p:txBody>
      </p:sp>
      <p:pic>
        <p:nvPicPr>
          <p:cNvPr id="9222" name="Picture 4" descr="D:\TP\BNC.jpg">
            <a:extLst>
              <a:ext uri="{FF2B5EF4-FFF2-40B4-BE49-F238E27FC236}">
                <a16:creationId xmlns:a16="http://schemas.microsoft.com/office/drawing/2014/main" id="{03ADFFB2-9414-42B7-955D-240C9199F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86200"/>
            <a:ext cx="1601788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" descr="D:\TP\RG59_B_U_Coaxial_Cable.jpeg">
            <a:extLst>
              <a:ext uri="{FF2B5EF4-FFF2-40B4-BE49-F238E27FC236}">
                <a16:creationId xmlns:a16="http://schemas.microsoft.com/office/drawing/2014/main" id="{79B602AE-98D5-4B9F-98FB-16240CCD9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862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6" descr="D:\TP\Coax.jpeg">
            <a:extLst>
              <a:ext uri="{FF2B5EF4-FFF2-40B4-BE49-F238E27FC236}">
                <a16:creationId xmlns:a16="http://schemas.microsoft.com/office/drawing/2014/main" id="{528853FC-1567-4C9D-83DA-01AA3185B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2133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ctangle 7">
            <a:extLst>
              <a:ext uri="{FF2B5EF4-FFF2-40B4-BE49-F238E27FC236}">
                <a16:creationId xmlns:a16="http://schemas.microsoft.com/office/drawing/2014/main" id="{5A65C5B0-5F69-42B2-963F-2E8050EF0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6388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Koaxiální kabely</a:t>
            </a:r>
          </a:p>
        </p:txBody>
      </p:sp>
      <p:pic>
        <p:nvPicPr>
          <p:cNvPr id="9226" name="Picture 8" descr="D:\TP\N-Connector.png">
            <a:extLst>
              <a:ext uri="{FF2B5EF4-FFF2-40B4-BE49-F238E27FC236}">
                <a16:creationId xmlns:a16="http://schemas.microsoft.com/office/drawing/2014/main" id="{78A977C5-6B21-4E80-AF16-ECA41415D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86200"/>
            <a:ext cx="1522413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Rectangle 9">
            <a:extLst>
              <a:ext uri="{FF2B5EF4-FFF2-40B4-BE49-F238E27FC236}">
                <a16:creationId xmlns:a16="http://schemas.microsoft.com/office/drawing/2014/main" id="{460ECE09-273C-414C-8A8F-E5E353DFF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638800"/>
            <a:ext cx="1600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Konektor </a:t>
            </a:r>
            <a:br>
              <a:rPr lang="cs-CZ" altLang="cs-CZ" sz="2400"/>
            </a:br>
            <a:r>
              <a:rPr lang="cs-CZ" altLang="cs-CZ" sz="2400"/>
              <a:t>BNC</a:t>
            </a:r>
          </a:p>
        </p:txBody>
      </p:sp>
      <p:sp>
        <p:nvSpPr>
          <p:cNvPr id="9228" name="Rectangle 10">
            <a:extLst>
              <a:ext uri="{FF2B5EF4-FFF2-40B4-BE49-F238E27FC236}">
                <a16:creationId xmlns:a16="http://schemas.microsoft.com/office/drawing/2014/main" id="{F882461C-A9C4-40C5-8D4A-20AC97BB3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638800"/>
            <a:ext cx="152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Konektor </a:t>
            </a:r>
            <a:br>
              <a:rPr lang="cs-CZ" altLang="cs-CZ" sz="2400"/>
            </a:br>
            <a:r>
              <a:rPr lang="cs-CZ" altLang="cs-CZ" sz="2400"/>
              <a:t>N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1D5F01E2-364E-481A-B9FC-9D74B2D274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94B5E0-3C68-4F95-B03B-8751A99656F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4D0DFD93-17E2-4AA1-8B20-0069350B3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146AB2-1B6A-4F74-971F-66AFB44AE504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4C4E40DF-89C1-4F1E-97DB-E64594AE3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Koaxiální kabel (5)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7498B843-ECB3-46BF-9EEE-3745E1D49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Funkčně může být koaxiální kabel rozdělen na varianty pracující v: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základním pásmu (baseband)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má pouze jeden kanál, kterým může být přenesena pouze jediná zpráva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přeloženém pásmu (broadband)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může přenášet několik analogových signálů (na různých frekvencích) současně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>
            <a:extLst>
              <a:ext uri="{FF2B5EF4-FFF2-40B4-BE49-F238E27FC236}">
                <a16:creationId xmlns:a16="http://schemas.microsoft.com/office/drawing/2014/main" id="{056B9338-3497-4BCD-B1BC-96F8FE6237D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805FF3-7E5B-4ACE-A06A-F8A516562CA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1267" name="Zástupný symbol pro číslo snímku 5">
            <a:extLst>
              <a:ext uri="{FF2B5EF4-FFF2-40B4-BE49-F238E27FC236}">
                <a16:creationId xmlns:a16="http://schemas.microsoft.com/office/drawing/2014/main" id="{07994636-42DD-4958-A702-97B22168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35EBA7-D2F7-4188-BA9B-4A80D932591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CA" altLang="cs-CZ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34DDE24D-2B14-479A-92E1-38C99D106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44550"/>
          </a:xfrm>
        </p:spPr>
        <p:txBody>
          <a:bodyPr/>
          <a:lstStyle/>
          <a:p>
            <a:r>
              <a:rPr lang="cs-CZ" altLang="cs-CZ" dirty="0"/>
              <a:t>Koaxiální kabel (6)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44305DFF-541D-4340-B781-81630C2F6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105400"/>
          </a:xfrm>
        </p:spPr>
        <p:txBody>
          <a:bodyPr/>
          <a:lstStyle/>
          <a:p>
            <a:r>
              <a:rPr lang="cs-CZ" altLang="cs-CZ"/>
              <a:t>Výhody koaxiálního kabelu:</a:t>
            </a:r>
          </a:p>
          <a:p>
            <a:pPr lvl="1"/>
            <a:r>
              <a:rPr lang="cs-CZ" altLang="cs-CZ"/>
              <a:t>velká odolnost proti EMI</a:t>
            </a:r>
          </a:p>
          <a:p>
            <a:pPr lvl="1"/>
            <a:r>
              <a:rPr lang="cs-CZ" altLang="cs-CZ"/>
              <a:t>relativně snadná instalace</a:t>
            </a:r>
          </a:p>
          <a:p>
            <a:pPr lvl="1"/>
            <a:r>
              <a:rPr lang="cs-CZ" altLang="cs-CZ"/>
              <a:t>přiměřená cena</a:t>
            </a:r>
          </a:p>
          <a:p>
            <a:pPr lvl="1"/>
            <a:r>
              <a:rPr lang="cs-CZ" altLang="cs-CZ"/>
              <a:t>může sloužit i k přenosu hlasu a videa (v přelo-ženém pásmu)</a:t>
            </a:r>
          </a:p>
          <a:p>
            <a:r>
              <a:rPr lang="cs-CZ" altLang="cs-CZ"/>
              <a:t>Nevýhody koaxiálního kabelu:</a:t>
            </a:r>
          </a:p>
          <a:p>
            <a:pPr lvl="1"/>
            <a:r>
              <a:rPr lang="cs-CZ" altLang="cs-CZ"/>
              <a:t>náchylný k poškození</a:t>
            </a:r>
          </a:p>
          <a:p>
            <a:pPr lvl="1"/>
            <a:r>
              <a:rPr lang="cs-CZ" altLang="cs-CZ"/>
              <a:t>nelze použít v sítích Token-Ring, Fast Ethernet, Gigabit Ethernet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4F8A5700-9E24-44E1-A1CD-D89CE0FE997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689621-B5B6-4D1F-8B28-F86B3516F5E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2F77983F-30CA-4037-AD3A-346444B75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94B818-2C9D-4623-A3BF-0352D82EF0B5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DFBE460C-2638-41D4-989E-A12BCBFD1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6913" y="369888"/>
            <a:ext cx="7772400" cy="995362"/>
          </a:xfrm>
        </p:spPr>
        <p:txBody>
          <a:bodyPr/>
          <a:lstStyle/>
          <a:p>
            <a:r>
              <a:rPr lang="cs-CZ" altLang="cs-CZ" dirty="0"/>
              <a:t>Koaxiální kabel (7)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78FD89EF-A03A-4CE0-A6A0-C3C542EFE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6438" y="1519238"/>
            <a:ext cx="7772400" cy="4376737"/>
          </a:xfrm>
        </p:spPr>
        <p:txBody>
          <a:bodyPr/>
          <a:lstStyle/>
          <a:p>
            <a:r>
              <a:rPr lang="cs-CZ" altLang="cs-CZ"/>
              <a:t>Typy koaxiálního kabelu: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RG-6</a:t>
            </a:r>
            <a:r>
              <a:rPr lang="cs-CZ" altLang="cs-CZ"/>
              <a:t>: Z</a:t>
            </a:r>
            <a:r>
              <a:rPr lang="cs-CZ" altLang="cs-CZ" baseline="-25000"/>
              <a:t>0</a:t>
            </a:r>
            <a:r>
              <a:rPr lang="cs-CZ" altLang="cs-CZ"/>
              <a:t> = 75 </a:t>
            </a:r>
            <a:r>
              <a:rPr lang="cs-CZ" altLang="cs-CZ">
                <a:latin typeface="Symbol" panose="05050102010706020507" pitchFamily="18" charset="2"/>
              </a:rPr>
              <a:t>W,</a:t>
            </a:r>
            <a:r>
              <a:rPr lang="cs-CZ" altLang="cs-CZ"/>
              <a:t> používá se jako pomocný kabel pro CATV i TV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RG-8</a:t>
            </a:r>
            <a:r>
              <a:rPr lang="cs-CZ" altLang="cs-CZ"/>
              <a:t>: Z</a:t>
            </a:r>
            <a:r>
              <a:rPr lang="cs-CZ" altLang="cs-CZ" baseline="-25000"/>
              <a:t>0</a:t>
            </a:r>
            <a:r>
              <a:rPr lang="cs-CZ" altLang="cs-CZ"/>
              <a:t> = 50 </a:t>
            </a:r>
            <a:r>
              <a:rPr lang="cs-CZ" altLang="cs-CZ">
                <a:latin typeface="Symbol" panose="05050102010706020507" pitchFamily="18" charset="2"/>
              </a:rPr>
              <a:t>W, </a:t>
            </a:r>
            <a:r>
              <a:rPr lang="cs-CZ" altLang="cs-CZ"/>
              <a:t>používá se pro tzv. tlustý (thick) Ethernet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RG-11</a:t>
            </a:r>
            <a:r>
              <a:rPr lang="cs-CZ" altLang="cs-CZ"/>
              <a:t>: Z</a:t>
            </a:r>
            <a:r>
              <a:rPr lang="cs-CZ" altLang="cs-CZ" baseline="-25000"/>
              <a:t>0</a:t>
            </a:r>
            <a:r>
              <a:rPr lang="cs-CZ" altLang="cs-CZ"/>
              <a:t> = 75 </a:t>
            </a:r>
            <a:r>
              <a:rPr lang="cs-CZ" altLang="cs-CZ">
                <a:latin typeface="Symbol" panose="05050102010706020507" pitchFamily="18" charset="2"/>
              </a:rPr>
              <a:t>W, </a:t>
            </a:r>
            <a:r>
              <a:rPr lang="cs-CZ" altLang="cs-CZ"/>
              <a:t>používá se pro hlavní rozvody CATV i TV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RG-58</a:t>
            </a:r>
            <a:r>
              <a:rPr lang="cs-CZ" altLang="cs-CZ"/>
              <a:t>: Z</a:t>
            </a:r>
            <a:r>
              <a:rPr lang="cs-CZ" altLang="cs-CZ" baseline="-25000"/>
              <a:t>0</a:t>
            </a:r>
            <a:r>
              <a:rPr lang="cs-CZ" altLang="cs-CZ"/>
              <a:t> = 50 </a:t>
            </a:r>
            <a:r>
              <a:rPr lang="cs-CZ" altLang="cs-CZ">
                <a:latin typeface="Symbol" panose="05050102010706020507" pitchFamily="18" charset="2"/>
              </a:rPr>
              <a:t>W, </a:t>
            </a:r>
            <a:r>
              <a:rPr lang="cs-CZ" altLang="cs-CZ"/>
              <a:t>používá se pro tzv. tenký (thin) Ethernet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>
            <a:extLst>
              <a:ext uri="{FF2B5EF4-FFF2-40B4-BE49-F238E27FC236}">
                <a16:creationId xmlns:a16="http://schemas.microsoft.com/office/drawing/2014/main" id="{29B2A48C-A93A-4948-BA4F-4B1738AE607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5FEA7B-91C6-4440-8340-63F8FEB9E110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3315" name="Zástupný symbol pro číslo snímku 5">
            <a:extLst>
              <a:ext uri="{FF2B5EF4-FFF2-40B4-BE49-F238E27FC236}">
                <a16:creationId xmlns:a16="http://schemas.microsoft.com/office/drawing/2014/main" id="{AF5AE411-3707-4EE1-AB52-17387351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398E5-068C-4E88-B7FD-1FAB5BAF40D4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CA" altLang="cs-CZ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3CD50948-A88A-460F-BD2A-89C0337642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cs-CZ" altLang="cs-CZ" dirty="0"/>
              <a:t>Koaxiální kabel (8)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94ACF6E1-DFDC-40B8-9178-5D704764A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RG-59</a:t>
            </a:r>
            <a:r>
              <a:rPr lang="cs-CZ" altLang="cs-CZ"/>
              <a:t>: Z</a:t>
            </a:r>
            <a:r>
              <a:rPr lang="cs-CZ" altLang="cs-CZ" baseline="-25000"/>
              <a:t>0</a:t>
            </a:r>
            <a:r>
              <a:rPr lang="cs-CZ" altLang="cs-CZ"/>
              <a:t> = 93 </a:t>
            </a:r>
            <a:r>
              <a:rPr lang="cs-CZ" altLang="cs-CZ">
                <a:latin typeface="Symbol" panose="05050102010706020507" pitchFamily="18" charset="2"/>
              </a:rPr>
              <a:t>W,</a:t>
            </a:r>
            <a:r>
              <a:rPr lang="cs-CZ" altLang="cs-CZ"/>
              <a:t> používá se pro ARCnet 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RG-62</a:t>
            </a:r>
            <a:r>
              <a:rPr lang="cs-CZ" altLang="cs-CZ"/>
              <a:t>: Z</a:t>
            </a:r>
            <a:r>
              <a:rPr lang="cs-CZ" altLang="cs-CZ" baseline="-25000"/>
              <a:t>0</a:t>
            </a:r>
            <a:r>
              <a:rPr lang="cs-CZ" altLang="cs-CZ"/>
              <a:t> = 93 </a:t>
            </a:r>
            <a:r>
              <a:rPr lang="cs-CZ" altLang="cs-CZ">
                <a:latin typeface="Symbol" panose="05050102010706020507" pitchFamily="18" charset="2"/>
              </a:rPr>
              <a:t>W, </a:t>
            </a:r>
            <a:r>
              <a:rPr lang="cs-CZ" altLang="cs-CZ"/>
              <a:t>používá se pro ARCnet a zapojení terminálů v IBM SNA sítích</a:t>
            </a:r>
          </a:p>
          <a:p>
            <a:pPr lvl="1"/>
            <a:r>
              <a:rPr lang="cs-CZ" altLang="cs-CZ">
                <a:solidFill>
                  <a:schemeClr val="tx2"/>
                </a:solidFill>
              </a:rPr>
              <a:t>RG-174</a:t>
            </a:r>
            <a:r>
              <a:rPr lang="en-US" altLang="cs-CZ">
                <a:solidFill>
                  <a:schemeClr val="tx2"/>
                </a:solidFill>
              </a:rPr>
              <a:t>/U</a:t>
            </a:r>
            <a:r>
              <a:rPr lang="cs-CZ" altLang="cs-CZ"/>
              <a:t>: Z</a:t>
            </a:r>
            <a:r>
              <a:rPr lang="cs-CZ" altLang="cs-CZ" baseline="-25000"/>
              <a:t>0</a:t>
            </a:r>
            <a:r>
              <a:rPr lang="cs-CZ" altLang="cs-CZ"/>
              <a:t> = 50 </a:t>
            </a:r>
            <a:r>
              <a:rPr lang="cs-CZ" altLang="cs-CZ">
                <a:latin typeface="Symbol" panose="05050102010706020507" pitchFamily="18" charset="2"/>
              </a:rPr>
              <a:t>W, </a:t>
            </a:r>
            <a:r>
              <a:rPr lang="cs-CZ" altLang="cs-CZ"/>
              <a:t>používá se pro připojení antény v sítích WiFi </a:t>
            </a:r>
            <a:endParaRPr lang="cs-CZ" altLang="cs-CZ" baseline="-25000"/>
          </a:p>
          <a:p>
            <a:r>
              <a:rPr lang="cs-CZ" altLang="cs-CZ"/>
              <a:t>Rozdělení koaxiálního kabelu podle průměru: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tenký (thin)</a:t>
            </a:r>
            <a:r>
              <a:rPr lang="cs-CZ" altLang="cs-CZ"/>
              <a:t>: </a:t>
            </a:r>
            <a:r>
              <a:rPr lang="cs-CZ" altLang="cs-CZ">
                <a:sym typeface="Symbol" panose="05050102010706020507" pitchFamily="18" charset="2"/>
              </a:rPr>
              <a:t></a:t>
            </a:r>
            <a:r>
              <a:rPr lang="cs-CZ" altLang="cs-CZ"/>
              <a:t>= 3/16“, nepovoluje pomocné (drop) kabely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tlustý (silný, thick)</a:t>
            </a:r>
            <a:r>
              <a:rPr lang="cs-CZ" altLang="cs-CZ"/>
              <a:t>: </a:t>
            </a:r>
            <a:r>
              <a:rPr lang="cs-CZ" altLang="cs-CZ">
                <a:sym typeface="Symbol" panose="05050102010706020507" pitchFamily="18" charset="2"/>
              </a:rPr>
              <a:t></a:t>
            </a:r>
            <a:r>
              <a:rPr lang="cs-CZ" altLang="cs-CZ"/>
              <a:t> = 3/8“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3AF415CE-9F61-45DE-807A-BA6009FA018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2AE72F-B19C-4648-A5F2-E303F824E2E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B4757B14-7067-4D72-9122-FF0FB835D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E86016-7D5F-42FE-BF3F-95A3B992B64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54C6CD06-F4AB-4E37-AA55-062EB234B2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1600"/>
          </a:xfrm>
        </p:spPr>
        <p:txBody>
          <a:bodyPr/>
          <a:lstStyle/>
          <a:p>
            <a:r>
              <a:rPr lang="cs-CZ" altLang="cs-CZ" dirty="0"/>
              <a:t>Kroucená dvojlinka (1)</a:t>
            </a:r>
            <a:br>
              <a:rPr lang="cs-CZ" altLang="cs-CZ" dirty="0"/>
            </a:br>
            <a:r>
              <a:rPr lang="cs-CZ" altLang="cs-CZ" dirty="0"/>
              <a:t>(TP – </a:t>
            </a:r>
            <a:r>
              <a:rPr lang="cs-CZ" altLang="cs-CZ" u="sng" dirty="0" err="1"/>
              <a:t>T</a:t>
            </a:r>
            <a:r>
              <a:rPr lang="cs-CZ" altLang="cs-CZ" dirty="0" err="1"/>
              <a:t>wisted</a:t>
            </a:r>
            <a:r>
              <a:rPr lang="cs-CZ" altLang="cs-CZ" dirty="0"/>
              <a:t> </a:t>
            </a:r>
            <a:r>
              <a:rPr lang="cs-CZ" altLang="cs-CZ" u="sng" dirty="0"/>
              <a:t>P</a:t>
            </a:r>
            <a:r>
              <a:rPr lang="cs-CZ" altLang="cs-CZ" dirty="0"/>
              <a:t>air)</a:t>
            </a:r>
          </a:p>
        </p:txBody>
      </p:sp>
      <p:pic>
        <p:nvPicPr>
          <p:cNvPr id="14341" name="Picture 3" descr="TP">
            <a:extLst>
              <a:ext uri="{FF2B5EF4-FFF2-40B4-BE49-F238E27FC236}">
                <a16:creationId xmlns:a16="http://schemas.microsoft.com/office/drawing/2014/main" id="{6B2A636C-2A85-45E9-988F-2A230B6CB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0800"/>
            <a:ext cx="6553200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>
            <a:extLst>
              <a:ext uri="{FF2B5EF4-FFF2-40B4-BE49-F238E27FC236}">
                <a16:creationId xmlns:a16="http://schemas.microsoft.com/office/drawing/2014/main" id="{09FBE054-4526-429A-A2DB-DF4EC6B3B4C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CC2A4E-488F-49C4-B0AE-507783484640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F856E48C-F9B7-4C1E-9AB2-77147592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2CCD94-408D-41A5-9BED-BD4A749C8119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CA" altLang="cs-CZ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3F9742F0-65FA-4F39-8A86-E479E3CD5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755650"/>
          </a:xfrm>
        </p:spPr>
        <p:txBody>
          <a:bodyPr/>
          <a:lstStyle/>
          <a:p>
            <a:r>
              <a:rPr lang="cs-CZ" altLang="cs-CZ" sz="4000" dirty="0"/>
              <a:t>Kroucená dvojlinka (2)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392ABA9D-9E36-49D3-B3A0-9FD68F18D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140700" cy="5184775"/>
          </a:xfrm>
        </p:spPr>
        <p:txBody>
          <a:bodyPr/>
          <a:lstStyle/>
          <a:p>
            <a:r>
              <a:rPr lang="cs-CZ" altLang="cs-CZ"/>
              <a:t>Označovaná též jako twisted pair</a:t>
            </a:r>
          </a:p>
          <a:p>
            <a:r>
              <a:rPr lang="cs-CZ" altLang="cs-CZ"/>
              <a:t>Může přenášet data při frekvencích </a:t>
            </a:r>
            <a:r>
              <a:rPr lang="en-US" altLang="cs-CZ"/>
              <a:t>a</a:t>
            </a:r>
            <a:r>
              <a:rPr lang="cs-CZ" altLang="cs-CZ"/>
              <a:t>ž do cca </a:t>
            </a:r>
            <a:br>
              <a:rPr lang="en-US" altLang="cs-CZ"/>
            </a:br>
            <a:r>
              <a:rPr lang="en-US" altLang="cs-CZ"/>
              <a:t>1000 </a:t>
            </a:r>
            <a:r>
              <a:rPr lang="cs-CZ" altLang="cs-CZ"/>
              <a:t>M</a:t>
            </a:r>
            <a:r>
              <a:rPr lang="en-US" altLang="cs-CZ"/>
              <a:t>Hz</a:t>
            </a:r>
            <a:endParaRPr lang="cs-CZ" altLang="cs-CZ"/>
          </a:p>
          <a:p>
            <a:r>
              <a:rPr lang="cs-CZ" altLang="cs-CZ"/>
              <a:t>Dva vodiče jsou vždy vzájemně kolem sebe obtočeny (minimalizuje přeslechy, EMI a ztrá-ty způsobené </a:t>
            </a:r>
            <a:r>
              <a:rPr lang="cs-CZ" altLang="cs-CZ">
                <a:solidFill>
                  <a:schemeClr val="folHlink"/>
                </a:solidFill>
              </a:rPr>
              <a:t>kapacitním odporem</a:t>
            </a:r>
            <a:r>
              <a:rPr lang="cs-CZ" altLang="cs-CZ"/>
              <a:t>, tj. tendencí nevodiče uchovávat elektrický náboj)</a:t>
            </a:r>
          </a:p>
          <a:p>
            <a:r>
              <a:rPr lang="cs-CZ" altLang="cs-CZ"/>
              <a:t>Signál je přenášen jako rozdíl mezi těmito dvěma signály (způsobuje menší náchylnost </a:t>
            </a:r>
            <a:br>
              <a:rPr lang="cs-CZ" altLang="cs-CZ"/>
            </a:br>
            <a:r>
              <a:rPr lang="cs-CZ" altLang="cs-CZ"/>
              <a:t>k rušení a útlumu)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datum 3">
            <a:extLst>
              <a:ext uri="{FF2B5EF4-FFF2-40B4-BE49-F238E27FC236}">
                <a16:creationId xmlns:a16="http://schemas.microsoft.com/office/drawing/2014/main" id="{DCE5EB54-4C4F-4118-88B7-C2AE9CA857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87DAEF-0881-4B36-9D55-4DAEF322214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6627" name="Zástupný symbol pro číslo snímku 5">
            <a:extLst>
              <a:ext uri="{FF2B5EF4-FFF2-40B4-BE49-F238E27FC236}">
                <a16:creationId xmlns:a16="http://schemas.microsoft.com/office/drawing/2014/main" id="{BF03E6C4-28A7-413E-9A9F-ABB5FEA1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46B45C-AE6E-4B0B-9ABD-D28D0848812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CA" altLang="cs-CZ" sz="140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D4B1636C-FADB-4B1D-9E5D-580DEDE89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27063"/>
          </a:xfrm>
        </p:spPr>
        <p:txBody>
          <a:bodyPr/>
          <a:lstStyle/>
          <a:p>
            <a:r>
              <a:rPr lang="cs-CZ" altLang="cs-CZ" sz="4400" dirty="0"/>
              <a:t>Kroucená dvojlinka </a:t>
            </a:r>
            <a:r>
              <a:rPr lang="cs-CZ" altLang="cs-CZ" dirty="0"/>
              <a:t>(3)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18935102-D7FA-4187-95A0-CA5639C58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914400"/>
            <a:ext cx="7921625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dirty="0"/>
              <a:t>Přenosy dat jsou realizovány diferenciálním způsobem:</a:t>
            </a: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signalizace se společnou zemí</a:t>
            </a:r>
            <a:r>
              <a:rPr lang="cs-CZ" altLang="cs-CZ" dirty="0"/>
              <a:t>:</a:t>
            </a:r>
          </a:p>
        </p:txBody>
      </p:sp>
      <p:sp>
        <p:nvSpPr>
          <p:cNvPr id="26630" name="Rectangle 3">
            <a:extLst>
              <a:ext uri="{FF2B5EF4-FFF2-40B4-BE49-F238E27FC236}">
                <a16:creationId xmlns:a16="http://schemas.microsoft.com/office/drawing/2014/main" id="{2232EF37-C527-4E71-B8A5-1C6903579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789363"/>
            <a:ext cx="79216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r>
              <a:rPr lang="cs-CZ" altLang="cs-CZ">
                <a:solidFill>
                  <a:srgbClr val="FFFF00"/>
                </a:solidFill>
              </a:rPr>
              <a:t>diferenciální signalizace</a:t>
            </a:r>
            <a:r>
              <a:rPr lang="cs-CZ" altLang="cs-CZ"/>
              <a:t>:</a:t>
            </a:r>
          </a:p>
        </p:txBody>
      </p:sp>
      <p:sp>
        <p:nvSpPr>
          <p:cNvPr id="26631" name="Obdélník 2">
            <a:extLst>
              <a:ext uri="{FF2B5EF4-FFF2-40B4-BE49-F238E27FC236}">
                <a16:creationId xmlns:a16="http://schemas.microsoft.com/office/drawing/2014/main" id="{792E0DE5-CDCE-4388-813C-B993FCC32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492375"/>
            <a:ext cx="1081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vysílač</a:t>
            </a:r>
          </a:p>
        </p:txBody>
      </p:sp>
      <p:sp>
        <p:nvSpPr>
          <p:cNvPr id="26632" name="Obdélník 8">
            <a:extLst>
              <a:ext uri="{FF2B5EF4-FFF2-40B4-BE49-F238E27FC236}">
                <a16:creationId xmlns:a16="http://schemas.microsoft.com/office/drawing/2014/main" id="{FF2913CD-487F-46F6-855B-0C08BF01C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2492375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přijímač</a:t>
            </a:r>
          </a:p>
        </p:txBody>
      </p:sp>
      <p:cxnSp>
        <p:nvCxnSpPr>
          <p:cNvPr id="26633" name="Přímá spojnice 4">
            <a:extLst>
              <a:ext uri="{FF2B5EF4-FFF2-40B4-BE49-F238E27FC236}">
                <a16:creationId xmlns:a16="http://schemas.microsoft.com/office/drawing/2014/main" id="{9FFBF73B-DE37-41CE-9317-7339054B36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5150" y="3500438"/>
            <a:ext cx="367347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4" name="Obdélník 9">
            <a:extLst>
              <a:ext uri="{FF2B5EF4-FFF2-40B4-BE49-F238E27FC236}">
                <a16:creationId xmlns:a16="http://schemas.microsoft.com/office/drawing/2014/main" id="{7308650B-C8EC-4971-8E5C-53F57F697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997200"/>
            <a:ext cx="504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01</a:t>
            </a:r>
          </a:p>
        </p:txBody>
      </p:sp>
      <p:sp>
        <p:nvSpPr>
          <p:cNvPr id="26635" name="Obdélník 14">
            <a:extLst>
              <a:ext uri="{FF2B5EF4-FFF2-40B4-BE49-F238E27FC236}">
                <a16:creationId xmlns:a16="http://schemas.microsoft.com/office/drawing/2014/main" id="{DB3DFF6E-FD0E-41E3-9BD5-63417FD3E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2997200"/>
            <a:ext cx="50323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01</a:t>
            </a:r>
          </a:p>
        </p:txBody>
      </p:sp>
      <p:cxnSp>
        <p:nvCxnSpPr>
          <p:cNvPr id="26636" name="Přímá spojnice 15">
            <a:extLst>
              <a:ext uri="{FF2B5EF4-FFF2-40B4-BE49-F238E27FC236}">
                <a16:creationId xmlns:a16="http://schemas.microsoft.com/office/drawing/2014/main" id="{D7A1D890-BEEB-4DFD-A42C-AA87BED1FD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5150" y="6092825"/>
            <a:ext cx="367347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7" name="Obdélník 16">
            <a:extLst>
              <a:ext uri="{FF2B5EF4-FFF2-40B4-BE49-F238E27FC236}">
                <a16:creationId xmlns:a16="http://schemas.microsoft.com/office/drawing/2014/main" id="{C4C7BA89-036D-4BF5-A52D-07564D0C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4292600"/>
            <a:ext cx="107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vysílač</a:t>
            </a:r>
          </a:p>
        </p:txBody>
      </p:sp>
      <p:sp>
        <p:nvSpPr>
          <p:cNvPr id="26638" name="Obdélník 17">
            <a:extLst>
              <a:ext uri="{FF2B5EF4-FFF2-40B4-BE49-F238E27FC236}">
                <a16:creationId xmlns:a16="http://schemas.microsoft.com/office/drawing/2014/main" id="{9AA19BD5-1B75-4FC4-AAEA-1DE2A9301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4292600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přijímač</a:t>
            </a:r>
          </a:p>
        </p:txBody>
      </p:sp>
      <p:cxnSp>
        <p:nvCxnSpPr>
          <p:cNvPr id="26639" name="Přímá spojnice 18">
            <a:extLst>
              <a:ext uri="{FF2B5EF4-FFF2-40B4-BE49-F238E27FC236}">
                <a16:creationId xmlns:a16="http://schemas.microsoft.com/office/drawing/2014/main" id="{294368D5-7CF8-44FA-A021-9E8F0C842FE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5150" y="5300663"/>
            <a:ext cx="367347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40" name="Obdélník 19">
            <a:extLst>
              <a:ext uri="{FF2B5EF4-FFF2-40B4-BE49-F238E27FC236}">
                <a16:creationId xmlns:a16="http://schemas.microsoft.com/office/drawing/2014/main" id="{48E21EE7-18BA-4781-8F03-365DCFCD4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797425"/>
            <a:ext cx="504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01</a:t>
            </a:r>
          </a:p>
        </p:txBody>
      </p:sp>
      <p:sp>
        <p:nvSpPr>
          <p:cNvPr id="26641" name="Obdélník 20">
            <a:extLst>
              <a:ext uri="{FF2B5EF4-FFF2-40B4-BE49-F238E27FC236}">
                <a16:creationId xmlns:a16="http://schemas.microsoft.com/office/drawing/2014/main" id="{B800BB02-CFD6-4588-B484-3081B7E3F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5589588"/>
            <a:ext cx="5048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10</a:t>
            </a:r>
          </a:p>
        </p:txBody>
      </p:sp>
      <p:sp>
        <p:nvSpPr>
          <p:cNvPr id="26642" name="Obdélník 21">
            <a:extLst>
              <a:ext uri="{FF2B5EF4-FFF2-40B4-BE49-F238E27FC236}">
                <a16:creationId xmlns:a16="http://schemas.microsoft.com/office/drawing/2014/main" id="{B4457015-5ECA-4CC9-B853-004C72E3C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797425"/>
            <a:ext cx="5032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01</a:t>
            </a:r>
          </a:p>
        </p:txBody>
      </p:sp>
      <p:sp>
        <p:nvSpPr>
          <p:cNvPr id="26643" name="Obdélník 22">
            <a:extLst>
              <a:ext uri="{FF2B5EF4-FFF2-40B4-BE49-F238E27FC236}">
                <a16:creationId xmlns:a16="http://schemas.microsoft.com/office/drawing/2014/main" id="{31247C69-AE35-4148-BCE6-0F8650CB6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589588"/>
            <a:ext cx="5032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10</a:t>
            </a:r>
          </a:p>
        </p:txBody>
      </p:sp>
      <p:sp>
        <p:nvSpPr>
          <p:cNvPr id="26644" name="Pravá složená závorka 13">
            <a:extLst>
              <a:ext uri="{FF2B5EF4-FFF2-40B4-BE49-F238E27FC236}">
                <a16:creationId xmlns:a16="http://schemas.microsoft.com/office/drawing/2014/main" id="{E23D38EE-9F11-4885-8E3E-9E27B55ED28F}"/>
              </a:ext>
            </a:extLst>
          </p:cNvPr>
          <p:cNvSpPr>
            <a:spLocks/>
          </p:cNvSpPr>
          <p:nvPr/>
        </p:nvSpPr>
        <p:spPr bwMode="auto">
          <a:xfrm>
            <a:off x="5651500" y="5013325"/>
            <a:ext cx="215900" cy="8636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6645" name="Obdélník 23">
            <a:extLst>
              <a:ext uri="{FF2B5EF4-FFF2-40B4-BE49-F238E27FC236}">
                <a16:creationId xmlns:a16="http://schemas.microsoft.com/office/drawing/2014/main" id="{89C81A59-E49B-4226-BB65-51DFE1EF3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5013325"/>
            <a:ext cx="14398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1 – 0 = 1</a:t>
            </a:r>
          </a:p>
          <a:p>
            <a:r>
              <a:rPr lang="cs-CZ" altLang="cs-CZ"/>
              <a:t>0 – 1 = –1</a:t>
            </a:r>
          </a:p>
        </p:txBody>
      </p:sp>
      <p:sp>
        <p:nvSpPr>
          <p:cNvPr id="26646" name="Obdélník 28">
            <a:extLst>
              <a:ext uri="{FF2B5EF4-FFF2-40B4-BE49-F238E27FC236}">
                <a16:creationId xmlns:a16="http://schemas.microsoft.com/office/drawing/2014/main" id="{5D6D24F6-00B3-4C5D-A58D-C51D52688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5241925"/>
            <a:ext cx="5032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>
                <a:sym typeface="Symbol" panose="05050102010706020507" pitchFamily="18" charset="2"/>
              </a:rPr>
              <a:t></a:t>
            </a:r>
            <a:endParaRPr lang="cs-CZ" altLang="cs-CZ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6760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</a:t>
            </a:r>
            <a:r>
              <a:rPr lang="en-US" altLang="cs-CZ" dirty="0"/>
              <a:t>2</a:t>
            </a:r>
            <a:r>
              <a:rPr lang="cs-CZ" altLang="cs-CZ" dirty="0"/>
              <a:t>)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F37CD92-FC89-499B-9B67-753B137AC048}"/>
              </a:ext>
            </a:extLst>
          </p:cNvPr>
          <p:cNvCxnSpPr>
            <a:cxnSpLocks/>
          </p:cNvCxnSpPr>
          <p:nvPr/>
        </p:nvCxnSpPr>
        <p:spPr bwMode="auto">
          <a:xfrm>
            <a:off x="1043608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9BFBD0F9-646B-40CB-96C5-03E226B344A4}"/>
              </a:ext>
            </a:extLst>
          </p:cNvPr>
          <p:cNvCxnSpPr/>
          <p:nvPr/>
        </p:nvCxnSpPr>
        <p:spPr bwMode="auto">
          <a:xfrm>
            <a:off x="2339752" y="2276872"/>
            <a:ext cx="72008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blouk 4">
            <a:extLst>
              <a:ext uri="{FF2B5EF4-FFF2-40B4-BE49-F238E27FC236}">
                <a16:creationId xmlns:a16="http://schemas.microsoft.com/office/drawing/2014/main" id="{3B2FA5A9-0ECF-4BFC-896A-50015326C044}"/>
              </a:ext>
            </a:extLst>
          </p:cNvPr>
          <p:cNvSpPr/>
          <p:nvPr/>
        </p:nvSpPr>
        <p:spPr bwMode="auto">
          <a:xfrm>
            <a:off x="3059832" y="2132856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blouk 18">
            <a:extLst>
              <a:ext uri="{FF2B5EF4-FFF2-40B4-BE49-F238E27FC236}">
                <a16:creationId xmlns:a16="http://schemas.microsoft.com/office/drawing/2014/main" id="{00D22F05-D3FC-4C18-AC4C-9BC6886D4249}"/>
              </a:ext>
            </a:extLst>
          </p:cNvPr>
          <p:cNvSpPr/>
          <p:nvPr/>
        </p:nvSpPr>
        <p:spPr bwMode="auto">
          <a:xfrm>
            <a:off x="3347896" y="2132888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blouk 19">
            <a:extLst>
              <a:ext uri="{FF2B5EF4-FFF2-40B4-BE49-F238E27FC236}">
                <a16:creationId xmlns:a16="http://schemas.microsoft.com/office/drawing/2014/main" id="{9D796C7F-A4E5-42E0-9141-EF048D65D40C}"/>
              </a:ext>
            </a:extLst>
          </p:cNvPr>
          <p:cNvSpPr/>
          <p:nvPr/>
        </p:nvSpPr>
        <p:spPr bwMode="auto">
          <a:xfrm>
            <a:off x="3635928" y="2132888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0" name="Přímá spojnice 49">
            <a:extLst>
              <a:ext uri="{FF2B5EF4-FFF2-40B4-BE49-F238E27FC236}">
                <a16:creationId xmlns:a16="http://schemas.microsoft.com/office/drawing/2014/main" id="{27BA9ABF-4CC8-4E0B-B862-635D458E5BBF}"/>
              </a:ext>
            </a:extLst>
          </p:cNvPr>
          <p:cNvCxnSpPr/>
          <p:nvPr/>
        </p:nvCxnSpPr>
        <p:spPr bwMode="auto">
          <a:xfrm>
            <a:off x="3923928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5" name="Obdélník 24584">
            <a:extLst>
              <a:ext uri="{FF2B5EF4-FFF2-40B4-BE49-F238E27FC236}">
                <a16:creationId xmlns:a16="http://schemas.microsoft.com/office/drawing/2014/main" id="{00C1C4CE-F1B6-4C80-A8F3-4ABE5397A253}"/>
              </a:ext>
            </a:extLst>
          </p:cNvPr>
          <p:cNvSpPr/>
          <p:nvPr/>
        </p:nvSpPr>
        <p:spPr bwMode="auto">
          <a:xfrm>
            <a:off x="1691680" y="1628800"/>
            <a:ext cx="4320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  <p:sp>
        <p:nvSpPr>
          <p:cNvPr id="75" name="Obdélník 74">
            <a:extLst>
              <a:ext uri="{FF2B5EF4-FFF2-40B4-BE49-F238E27FC236}">
                <a16:creationId xmlns:a16="http://schemas.microsoft.com/office/drawing/2014/main" id="{299F0A2A-F56B-4360-BAB9-BB4D91739EBE}"/>
              </a:ext>
            </a:extLst>
          </p:cNvPr>
          <p:cNvSpPr/>
          <p:nvPr/>
        </p:nvSpPr>
        <p:spPr bwMode="auto">
          <a:xfrm>
            <a:off x="2987824" y="1628800"/>
            <a:ext cx="1080120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9886EE72-02F6-4C0A-9142-BA038468D7CD}"/>
              </a:ext>
            </a:extLst>
          </p:cNvPr>
          <p:cNvCxnSpPr/>
          <p:nvPr/>
        </p:nvCxnSpPr>
        <p:spPr bwMode="auto">
          <a:xfrm>
            <a:off x="1043608" y="2276872"/>
            <a:ext cx="0" cy="144016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5123FC63-C73E-4F54-99C7-BDA4A2ACBA5B}"/>
              </a:ext>
            </a:extLst>
          </p:cNvPr>
          <p:cNvCxnSpPr/>
          <p:nvPr/>
        </p:nvCxnSpPr>
        <p:spPr bwMode="auto">
          <a:xfrm>
            <a:off x="4355976" y="2276872"/>
            <a:ext cx="0" cy="144016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bdélník 47">
            <a:extLst>
              <a:ext uri="{FF2B5EF4-FFF2-40B4-BE49-F238E27FC236}">
                <a16:creationId xmlns:a16="http://schemas.microsoft.com/office/drawing/2014/main" id="{05A2A078-B36B-4315-91E7-9A6BEE380846}"/>
              </a:ext>
            </a:extLst>
          </p:cNvPr>
          <p:cNvSpPr/>
          <p:nvPr/>
        </p:nvSpPr>
        <p:spPr bwMode="auto">
          <a:xfrm>
            <a:off x="5796000" y="1628800"/>
            <a:ext cx="504056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49F6124E-6BC8-44A3-8C68-C5B064D1B5A8}"/>
              </a:ext>
            </a:extLst>
          </p:cNvPr>
          <p:cNvSpPr/>
          <p:nvPr/>
        </p:nvSpPr>
        <p:spPr bwMode="auto">
          <a:xfrm>
            <a:off x="7092000" y="1628800"/>
            <a:ext cx="1080120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D1AD9DF-B1A0-4EDE-AC3B-38BD7DCD1949}"/>
              </a:ext>
            </a:extLst>
          </p:cNvPr>
          <p:cNvCxnSpPr/>
          <p:nvPr/>
        </p:nvCxnSpPr>
        <p:spPr bwMode="auto">
          <a:xfrm>
            <a:off x="2699792" y="2348880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Obdélník 55">
            <a:extLst>
              <a:ext uri="{FF2B5EF4-FFF2-40B4-BE49-F238E27FC236}">
                <a16:creationId xmlns:a16="http://schemas.microsoft.com/office/drawing/2014/main" id="{8E89C4C8-BA9E-4383-A717-F395411AA4A8}"/>
              </a:ext>
            </a:extLst>
          </p:cNvPr>
          <p:cNvSpPr/>
          <p:nvPr/>
        </p:nvSpPr>
        <p:spPr bwMode="auto">
          <a:xfrm>
            <a:off x="1475656" y="2132856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Přímá spojnice 56">
            <a:extLst>
              <a:ext uri="{FF2B5EF4-FFF2-40B4-BE49-F238E27FC236}">
                <a16:creationId xmlns:a16="http://schemas.microsoft.com/office/drawing/2014/main" id="{FC278C82-5036-4E45-92CC-9475B67D22C5}"/>
              </a:ext>
            </a:extLst>
          </p:cNvPr>
          <p:cNvCxnSpPr>
            <a:cxnSpLocks/>
          </p:cNvCxnSpPr>
          <p:nvPr/>
        </p:nvCxnSpPr>
        <p:spPr bwMode="auto">
          <a:xfrm>
            <a:off x="5148064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Přímá spojnice 62">
            <a:extLst>
              <a:ext uri="{FF2B5EF4-FFF2-40B4-BE49-F238E27FC236}">
                <a16:creationId xmlns:a16="http://schemas.microsoft.com/office/drawing/2014/main" id="{D7C3EDA1-5C80-48A9-999F-E7D90CC2CCFF}"/>
              </a:ext>
            </a:extLst>
          </p:cNvPr>
          <p:cNvCxnSpPr/>
          <p:nvPr/>
        </p:nvCxnSpPr>
        <p:spPr bwMode="auto">
          <a:xfrm>
            <a:off x="8028384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Přímá spojnice 63">
            <a:extLst>
              <a:ext uri="{FF2B5EF4-FFF2-40B4-BE49-F238E27FC236}">
                <a16:creationId xmlns:a16="http://schemas.microsoft.com/office/drawing/2014/main" id="{330D7802-9B6D-4FD6-8DC0-BE8468A111D3}"/>
              </a:ext>
            </a:extLst>
          </p:cNvPr>
          <p:cNvCxnSpPr/>
          <p:nvPr/>
        </p:nvCxnSpPr>
        <p:spPr bwMode="auto">
          <a:xfrm>
            <a:off x="5148064" y="2276872"/>
            <a:ext cx="0" cy="144016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Přímá spojnice 64">
            <a:extLst>
              <a:ext uri="{FF2B5EF4-FFF2-40B4-BE49-F238E27FC236}">
                <a16:creationId xmlns:a16="http://schemas.microsoft.com/office/drawing/2014/main" id="{367CE400-EB9E-4F5C-8563-E608852492B4}"/>
              </a:ext>
            </a:extLst>
          </p:cNvPr>
          <p:cNvCxnSpPr/>
          <p:nvPr/>
        </p:nvCxnSpPr>
        <p:spPr bwMode="auto">
          <a:xfrm>
            <a:off x="8460432" y="2276872"/>
            <a:ext cx="0" cy="151216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Přímá spojnice 65">
            <a:extLst>
              <a:ext uri="{FF2B5EF4-FFF2-40B4-BE49-F238E27FC236}">
                <a16:creationId xmlns:a16="http://schemas.microsoft.com/office/drawing/2014/main" id="{55CB4F88-BA93-4B72-BADF-837C9E2C5478}"/>
              </a:ext>
            </a:extLst>
          </p:cNvPr>
          <p:cNvCxnSpPr/>
          <p:nvPr/>
        </p:nvCxnSpPr>
        <p:spPr bwMode="auto">
          <a:xfrm>
            <a:off x="6804248" y="2348880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Obdélník 66">
            <a:extLst>
              <a:ext uri="{FF2B5EF4-FFF2-40B4-BE49-F238E27FC236}">
                <a16:creationId xmlns:a16="http://schemas.microsoft.com/office/drawing/2014/main" id="{75E4286D-BE60-453A-94AA-9008ADA0F098}"/>
              </a:ext>
            </a:extLst>
          </p:cNvPr>
          <p:cNvSpPr/>
          <p:nvPr/>
        </p:nvSpPr>
        <p:spPr bwMode="auto">
          <a:xfrm>
            <a:off x="5580112" y="2132856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Obdélník 67">
            <a:extLst>
              <a:ext uri="{FF2B5EF4-FFF2-40B4-BE49-F238E27FC236}">
                <a16:creationId xmlns:a16="http://schemas.microsoft.com/office/drawing/2014/main" id="{B3083499-7333-4FD5-AD69-E9C51FBD6846}"/>
              </a:ext>
            </a:extLst>
          </p:cNvPr>
          <p:cNvSpPr/>
          <p:nvPr/>
        </p:nvSpPr>
        <p:spPr bwMode="auto">
          <a:xfrm>
            <a:off x="7164288" y="2132856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0B9F6927-F8E8-401E-91BD-C3906D2881F6}"/>
              </a:ext>
            </a:extLst>
          </p:cNvPr>
          <p:cNvCxnSpPr/>
          <p:nvPr/>
        </p:nvCxnSpPr>
        <p:spPr bwMode="auto">
          <a:xfrm>
            <a:off x="1187624" y="29969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Přímá spojnice se šipkou 83">
            <a:extLst>
              <a:ext uri="{FF2B5EF4-FFF2-40B4-BE49-F238E27FC236}">
                <a16:creationId xmlns:a16="http://schemas.microsoft.com/office/drawing/2014/main" id="{3447145F-D422-4B88-9482-AD9BD65212EF}"/>
              </a:ext>
            </a:extLst>
          </p:cNvPr>
          <p:cNvCxnSpPr/>
          <p:nvPr/>
        </p:nvCxnSpPr>
        <p:spPr bwMode="auto">
          <a:xfrm>
            <a:off x="1187624" y="3645024"/>
            <a:ext cx="302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Obdélník 33">
            <a:extLst>
              <a:ext uri="{FF2B5EF4-FFF2-40B4-BE49-F238E27FC236}">
                <a16:creationId xmlns:a16="http://schemas.microsoft.com/office/drawing/2014/main" id="{4E609FBA-6227-413B-B7DE-086B4EF44291}"/>
              </a:ext>
            </a:extLst>
          </p:cNvPr>
          <p:cNvSpPr/>
          <p:nvPr/>
        </p:nvSpPr>
        <p:spPr bwMode="auto">
          <a:xfrm>
            <a:off x="1579526" y="2492896"/>
            <a:ext cx="68821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471ACFCE-F931-4A88-BA0A-2BD2A521621F}"/>
              </a:ext>
            </a:extLst>
          </p:cNvPr>
          <p:cNvSpPr/>
          <p:nvPr/>
        </p:nvSpPr>
        <p:spPr bwMode="auto">
          <a:xfrm>
            <a:off x="3203848" y="2492896"/>
            <a:ext cx="68821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9B895129-B6F7-4803-AC98-E7C84D3F9599}"/>
              </a:ext>
            </a:extLst>
          </p:cNvPr>
          <p:cNvCxnSpPr/>
          <p:nvPr/>
        </p:nvCxnSpPr>
        <p:spPr bwMode="auto">
          <a:xfrm>
            <a:off x="2843808" y="29969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5F714CB0-57BF-44B0-828A-02F8E229032C}"/>
              </a:ext>
            </a:extLst>
          </p:cNvPr>
          <p:cNvCxnSpPr/>
          <p:nvPr/>
        </p:nvCxnSpPr>
        <p:spPr bwMode="auto">
          <a:xfrm>
            <a:off x="6444208" y="2276872"/>
            <a:ext cx="72008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Obdélník 50">
            <a:extLst>
              <a:ext uri="{FF2B5EF4-FFF2-40B4-BE49-F238E27FC236}">
                <a16:creationId xmlns:a16="http://schemas.microsoft.com/office/drawing/2014/main" id="{499C9601-C19E-47E9-BF6F-C1C0400C4097}"/>
              </a:ext>
            </a:extLst>
          </p:cNvPr>
          <p:cNvSpPr/>
          <p:nvPr/>
        </p:nvSpPr>
        <p:spPr bwMode="auto">
          <a:xfrm>
            <a:off x="2339752" y="3140968"/>
            <a:ext cx="760226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6A53AFEA-D7A3-4665-AD31-28440B0AD93E}"/>
              </a:ext>
            </a:extLst>
          </p:cNvPr>
          <p:cNvCxnSpPr/>
          <p:nvPr/>
        </p:nvCxnSpPr>
        <p:spPr bwMode="auto">
          <a:xfrm>
            <a:off x="5292080" y="29969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ED0A747F-251F-4FAE-BA78-B5B50B5D4047}"/>
              </a:ext>
            </a:extLst>
          </p:cNvPr>
          <p:cNvCxnSpPr/>
          <p:nvPr/>
        </p:nvCxnSpPr>
        <p:spPr bwMode="auto">
          <a:xfrm>
            <a:off x="5292080" y="3645024"/>
            <a:ext cx="302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Obdélník 53">
            <a:extLst>
              <a:ext uri="{FF2B5EF4-FFF2-40B4-BE49-F238E27FC236}">
                <a16:creationId xmlns:a16="http://schemas.microsoft.com/office/drawing/2014/main" id="{CA42BEFF-CA0F-4C5D-AA65-92551E5C0701}"/>
              </a:ext>
            </a:extLst>
          </p:cNvPr>
          <p:cNvSpPr/>
          <p:nvPr/>
        </p:nvSpPr>
        <p:spPr bwMode="auto">
          <a:xfrm>
            <a:off x="5683982" y="2492896"/>
            <a:ext cx="68821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id="{31FB2F35-791C-450C-BC12-3829D1E588F4}"/>
              </a:ext>
            </a:extLst>
          </p:cNvPr>
          <p:cNvSpPr/>
          <p:nvPr/>
        </p:nvSpPr>
        <p:spPr bwMode="auto">
          <a:xfrm>
            <a:off x="7308304" y="2492896"/>
            <a:ext cx="68821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58" name="Přímá spojnice se šipkou 57">
            <a:extLst>
              <a:ext uri="{FF2B5EF4-FFF2-40B4-BE49-F238E27FC236}">
                <a16:creationId xmlns:a16="http://schemas.microsoft.com/office/drawing/2014/main" id="{80DDE9CA-6C54-408D-A2FA-9A0DCF68E97D}"/>
              </a:ext>
            </a:extLst>
          </p:cNvPr>
          <p:cNvCxnSpPr/>
          <p:nvPr/>
        </p:nvCxnSpPr>
        <p:spPr bwMode="auto">
          <a:xfrm>
            <a:off x="6948264" y="29969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Obdélník 59">
            <a:extLst>
              <a:ext uri="{FF2B5EF4-FFF2-40B4-BE49-F238E27FC236}">
                <a16:creationId xmlns:a16="http://schemas.microsoft.com/office/drawing/2014/main" id="{808E94A9-EBC5-4E61-BAB5-DD108CA99627}"/>
              </a:ext>
            </a:extLst>
          </p:cNvPr>
          <p:cNvSpPr/>
          <p:nvPr/>
        </p:nvSpPr>
        <p:spPr bwMode="auto">
          <a:xfrm>
            <a:off x="6444208" y="3140968"/>
            <a:ext cx="760226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8C3CAA9D-3DF3-4608-8D92-592D18068394}"/>
              </a:ext>
            </a:extLst>
          </p:cNvPr>
          <p:cNvCxnSpPr/>
          <p:nvPr/>
        </p:nvCxnSpPr>
        <p:spPr bwMode="auto">
          <a:xfrm flipV="1">
            <a:off x="827584" y="2636912"/>
            <a:ext cx="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Obdélník 60">
            <a:extLst>
              <a:ext uri="{FF2B5EF4-FFF2-40B4-BE49-F238E27FC236}">
                <a16:creationId xmlns:a16="http://schemas.microsoft.com/office/drawing/2014/main" id="{425A881A-9A5C-4A8A-931D-9DCDD5F9D528}"/>
              </a:ext>
            </a:extLst>
          </p:cNvPr>
          <p:cNvSpPr/>
          <p:nvPr/>
        </p:nvSpPr>
        <p:spPr bwMode="auto">
          <a:xfrm>
            <a:off x="395536" y="2708920"/>
            <a:ext cx="400186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I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11BECAF2-B3E8-4BF4-9EB5-731530CE7A19}"/>
              </a:ext>
            </a:extLst>
          </p:cNvPr>
          <p:cNvCxnSpPr/>
          <p:nvPr/>
        </p:nvCxnSpPr>
        <p:spPr bwMode="auto">
          <a:xfrm flipV="1">
            <a:off x="4932040" y="2636912"/>
            <a:ext cx="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Obdélník 69">
            <a:extLst>
              <a:ext uri="{FF2B5EF4-FFF2-40B4-BE49-F238E27FC236}">
                <a16:creationId xmlns:a16="http://schemas.microsoft.com/office/drawing/2014/main" id="{76B16D61-C788-487B-BED9-CCA6588C8C76}"/>
              </a:ext>
            </a:extLst>
          </p:cNvPr>
          <p:cNvSpPr/>
          <p:nvPr/>
        </p:nvSpPr>
        <p:spPr bwMode="auto">
          <a:xfrm>
            <a:off x="4499992" y="2708920"/>
            <a:ext cx="400186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I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4">
            <a:extLst>
              <a:ext uri="{FF2B5EF4-FFF2-40B4-BE49-F238E27FC236}">
                <a16:creationId xmlns:a16="http://schemas.microsoft.com/office/drawing/2014/main" id="{E9B91469-E1A9-4220-87F3-1874BC517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085184"/>
            <a:ext cx="4034408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en-US" altLang="cs-CZ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</a:t>
            </a:r>
            <a:r>
              <a:rPr lang="en-US" altLang="cs-CZ" sz="2400" dirty="0">
                <a:sym typeface="Symbol" panose="05050102010706020507" pitchFamily="18" charset="2"/>
              </a:rPr>
              <a:t> 	</a:t>
            </a:r>
            <a:r>
              <a:rPr lang="en-US" altLang="cs-CZ" sz="2400" dirty="0"/>
              <a:t>–</a:t>
            </a:r>
            <a:r>
              <a:rPr lang="cs-CZ" altLang="cs-CZ" sz="2400" dirty="0">
                <a:latin typeface="+mj-lt"/>
                <a:sym typeface="Symbol" panose="05050102010706020507" pitchFamily="18" charset="2"/>
              </a:rPr>
              <a:t> úhlová rychlost </a:t>
            </a:r>
            <a:r>
              <a:rPr lang="en-US" altLang="cs-CZ" sz="2400" dirty="0">
                <a:latin typeface="+mj-lt"/>
                <a:sym typeface="Symbol" panose="05050102010706020507" pitchFamily="18" charset="2"/>
              </a:rPr>
              <a:t>[</a:t>
            </a:r>
            <a:r>
              <a:rPr lang="cs-CZ" altLang="cs-CZ" sz="2400" dirty="0">
                <a:latin typeface="+mj-lt"/>
                <a:sym typeface="Symbol" panose="05050102010706020507" pitchFamily="18" charset="2"/>
              </a:rPr>
              <a:t>rad/s</a:t>
            </a:r>
            <a:r>
              <a:rPr lang="en-US" altLang="cs-CZ" sz="2400" dirty="0">
                <a:latin typeface="+mj-lt"/>
                <a:sym typeface="Symbol" panose="05050102010706020507" pitchFamily="18" charset="2"/>
              </a:rPr>
              <a:t>]</a:t>
            </a:r>
            <a:endParaRPr lang="cs-CZ" altLang="cs-CZ" sz="2400" dirty="0">
              <a:latin typeface="+mj-lt"/>
              <a:sym typeface="Symbol" panose="05050102010706020507" pitchFamily="18" charset="2"/>
            </a:endParaRPr>
          </a:p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cs-CZ" altLang="cs-CZ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f</a:t>
            </a:r>
            <a:r>
              <a:rPr lang="cs-CZ" altLang="cs-CZ" sz="2400" dirty="0">
                <a:latin typeface="+mj-lt"/>
                <a:sym typeface="Symbol" panose="05050102010706020507" pitchFamily="18" charset="2"/>
              </a:rPr>
              <a:t> 	– frekvence </a:t>
            </a:r>
            <a:r>
              <a:rPr lang="en-US" altLang="cs-CZ" sz="2400" dirty="0">
                <a:latin typeface="+mj-lt"/>
                <a:sym typeface="Symbol" panose="05050102010706020507" pitchFamily="18" charset="2"/>
              </a:rPr>
              <a:t>[Hz]</a:t>
            </a:r>
            <a:endParaRPr lang="cs-CZ" altLang="cs-CZ" sz="24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4">
                <a:extLst>
                  <a:ext uri="{FF2B5EF4-FFF2-40B4-BE49-F238E27FC236}">
                    <a16:creationId xmlns:a16="http://schemas.microsoft.com/office/drawing/2014/main" id="{389E7C04-6605-4C3C-B6C9-215BA05EC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0" y="4149080"/>
                <a:ext cx="4034408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cs-CZ" sz="2400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US" altLang="cs-CZ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sty m:val="p"/>
                            </m:rP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cs-CZ" sz="2400" dirty="0">
                  <a:latin typeface="+mj-lt"/>
                </a:endParaRPr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endParaRPr lang="en-US" altLang="cs-CZ" sz="800" dirty="0">
                  <a:latin typeface="+mj-lt"/>
                </a:endParaRPr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cs-CZ" sz="2400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altLang="cs-CZ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sty m:val="p"/>
                            </m:rP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cs-CZ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altLang="cs-CZ" sz="2400" dirty="0">
                  <a:latin typeface="+mj-lt"/>
                </a:endParaRPr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endParaRPr lang="cs-CZ" altLang="cs-CZ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73" name="Rectangle 4">
                <a:extLst>
                  <a:ext uri="{FF2B5EF4-FFF2-40B4-BE49-F238E27FC236}">
                    <a16:creationId xmlns:a16="http://schemas.microsoft.com/office/drawing/2014/main" id="{389E7C04-6605-4C3C-B6C9-215BA05EC9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4149080"/>
                <a:ext cx="4034408" cy="720080"/>
              </a:xfrm>
              <a:prstGeom prst="rect">
                <a:avLst/>
              </a:prstGeom>
              <a:blipFill>
                <a:blip r:embed="rId3"/>
                <a:stretch>
                  <a:fillRect b="-135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17E5119C-D80B-432B-A4D6-2692FC157A08}"/>
                  </a:ext>
                </a:extLst>
              </p:cNvPr>
              <p:cNvSpPr txBox="1"/>
              <p:nvPr/>
            </p:nvSpPr>
            <p:spPr>
              <a:xfrm>
                <a:off x="4860032" y="5085184"/>
                <a:ext cx="3441968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+mj-lt"/>
                </a:endParaRPr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17E5119C-D80B-432B-A4D6-2692FC157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085184"/>
                <a:ext cx="3441968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ectangle 4">
            <a:extLst>
              <a:ext uri="{FF2B5EF4-FFF2-40B4-BE49-F238E27FC236}">
                <a16:creationId xmlns:a16="http://schemas.microsoft.com/office/drawing/2014/main" id="{97BB2A13-8605-4F8C-A550-F4535012A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077072"/>
            <a:ext cx="403440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en-US" alt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altLang="cs-CZ" sz="24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r>
              <a:rPr lang="en-US" altLang="cs-CZ" sz="2400" dirty="0"/>
              <a:t> </a:t>
            </a:r>
            <a:r>
              <a:rPr lang="cs-CZ" altLang="cs-CZ" sz="2400" dirty="0"/>
              <a:t>	</a:t>
            </a:r>
            <a:r>
              <a:rPr lang="en-US" altLang="cs-CZ" sz="2400" dirty="0"/>
              <a:t>– </a:t>
            </a:r>
            <a:r>
              <a:rPr lang="cs-CZ" altLang="cs-CZ" sz="2400" dirty="0"/>
              <a:t>indukční reaktance </a:t>
            </a:r>
            <a:r>
              <a:rPr lang="en-US" altLang="cs-CZ" sz="2400" dirty="0"/>
              <a:t>[</a:t>
            </a:r>
            <a:r>
              <a:rPr lang="en-US" altLang="cs-CZ" sz="2400" dirty="0">
                <a:sym typeface="Symbol" panose="05050102010706020507" pitchFamily="18" charset="2"/>
              </a:rPr>
              <a:t></a:t>
            </a:r>
            <a:r>
              <a:rPr lang="en-US" altLang="cs-CZ" sz="2400" dirty="0"/>
              <a:t>]</a:t>
            </a:r>
            <a:endParaRPr lang="cs-CZ" alt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65318C12-B00B-4642-9695-A112E353BFE5}"/>
                  </a:ext>
                </a:extLst>
              </p:cNvPr>
              <p:cNvSpPr txBox="1"/>
              <p:nvPr/>
            </p:nvSpPr>
            <p:spPr>
              <a:xfrm>
                <a:off x="1403648" y="4581128"/>
                <a:ext cx="22897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ωL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πfL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65318C12-B00B-4642-9695-A112E353B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581128"/>
                <a:ext cx="2289729" cy="369332"/>
              </a:xfrm>
              <a:prstGeom prst="rect">
                <a:avLst/>
              </a:prstGeom>
              <a:blipFill>
                <a:blip r:embed="rId5"/>
                <a:stretch>
                  <a:fillRect l="-798" r="-1064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47173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datum 3">
            <a:extLst>
              <a:ext uri="{FF2B5EF4-FFF2-40B4-BE49-F238E27FC236}">
                <a16:creationId xmlns:a16="http://schemas.microsoft.com/office/drawing/2014/main" id="{3380221A-C784-4E03-9C7A-FDABC97AFA3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8F3D5E-7017-4620-A3DE-079FAE49CA5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7651" name="Zástupný symbol pro číslo snímku 5">
            <a:extLst>
              <a:ext uri="{FF2B5EF4-FFF2-40B4-BE49-F238E27FC236}">
                <a16:creationId xmlns:a16="http://schemas.microsoft.com/office/drawing/2014/main" id="{94160680-AFB7-471F-A2E0-FF115009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3D5896-01BB-476C-8787-7835E850EC5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CA" altLang="cs-CZ" sz="1400"/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00A04B87-4428-47E6-A9CC-0794D904B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92150"/>
            <a:ext cx="7772400" cy="627063"/>
          </a:xfrm>
        </p:spPr>
        <p:txBody>
          <a:bodyPr/>
          <a:lstStyle/>
          <a:p>
            <a:r>
              <a:rPr lang="cs-CZ" altLang="cs-CZ" sz="4400" dirty="0"/>
              <a:t>Kroucená dvojlinka </a:t>
            </a:r>
            <a:r>
              <a:rPr lang="cs-CZ" altLang="cs-CZ" dirty="0"/>
              <a:t>(4)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027340EA-1EE8-4682-AC29-D64FDF425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844675"/>
            <a:ext cx="7921625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r>
              <a:rPr lang="cs-CZ" altLang="cs-CZ">
                <a:solidFill>
                  <a:srgbClr val="FFFF00"/>
                </a:solidFill>
              </a:rPr>
              <a:t>signalizace se společnou zemí</a:t>
            </a:r>
            <a:r>
              <a:rPr lang="cs-CZ" altLang="cs-CZ"/>
              <a:t>:</a:t>
            </a:r>
          </a:p>
        </p:txBody>
      </p:sp>
      <p:sp>
        <p:nvSpPr>
          <p:cNvPr id="27654" name="Obdélník 2">
            <a:extLst>
              <a:ext uri="{FF2B5EF4-FFF2-40B4-BE49-F238E27FC236}">
                <a16:creationId xmlns:a16="http://schemas.microsoft.com/office/drawing/2014/main" id="{4F31BE84-4331-4BAA-BA66-8362DF484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2636838"/>
            <a:ext cx="107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vysílač</a:t>
            </a:r>
          </a:p>
        </p:txBody>
      </p:sp>
      <p:sp>
        <p:nvSpPr>
          <p:cNvPr id="27655" name="Obdélník 8">
            <a:extLst>
              <a:ext uri="{FF2B5EF4-FFF2-40B4-BE49-F238E27FC236}">
                <a16:creationId xmlns:a16="http://schemas.microsoft.com/office/drawing/2014/main" id="{BE4D0E1C-1C65-45CE-AC98-0AF765754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636838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přijímač</a:t>
            </a:r>
          </a:p>
        </p:txBody>
      </p:sp>
      <p:cxnSp>
        <p:nvCxnSpPr>
          <p:cNvPr id="27656" name="Přímá spojnice 4">
            <a:extLst>
              <a:ext uri="{FF2B5EF4-FFF2-40B4-BE49-F238E27FC236}">
                <a16:creationId xmlns:a16="http://schemas.microsoft.com/office/drawing/2014/main" id="{BDF70473-40BC-4D62-8345-AA2D77EF91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58888" y="4437063"/>
            <a:ext cx="2376487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57" name="Přímá spojnice 6">
            <a:extLst>
              <a:ext uri="{FF2B5EF4-FFF2-40B4-BE49-F238E27FC236}">
                <a16:creationId xmlns:a16="http://schemas.microsoft.com/office/drawing/2014/main" id="{01073C41-2FD5-41B5-98F9-9EE684CE356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19250" y="3357563"/>
            <a:ext cx="0" cy="143986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8" name="Obdélník 11">
            <a:extLst>
              <a:ext uri="{FF2B5EF4-FFF2-40B4-BE49-F238E27FC236}">
                <a16:creationId xmlns:a16="http://schemas.microsoft.com/office/drawing/2014/main" id="{5CD30700-152E-47DF-AAA7-F844D78F7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284538"/>
            <a:ext cx="3603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U</a:t>
            </a:r>
          </a:p>
        </p:txBody>
      </p:sp>
      <p:sp>
        <p:nvSpPr>
          <p:cNvPr id="27659" name="Obdélník 29">
            <a:extLst>
              <a:ext uri="{FF2B5EF4-FFF2-40B4-BE49-F238E27FC236}">
                <a16:creationId xmlns:a16="http://schemas.microsoft.com/office/drawing/2014/main" id="{7365F1A5-E5F1-46B9-B1C6-466D07548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365625"/>
            <a:ext cx="35877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t</a:t>
            </a:r>
          </a:p>
        </p:txBody>
      </p:sp>
      <p:sp>
        <p:nvSpPr>
          <p:cNvPr id="27660" name="Obdélník 30">
            <a:extLst>
              <a:ext uri="{FF2B5EF4-FFF2-40B4-BE49-F238E27FC236}">
                <a16:creationId xmlns:a16="http://schemas.microsoft.com/office/drawing/2014/main" id="{FA19E279-4D93-4F7D-88A2-651EA1926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365625"/>
            <a:ext cx="3603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0</a:t>
            </a:r>
          </a:p>
        </p:txBody>
      </p:sp>
      <p:cxnSp>
        <p:nvCxnSpPr>
          <p:cNvPr id="27661" name="Přímá spojnice 27">
            <a:extLst>
              <a:ext uri="{FF2B5EF4-FFF2-40B4-BE49-F238E27FC236}">
                <a16:creationId xmlns:a16="http://schemas.microsoft.com/office/drawing/2014/main" id="{429D07C0-12CB-48BF-93A5-8A7802607C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19250" y="3860800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2" name="Přímá spojnice 35">
            <a:extLst>
              <a:ext uri="{FF2B5EF4-FFF2-40B4-BE49-F238E27FC236}">
                <a16:creationId xmlns:a16="http://schemas.microsoft.com/office/drawing/2014/main" id="{4B47A007-E1C8-46DB-A947-CEE4E1AC93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95513" y="4292600"/>
            <a:ext cx="576262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3" name="Přímá spojnice 36">
            <a:extLst>
              <a:ext uri="{FF2B5EF4-FFF2-40B4-BE49-F238E27FC236}">
                <a16:creationId xmlns:a16="http://schemas.microsoft.com/office/drawing/2014/main" id="{AC64B205-6005-4926-8A9F-13B1ABA548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71775" y="3860800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4" name="Přímá spojnice 32">
            <a:extLst>
              <a:ext uri="{FF2B5EF4-FFF2-40B4-BE49-F238E27FC236}">
                <a16:creationId xmlns:a16="http://schemas.microsoft.com/office/drawing/2014/main" id="{3132DD57-2FD7-41A5-8A0F-8B479EBE844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95513" y="3860800"/>
            <a:ext cx="0" cy="4318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65" name="Přímá spojnice 34">
            <a:extLst>
              <a:ext uri="{FF2B5EF4-FFF2-40B4-BE49-F238E27FC236}">
                <a16:creationId xmlns:a16="http://schemas.microsoft.com/office/drawing/2014/main" id="{40A7D8A9-F8C3-4B4B-ABB0-132F3A4BB3E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771775" y="3860800"/>
            <a:ext cx="0" cy="4318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6" name="Obdélník 44">
            <a:extLst>
              <a:ext uri="{FF2B5EF4-FFF2-40B4-BE49-F238E27FC236}">
                <a16:creationId xmlns:a16="http://schemas.microsoft.com/office/drawing/2014/main" id="{879648CF-BA02-4B3C-B39F-C782BC8A7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3357563"/>
            <a:ext cx="3603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7667" name="Obdélník 45">
            <a:extLst>
              <a:ext uri="{FF2B5EF4-FFF2-40B4-BE49-F238E27FC236}">
                <a16:creationId xmlns:a16="http://schemas.microsoft.com/office/drawing/2014/main" id="{7414F3B8-E641-48BA-8B13-E1F6BC131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3" y="3357563"/>
            <a:ext cx="3603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27668" name="Obdélník 46">
            <a:extLst>
              <a:ext uri="{FF2B5EF4-FFF2-40B4-BE49-F238E27FC236}">
                <a16:creationId xmlns:a16="http://schemas.microsoft.com/office/drawing/2014/main" id="{20B53AD7-C4C3-45FE-A5D9-F194A0FD4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3357563"/>
            <a:ext cx="3603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cxnSp>
        <p:nvCxnSpPr>
          <p:cNvPr id="27669" name="Přímá spojnice 49">
            <a:extLst>
              <a:ext uri="{FF2B5EF4-FFF2-40B4-BE49-F238E27FC236}">
                <a16:creationId xmlns:a16="http://schemas.microsoft.com/office/drawing/2014/main" id="{B231A6FF-119C-492A-842C-564B3FDF009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48263" y="4437063"/>
            <a:ext cx="2376487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0" name="Přímá spojnice 50">
            <a:extLst>
              <a:ext uri="{FF2B5EF4-FFF2-40B4-BE49-F238E27FC236}">
                <a16:creationId xmlns:a16="http://schemas.microsoft.com/office/drawing/2014/main" id="{945FEB33-2A03-4062-B4DB-C42F3AE8737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08625" y="3357563"/>
            <a:ext cx="0" cy="143986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1" name="Obdélník 51">
            <a:extLst>
              <a:ext uri="{FF2B5EF4-FFF2-40B4-BE49-F238E27FC236}">
                <a16:creationId xmlns:a16="http://schemas.microsoft.com/office/drawing/2014/main" id="{3CF1342A-CF44-4E94-92DB-97FF2EF38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3284538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U</a:t>
            </a:r>
          </a:p>
        </p:txBody>
      </p:sp>
      <p:sp>
        <p:nvSpPr>
          <p:cNvPr id="27672" name="Obdélník 52">
            <a:extLst>
              <a:ext uri="{FF2B5EF4-FFF2-40B4-BE49-F238E27FC236}">
                <a16:creationId xmlns:a16="http://schemas.microsoft.com/office/drawing/2014/main" id="{CE00FD29-0645-44FB-B61F-CEE30DE85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4365625"/>
            <a:ext cx="3603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t</a:t>
            </a:r>
          </a:p>
        </p:txBody>
      </p:sp>
      <p:sp>
        <p:nvSpPr>
          <p:cNvPr id="27673" name="Obdélník 53">
            <a:extLst>
              <a:ext uri="{FF2B5EF4-FFF2-40B4-BE49-F238E27FC236}">
                <a16:creationId xmlns:a16="http://schemas.microsoft.com/office/drawing/2014/main" id="{351C22B2-74C7-4D26-96B2-528E2A8C1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365625"/>
            <a:ext cx="36036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0</a:t>
            </a:r>
          </a:p>
        </p:txBody>
      </p:sp>
      <p:cxnSp>
        <p:nvCxnSpPr>
          <p:cNvPr id="27674" name="Přímá spojnice 54">
            <a:extLst>
              <a:ext uri="{FF2B5EF4-FFF2-40B4-BE49-F238E27FC236}">
                <a16:creationId xmlns:a16="http://schemas.microsoft.com/office/drawing/2014/main" id="{A510B2FA-48A2-4DEB-A84B-1D8DD4A427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08625" y="4076700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5" name="Přímá spojnice 55">
            <a:extLst>
              <a:ext uri="{FF2B5EF4-FFF2-40B4-BE49-F238E27FC236}">
                <a16:creationId xmlns:a16="http://schemas.microsoft.com/office/drawing/2014/main" id="{C1451F64-0BDE-4FE9-9D27-576381C057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84888" y="4292600"/>
            <a:ext cx="574675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6" name="Přímá spojnice 56">
            <a:extLst>
              <a:ext uri="{FF2B5EF4-FFF2-40B4-BE49-F238E27FC236}">
                <a16:creationId xmlns:a16="http://schemas.microsoft.com/office/drawing/2014/main" id="{1C6EF7E9-AFD1-4740-B062-BBEC46EEB0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9563" y="4076700"/>
            <a:ext cx="576262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7" name="Přímá spojnice 57">
            <a:extLst>
              <a:ext uri="{FF2B5EF4-FFF2-40B4-BE49-F238E27FC236}">
                <a16:creationId xmlns:a16="http://schemas.microsoft.com/office/drawing/2014/main" id="{3D151459-DF4B-4A10-90B7-0E31D0D251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84888" y="4076700"/>
            <a:ext cx="0" cy="2159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78" name="Přímá spojnice 58">
            <a:extLst>
              <a:ext uri="{FF2B5EF4-FFF2-40B4-BE49-F238E27FC236}">
                <a16:creationId xmlns:a16="http://schemas.microsoft.com/office/drawing/2014/main" id="{E660A92C-84FA-47A3-BA93-8D4F93C7AF2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659563" y="4076700"/>
            <a:ext cx="0" cy="2159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79" name="Obdélník 59">
            <a:extLst>
              <a:ext uri="{FF2B5EF4-FFF2-40B4-BE49-F238E27FC236}">
                <a16:creationId xmlns:a16="http://schemas.microsoft.com/office/drawing/2014/main" id="{314592D4-3E53-4D54-BB5A-0C303270D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357563"/>
            <a:ext cx="3603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7680" name="Obdélník 60">
            <a:extLst>
              <a:ext uri="{FF2B5EF4-FFF2-40B4-BE49-F238E27FC236}">
                <a16:creationId xmlns:a16="http://schemas.microsoft.com/office/drawing/2014/main" id="{5453D7D7-2169-46EE-9D12-FAF171400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838" y="3357563"/>
            <a:ext cx="3603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27681" name="Obdélník 61">
            <a:extLst>
              <a:ext uri="{FF2B5EF4-FFF2-40B4-BE49-F238E27FC236}">
                <a16:creationId xmlns:a16="http://schemas.microsoft.com/office/drawing/2014/main" id="{803B5744-02FF-49C4-AB79-C6F41492F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100" y="3357563"/>
            <a:ext cx="3587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cxnSp>
        <p:nvCxnSpPr>
          <p:cNvPr id="27682" name="Přímá spojnice se šipkou 62">
            <a:extLst>
              <a:ext uri="{FF2B5EF4-FFF2-40B4-BE49-F238E27FC236}">
                <a16:creationId xmlns:a16="http://schemas.microsoft.com/office/drawing/2014/main" id="{5FF3206F-E5DA-453A-8201-16C1A8E6C4E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24300" y="4005263"/>
            <a:ext cx="79216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83" name="Přímá spojnice 18432">
            <a:extLst>
              <a:ext uri="{FF2B5EF4-FFF2-40B4-BE49-F238E27FC236}">
                <a16:creationId xmlns:a16="http://schemas.microsoft.com/office/drawing/2014/main" id="{FED90B5E-7626-45F6-9432-2EC4850EC46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51725" y="4076700"/>
            <a:ext cx="5048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84" name="Přímá spojnice 83">
            <a:extLst>
              <a:ext uri="{FF2B5EF4-FFF2-40B4-BE49-F238E27FC236}">
                <a16:creationId xmlns:a16="http://schemas.microsoft.com/office/drawing/2014/main" id="{9BAA47FD-4096-463B-AE9B-8F2E7E93BA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51725" y="4292600"/>
            <a:ext cx="5048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85" name="Přímá spojnice se šipkou 18442">
            <a:extLst>
              <a:ext uri="{FF2B5EF4-FFF2-40B4-BE49-F238E27FC236}">
                <a16:creationId xmlns:a16="http://schemas.microsoft.com/office/drawing/2014/main" id="{FFA5A15D-B99E-4BB9-9CA6-57020ED01DD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85113" y="3860800"/>
            <a:ext cx="0" cy="2159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86" name="Přímá spojnice se šipkou 18445">
            <a:extLst>
              <a:ext uri="{FF2B5EF4-FFF2-40B4-BE49-F238E27FC236}">
                <a16:creationId xmlns:a16="http://schemas.microsoft.com/office/drawing/2014/main" id="{7EEF5A9C-6CCA-41AE-80F0-58420B991F5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885113" y="4292600"/>
            <a:ext cx="0" cy="576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87" name="Přímá spojnice 18448">
            <a:extLst>
              <a:ext uri="{FF2B5EF4-FFF2-40B4-BE49-F238E27FC236}">
                <a16:creationId xmlns:a16="http://schemas.microsoft.com/office/drawing/2014/main" id="{DC5AD8A1-DFDA-4205-B80C-F8732F623BA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885113" y="4076700"/>
            <a:ext cx="0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88" name="Obdélník 18449">
            <a:extLst>
              <a:ext uri="{FF2B5EF4-FFF2-40B4-BE49-F238E27FC236}">
                <a16:creationId xmlns:a16="http://schemas.microsoft.com/office/drawing/2014/main" id="{5C0D3D7F-C14F-4981-8C5F-F6CE603C4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113" y="4437063"/>
            <a:ext cx="7191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>
                <a:sym typeface="Symbol" panose="05050102010706020507" pitchFamily="18" charset="2"/>
              </a:rPr>
              <a:t>U</a:t>
            </a:r>
            <a:r>
              <a:rPr lang="cs-CZ" altLang="cs-CZ" baseline="-25000">
                <a:sym typeface="Symbol" panose="05050102010706020507" pitchFamily="18" charset="2"/>
              </a:rPr>
              <a:t>1</a:t>
            </a:r>
            <a:endParaRPr lang="cs-CZ" altLang="cs-CZ" baseline="-2500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datum 3">
            <a:extLst>
              <a:ext uri="{FF2B5EF4-FFF2-40B4-BE49-F238E27FC236}">
                <a16:creationId xmlns:a16="http://schemas.microsoft.com/office/drawing/2014/main" id="{DA1FEABD-2965-4AE0-9C4B-5FF81AB780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F4E6FD-F1FD-4E33-8C6A-F5C7716EE67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8675" name="Zástupný symbol pro číslo snímku 5">
            <a:extLst>
              <a:ext uri="{FF2B5EF4-FFF2-40B4-BE49-F238E27FC236}">
                <a16:creationId xmlns:a16="http://schemas.microsoft.com/office/drawing/2014/main" id="{A3F19363-D871-499C-AA94-D1E28909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D9F5AC-329A-4AC3-879A-88054D9D3DF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CA" altLang="cs-CZ" sz="140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89FA961C-EECE-43C8-B43C-C04C7A82B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27063"/>
          </a:xfrm>
        </p:spPr>
        <p:txBody>
          <a:bodyPr/>
          <a:lstStyle/>
          <a:p>
            <a:r>
              <a:rPr lang="cs-CZ" altLang="cs-CZ" sz="4400" dirty="0"/>
              <a:t>Kroucená dvojlinka </a:t>
            </a:r>
            <a:r>
              <a:rPr lang="cs-CZ" altLang="cs-CZ" dirty="0"/>
              <a:t>(5)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4030E69-EB2C-4B2B-BDE9-7F16C7BC1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981075"/>
            <a:ext cx="7921625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r>
              <a:rPr lang="cs-CZ" altLang="cs-CZ">
                <a:solidFill>
                  <a:srgbClr val="FFFF00"/>
                </a:solidFill>
              </a:rPr>
              <a:t>diferenciální signalizace</a:t>
            </a:r>
            <a:r>
              <a:rPr lang="cs-CZ" altLang="cs-CZ"/>
              <a:t>:</a:t>
            </a:r>
          </a:p>
        </p:txBody>
      </p:sp>
      <p:sp>
        <p:nvSpPr>
          <p:cNvPr id="28678" name="Obdélník 2">
            <a:extLst>
              <a:ext uri="{FF2B5EF4-FFF2-40B4-BE49-F238E27FC236}">
                <a16:creationId xmlns:a16="http://schemas.microsoft.com/office/drawing/2014/main" id="{EF86B0C4-69FB-4043-9640-4D096AB67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1628775"/>
            <a:ext cx="10795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vysílač</a:t>
            </a:r>
          </a:p>
        </p:txBody>
      </p:sp>
      <p:sp>
        <p:nvSpPr>
          <p:cNvPr id="28679" name="Obdélník 8">
            <a:extLst>
              <a:ext uri="{FF2B5EF4-FFF2-40B4-BE49-F238E27FC236}">
                <a16:creationId xmlns:a16="http://schemas.microsoft.com/office/drawing/2014/main" id="{3E599CBA-F5F7-4D8F-AF35-B8F039935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1628775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/>
              <a:t>přijímač</a:t>
            </a:r>
          </a:p>
        </p:txBody>
      </p:sp>
      <p:cxnSp>
        <p:nvCxnSpPr>
          <p:cNvPr id="28680" name="Přímá spojnice 4">
            <a:extLst>
              <a:ext uri="{FF2B5EF4-FFF2-40B4-BE49-F238E27FC236}">
                <a16:creationId xmlns:a16="http://schemas.microsoft.com/office/drawing/2014/main" id="{8B203347-CE7E-42C8-BF77-8E0D33C622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76375" y="3357563"/>
            <a:ext cx="23749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1" name="Přímá spojnice 6">
            <a:extLst>
              <a:ext uri="{FF2B5EF4-FFF2-40B4-BE49-F238E27FC236}">
                <a16:creationId xmlns:a16="http://schemas.microsoft.com/office/drawing/2014/main" id="{E5F6BD65-E254-469F-9A2B-AC1049C1BF5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5150" y="2276475"/>
            <a:ext cx="0" cy="1439863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2" name="Obdélník 11">
            <a:extLst>
              <a:ext uri="{FF2B5EF4-FFF2-40B4-BE49-F238E27FC236}">
                <a16:creationId xmlns:a16="http://schemas.microsoft.com/office/drawing/2014/main" id="{0FEA86D6-C3C0-4B18-BBB0-06FCE3682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205038"/>
            <a:ext cx="3603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U</a:t>
            </a:r>
          </a:p>
        </p:txBody>
      </p:sp>
      <p:sp>
        <p:nvSpPr>
          <p:cNvPr id="28683" name="Obdélník 29">
            <a:extLst>
              <a:ext uri="{FF2B5EF4-FFF2-40B4-BE49-F238E27FC236}">
                <a16:creationId xmlns:a16="http://schemas.microsoft.com/office/drawing/2014/main" id="{915BFC74-0093-408D-821B-9EB0AB78A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284538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t</a:t>
            </a:r>
          </a:p>
        </p:txBody>
      </p:sp>
      <p:sp>
        <p:nvSpPr>
          <p:cNvPr id="28684" name="Obdélník 30">
            <a:extLst>
              <a:ext uri="{FF2B5EF4-FFF2-40B4-BE49-F238E27FC236}">
                <a16:creationId xmlns:a16="http://schemas.microsoft.com/office/drawing/2014/main" id="{34EE6C97-DE6E-43BC-8348-31A35CEC6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3284538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0</a:t>
            </a:r>
          </a:p>
        </p:txBody>
      </p:sp>
      <p:cxnSp>
        <p:nvCxnSpPr>
          <p:cNvPr id="28685" name="Přímá spojnice 27">
            <a:extLst>
              <a:ext uri="{FF2B5EF4-FFF2-40B4-BE49-F238E27FC236}">
                <a16:creationId xmlns:a16="http://schemas.microsoft.com/office/drawing/2014/main" id="{593DFD47-E87D-4043-8FE7-6EBB5A8D6D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5150" y="2781300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6" name="Přímá spojnice 35">
            <a:extLst>
              <a:ext uri="{FF2B5EF4-FFF2-40B4-BE49-F238E27FC236}">
                <a16:creationId xmlns:a16="http://schemas.microsoft.com/office/drawing/2014/main" id="{215568AB-55F9-4210-B4F5-5F492EEF95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11413" y="3213100"/>
            <a:ext cx="576262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7" name="Přímá spojnice 36">
            <a:extLst>
              <a:ext uri="{FF2B5EF4-FFF2-40B4-BE49-F238E27FC236}">
                <a16:creationId xmlns:a16="http://schemas.microsoft.com/office/drawing/2014/main" id="{864765A3-0CBD-451E-AFD5-43268FCDBE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2781300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8" name="Přímá spojnice 32">
            <a:extLst>
              <a:ext uri="{FF2B5EF4-FFF2-40B4-BE49-F238E27FC236}">
                <a16:creationId xmlns:a16="http://schemas.microsoft.com/office/drawing/2014/main" id="{DBABA273-9838-43BF-BC53-90BE4DC53B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11413" y="2781300"/>
            <a:ext cx="0" cy="4318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9" name="Přímá spojnice 34">
            <a:extLst>
              <a:ext uri="{FF2B5EF4-FFF2-40B4-BE49-F238E27FC236}">
                <a16:creationId xmlns:a16="http://schemas.microsoft.com/office/drawing/2014/main" id="{51B4BDF9-3609-46D4-985D-861965F45B3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87675" y="2781300"/>
            <a:ext cx="0" cy="4318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0" name="Obdélník 44">
            <a:extLst>
              <a:ext uri="{FF2B5EF4-FFF2-40B4-BE49-F238E27FC236}">
                <a16:creationId xmlns:a16="http://schemas.microsoft.com/office/drawing/2014/main" id="{6F3E5B9B-B4EC-4E7B-A9C3-1EABB8B19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2276475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8691" name="Obdélník 45">
            <a:extLst>
              <a:ext uri="{FF2B5EF4-FFF2-40B4-BE49-F238E27FC236}">
                <a16:creationId xmlns:a16="http://schemas.microsoft.com/office/drawing/2014/main" id="{055C4719-453A-4C72-A5A6-438EF0CE4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2276475"/>
            <a:ext cx="3603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28692" name="Obdélník 46">
            <a:extLst>
              <a:ext uri="{FF2B5EF4-FFF2-40B4-BE49-F238E27FC236}">
                <a16:creationId xmlns:a16="http://schemas.microsoft.com/office/drawing/2014/main" id="{6AD4D9C4-E75D-44C7-B046-9E0F34AB3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5" y="2276475"/>
            <a:ext cx="3603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cxnSp>
        <p:nvCxnSpPr>
          <p:cNvPr id="28693" name="Přímá spojnice 49">
            <a:extLst>
              <a:ext uri="{FF2B5EF4-FFF2-40B4-BE49-F238E27FC236}">
                <a16:creationId xmlns:a16="http://schemas.microsoft.com/office/drawing/2014/main" id="{E10C5948-A4DC-4EE3-B78F-444CE2B7B3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64163" y="4292600"/>
            <a:ext cx="2376487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4" name="Přímá spojnice 50">
            <a:extLst>
              <a:ext uri="{FF2B5EF4-FFF2-40B4-BE49-F238E27FC236}">
                <a16:creationId xmlns:a16="http://schemas.microsoft.com/office/drawing/2014/main" id="{CDD3228E-8B74-49C2-B989-88B17FFD21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24525" y="3357563"/>
            <a:ext cx="0" cy="187166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5" name="Obdélník 51">
            <a:extLst>
              <a:ext uri="{FF2B5EF4-FFF2-40B4-BE49-F238E27FC236}">
                <a16:creationId xmlns:a16="http://schemas.microsoft.com/office/drawing/2014/main" id="{626C0236-F362-481A-B0C0-9D6074A7D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284538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U</a:t>
            </a:r>
          </a:p>
        </p:txBody>
      </p:sp>
      <p:sp>
        <p:nvSpPr>
          <p:cNvPr id="28696" name="Obdélník 52">
            <a:extLst>
              <a:ext uri="{FF2B5EF4-FFF2-40B4-BE49-F238E27FC236}">
                <a16:creationId xmlns:a16="http://schemas.microsoft.com/office/drawing/2014/main" id="{49B1E778-6A6C-471D-8121-76A180A3F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4221163"/>
            <a:ext cx="3587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t</a:t>
            </a:r>
          </a:p>
        </p:txBody>
      </p:sp>
      <p:sp>
        <p:nvSpPr>
          <p:cNvPr id="28697" name="Obdélník 53">
            <a:extLst>
              <a:ext uri="{FF2B5EF4-FFF2-40B4-BE49-F238E27FC236}">
                <a16:creationId xmlns:a16="http://schemas.microsoft.com/office/drawing/2014/main" id="{156C70CE-9192-49B8-9618-8DC09E710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221163"/>
            <a:ext cx="3603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0</a:t>
            </a:r>
          </a:p>
        </p:txBody>
      </p:sp>
      <p:cxnSp>
        <p:nvCxnSpPr>
          <p:cNvPr id="28698" name="Přímá spojnice 54">
            <a:extLst>
              <a:ext uri="{FF2B5EF4-FFF2-40B4-BE49-F238E27FC236}">
                <a16:creationId xmlns:a16="http://schemas.microsoft.com/office/drawing/2014/main" id="{322601E3-F764-42C8-B04A-1B788A5D93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724525" y="4076700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99" name="Přímá spojnice 55">
            <a:extLst>
              <a:ext uri="{FF2B5EF4-FFF2-40B4-BE49-F238E27FC236}">
                <a16:creationId xmlns:a16="http://schemas.microsoft.com/office/drawing/2014/main" id="{10213841-9263-4E84-99F4-3730033D8F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00788" y="4508500"/>
            <a:ext cx="574675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00" name="Přímá spojnice 56">
            <a:extLst>
              <a:ext uri="{FF2B5EF4-FFF2-40B4-BE49-F238E27FC236}">
                <a16:creationId xmlns:a16="http://schemas.microsoft.com/office/drawing/2014/main" id="{4DE79775-537B-4A38-9998-161267BFD7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75463" y="4076700"/>
            <a:ext cx="576262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01" name="Přímá spojnice 57">
            <a:extLst>
              <a:ext uri="{FF2B5EF4-FFF2-40B4-BE49-F238E27FC236}">
                <a16:creationId xmlns:a16="http://schemas.microsoft.com/office/drawing/2014/main" id="{ADA4D806-C247-4416-944C-427E28BDBD5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00788" y="4076700"/>
            <a:ext cx="0" cy="2159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02" name="Přímá spojnice 58">
            <a:extLst>
              <a:ext uri="{FF2B5EF4-FFF2-40B4-BE49-F238E27FC236}">
                <a16:creationId xmlns:a16="http://schemas.microsoft.com/office/drawing/2014/main" id="{3B0BCA61-D945-413C-97A0-E75C6502120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875463" y="4076700"/>
            <a:ext cx="0" cy="2159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3" name="Obdélník 59">
            <a:extLst>
              <a:ext uri="{FF2B5EF4-FFF2-40B4-BE49-F238E27FC236}">
                <a16:creationId xmlns:a16="http://schemas.microsoft.com/office/drawing/2014/main" id="{3594B95F-FF70-4D0A-BF79-13BFEB11D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357563"/>
            <a:ext cx="3603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8704" name="Obdélník 60">
            <a:extLst>
              <a:ext uri="{FF2B5EF4-FFF2-40B4-BE49-F238E27FC236}">
                <a16:creationId xmlns:a16="http://schemas.microsoft.com/office/drawing/2014/main" id="{61FBDBB0-C0C2-4AF6-9393-BEA44C420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3357563"/>
            <a:ext cx="360362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28705" name="Obdélník 61">
            <a:extLst>
              <a:ext uri="{FF2B5EF4-FFF2-40B4-BE49-F238E27FC236}">
                <a16:creationId xmlns:a16="http://schemas.microsoft.com/office/drawing/2014/main" id="{F0E87446-8933-4DF3-8B87-7A216C734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3357563"/>
            <a:ext cx="3587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cxnSp>
        <p:nvCxnSpPr>
          <p:cNvPr id="28706" name="Přímá spojnice se šipkou 62">
            <a:extLst>
              <a:ext uri="{FF2B5EF4-FFF2-40B4-BE49-F238E27FC236}">
                <a16:creationId xmlns:a16="http://schemas.microsoft.com/office/drawing/2014/main" id="{7A1A5AA9-135A-4647-A621-FB755F46D9B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40200" y="4292600"/>
            <a:ext cx="79216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07" name="Přímá spojnice 37">
            <a:extLst>
              <a:ext uri="{FF2B5EF4-FFF2-40B4-BE49-F238E27FC236}">
                <a16:creationId xmlns:a16="http://schemas.microsoft.com/office/drawing/2014/main" id="{6C1E3F9C-7932-4968-B9B4-B8D6F5FEB0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76375" y="5516563"/>
            <a:ext cx="23749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08" name="Přímá spojnice 38">
            <a:extLst>
              <a:ext uri="{FF2B5EF4-FFF2-40B4-BE49-F238E27FC236}">
                <a16:creationId xmlns:a16="http://schemas.microsoft.com/office/drawing/2014/main" id="{9315B88A-8319-43AB-930F-374326D0D1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5150" y="4437063"/>
            <a:ext cx="0" cy="143986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9" name="Obdélník 39">
            <a:extLst>
              <a:ext uri="{FF2B5EF4-FFF2-40B4-BE49-F238E27FC236}">
                <a16:creationId xmlns:a16="http://schemas.microsoft.com/office/drawing/2014/main" id="{A9454824-9563-4F05-984A-F2C767C59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365625"/>
            <a:ext cx="3603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U</a:t>
            </a:r>
          </a:p>
        </p:txBody>
      </p:sp>
      <p:sp>
        <p:nvSpPr>
          <p:cNvPr id="28710" name="Obdélník 40">
            <a:extLst>
              <a:ext uri="{FF2B5EF4-FFF2-40B4-BE49-F238E27FC236}">
                <a16:creationId xmlns:a16="http://schemas.microsoft.com/office/drawing/2014/main" id="{BFE9CE56-4FBC-47E2-A78A-93B81F8EE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445125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t</a:t>
            </a:r>
          </a:p>
        </p:txBody>
      </p:sp>
      <p:sp>
        <p:nvSpPr>
          <p:cNvPr id="28711" name="Obdélník 41">
            <a:extLst>
              <a:ext uri="{FF2B5EF4-FFF2-40B4-BE49-F238E27FC236}">
                <a16:creationId xmlns:a16="http://schemas.microsoft.com/office/drawing/2014/main" id="{8F2C96D6-D3D9-4CAE-AB0C-CB133961D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445125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0</a:t>
            </a:r>
          </a:p>
        </p:txBody>
      </p:sp>
      <p:cxnSp>
        <p:nvCxnSpPr>
          <p:cNvPr id="28712" name="Přímá spojnice 42">
            <a:extLst>
              <a:ext uri="{FF2B5EF4-FFF2-40B4-BE49-F238E27FC236}">
                <a16:creationId xmlns:a16="http://schemas.microsoft.com/office/drawing/2014/main" id="{903A5F86-9B0E-4031-883A-11062B3D7B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5150" y="5373688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3" name="Přímá spojnice 43">
            <a:extLst>
              <a:ext uri="{FF2B5EF4-FFF2-40B4-BE49-F238E27FC236}">
                <a16:creationId xmlns:a16="http://schemas.microsoft.com/office/drawing/2014/main" id="{C42B60AE-B3DD-46CF-81D9-A240A2FB9B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11413" y="4941888"/>
            <a:ext cx="576262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4" name="Přímá spojnice 47">
            <a:extLst>
              <a:ext uri="{FF2B5EF4-FFF2-40B4-BE49-F238E27FC236}">
                <a16:creationId xmlns:a16="http://schemas.microsoft.com/office/drawing/2014/main" id="{B29EC328-449F-413D-A4BE-A03B1A8E240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7675" y="5373688"/>
            <a:ext cx="576263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5" name="Přímá spojnice 48">
            <a:extLst>
              <a:ext uri="{FF2B5EF4-FFF2-40B4-BE49-F238E27FC236}">
                <a16:creationId xmlns:a16="http://schemas.microsoft.com/office/drawing/2014/main" id="{7FA06BE1-63CC-448A-A794-DB98678B1C0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11413" y="4941888"/>
            <a:ext cx="0" cy="4318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6" name="Přímá spojnice 63">
            <a:extLst>
              <a:ext uri="{FF2B5EF4-FFF2-40B4-BE49-F238E27FC236}">
                <a16:creationId xmlns:a16="http://schemas.microsoft.com/office/drawing/2014/main" id="{BCCEA12F-BECB-4E8E-B140-AABD3F579CC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87675" y="4941888"/>
            <a:ext cx="0" cy="4318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7" name="Obdélník 64">
            <a:extLst>
              <a:ext uri="{FF2B5EF4-FFF2-40B4-BE49-F238E27FC236}">
                <a16:creationId xmlns:a16="http://schemas.microsoft.com/office/drawing/2014/main" id="{5F79A5E1-CF0A-469A-AA95-A6C2E0884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4437063"/>
            <a:ext cx="358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0</a:t>
            </a:r>
          </a:p>
        </p:txBody>
      </p:sp>
      <p:sp>
        <p:nvSpPr>
          <p:cNvPr id="28718" name="Obdélník 65">
            <a:extLst>
              <a:ext uri="{FF2B5EF4-FFF2-40B4-BE49-F238E27FC236}">
                <a16:creationId xmlns:a16="http://schemas.microsoft.com/office/drawing/2014/main" id="{227367E0-2736-4ACB-8035-4885DA7B5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437063"/>
            <a:ext cx="3603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8719" name="Obdélník 66">
            <a:extLst>
              <a:ext uri="{FF2B5EF4-FFF2-40B4-BE49-F238E27FC236}">
                <a16:creationId xmlns:a16="http://schemas.microsoft.com/office/drawing/2014/main" id="{A7D0A476-FE83-410D-858F-441852E0F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5" y="4437063"/>
            <a:ext cx="3603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0</a:t>
            </a:r>
          </a:p>
        </p:txBody>
      </p:sp>
      <p:cxnSp>
        <p:nvCxnSpPr>
          <p:cNvPr id="28720" name="Přímá spojnice 68">
            <a:extLst>
              <a:ext uri="{FF2B5EF4-FFF2-40B4-BE49-F238E27FC236}">
                <a16:creationId xmlns:a16="http://schemas.microsoft.com/office/drawing/2014/main" id="{81D52A63-10C5-4124-BA2C-E0B67D0F64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00788" y="4292600"/>
            <a:ext cx="0" cy="2159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21" name="Přímá spojnice 69">
            <a:extLst>
              <a:ext uri="{FF2B5EF4-FFF2-40B4-BE49-F238E27FC236}">
                <a16:creationId xmlns:a16="http://schemas.microsoft.com/office/drawing/2014/main" id="{E6270D77-3052-4D63-9DF2-A058F5B1363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875463" y="4292600"/>
            <a:ext cx="0" cy="215900"/>
          </a:xfrm>
          <a:prstGeom prst="line">
            <a:avLst/>
          </a:prstGeom>
          <a:noFill/>
          <a:ln w="25400" cap="sq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22" name="Přímá spojnice 70">
            <a:extLst>
              <a:ext uri="{FF2B5EF4-FFF2-40B4-BE49-F238E27FC236}">
                <a16:creationId xmlns:a16="http://schemas.microsoft.com/office/drawing/2014/main" id="{F7552EB8-2AD6-432C-9D11-906C5B84A5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6188" y="4076700"/>
            <a:ext cx="5048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23" name="Přímá spojnice 71">
            <a:extLst>
              <a:ext uri="{FF2B5EF4-FFF2-40B4-BE49-F238E27FC236}">
                <a16:creationId xmlns:a16="http://schemas.microsoft.com/office/drawing/2014/main" id="{DD5845A4-3F38-41C6-B6B8-FFBF0DAC6A5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6188" y="4508500"/>
            <a:ext cx="5048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24" name="Přímá spojnice se šipkou 72">
            <a:extLst>
              <a:ext uri="{FF2B5EF4-FFF2-40B4-BE49-F238E27FC236}">
                <a16:creationId xmlns:a16="http://schemas.microsoft.com/office/drawing/2014/main" id="{9D63FDE4-4E6A-4E7A-A881-21973D1221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27988" y="3860800"/>
            <a:ext cx="0" cy="2159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25" name="Přímá spojnice se šipkou 73">
            <a:extLst>
              <a:ext uri="{FF2B5EF4-FFF2-40B4-BE49-F238E27FC236}">
                <a16:creationId xmlns:a16="http://schemas.microsoft.com/office/drawing/2014/main" id="{6E132590-76C4-4AC3-AB17-CAAECB1EC3C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027988" y="4508500"/>
            <a:ext cx="0" cy="6492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26" name="Přímá spojnice 74">
            <a:extLst>
              <a:ext uri="{FF2B5EF4-FFF2-40B4-BE49-F238E27FC236}">
                <a16:creationId xmlns:a16="http://schemas.microsoft.com/office/drawing/2014/main" id="{DBD97C91-3350-4380-A4EA-66AF3668F25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027988" y="4076700"/>
            <a:ext cx="0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27" name="Obdélník 75">
            <a:extLst>
              <a:ext uri="{FF2B5EF4-FFF2-40B4-BE49-F238E27FC236}">
                <a16:creationId xmlns:a16="http://schemas.microsoft.com/office/drawing/2014/main" id="{9613DBEA-EC9F-4D73-964A-32C5B1235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988" y="4652963"/>
            <a:ext cx="720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>
                <a:sym typeface="Symbol" panose="05050102010706020507" pitchFamily="18" charset="2"/>
              </a:rPr>
              <a:t>U</a:t>
            </a:r>
            <a:r>
              <a:rPr lang="cs-CZ" altLang="cs-CZ" baseline="-25000">
                <a:sym typeface="Symbol" panose="05050102010706020507" pitchFamily="18" charset="2"/>
              </a:rPr>
              <a:t>2</a:t>
            </a:r>
            <a:endParaRPr lang="cs-CZ" altLang="cs-CZ" baseline="-25000"/>
          </a:p>
        </p:txBody>
      </p:sp>
      <p:sp>
        <p:nvSpPr>
          <p:cNvPr id="28728" name="Obdélník 76">
            <a:extLst>
              <a:ext uri="{FF2B5EF4-FFF2-40B4-BE49-F238E27FC236}">
                <a16:creationId xmlns:a16="http://schemas.microsoft.com/office/drawing/2014/main" id="{826EE84F-7E45-499B-ADC9-F746DCF70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516563"/>
            <a:ext cx="165576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>
                <a:sym typeface="Symbol" panose="05050102010706020507" pitchFamily="18" charset="2"/>
              </a:rPr>
              <a:t>U</a:t>
            </a:r>
            <a:r>
              <a:rPr lang="cs-CZ" altLang="cs-CZ" baseline="-25000">
                <a:sym typeface="Symbol" panose="05050102010706020507" pitchFamily="18" charset="2"/>
              </a:rPr>
              <a:t>2</a:t>
            </a:r>
            <a:r>
              <a:rPr lang="cs-CZ" altLang="cs-CZ">
                <a:sym typeface="Symbol" panose="05050102010706020507" pitchFamily="18" charset="2"/>
              </a:rPr>
              <a:t> &gt; U</a:t>
            </a:r>
            <a:r>
              <a:rPr lang="cs-CZ" altLang="cs-CZ" baseline="-25000">
                <a:sym typeface="Symbol" panose="05050102010706020507" pitchFamily="18" charset="2"/>
              </a:rPr>
              <a:t>1  </a:t>
            </a:r>
            <a:endParaRPr lang="cs-CZ" altLang="cs-CZ" baseline="-2500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>
            <a:extLst>
              <a:ext uri="{FF2B5EF4-FFF2-40B4-BE49-F238E27FC236}">
                <a16:creationId xmlns:a16="http://schemas.microsoft.com/office/drawing/2014/main" id="{3253CC17-CF33-42D1-BA91-C59284D68F4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FFB10A-A725-410C-8FFE-B92BB61CCA1D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6387" name="Zástupný symbol pro číslo snímku 5">
            <a:extLst>
              <a:ext uri="{FF2B5EF4-FFF2-40B4-BE49-F238E27FC236}">
                <a16:creationId xmlns:a16="http://schemas.microsoft.com/office/drawing/2014/main" id="{39D2493E-002C-4280-AE60-92E2D381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2847DC-A71F-47B6-B955-A75C8E84E26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CA" altLang="cs-CZ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FB3B76C3-0CEF-4043-95A6-6C3C92E93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762000"/>
          </a:xfrm>
        </p:spPr>
        <p:txBody>
          <a:bodyPr/>
          <a:lstStyle/>
          <a:p>
            <a:r>
              <a:rPr lang="cs-CZ" altLang="cs-CZ" dirty="0"/>
              <a:t>Kroucená dvojlinka (6)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6D6BAA17-AC7C-4E64-B364-030BBCE6D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cs-CZ" altLang="cs-CZ"/>
              <a:t>Vyrábí se v následujících variantách:</a:t>
            </a:r>
          </a:p>
          <a:p>
            <a:pPr lvl="1">
              <a:lnSpc>
                <a:spcPct val="95000"/>
              </a:lnSpc>
            </a:pPr>
            <a:r>
              <a:rPr lang="cs-CZ" altLang="cs-CZ">
                <a:solidFill>
                  <a:schemeClr val="folHlink"/>
                </a:solidFill>
              </a:rPr>
              <a:t>UTP</a:t>
            </a:r>
            <a:r>
              <a:rPr lang="cs-CZ" altLang="cs-CZ"/>
              <a:t> </a:t>
            </a:r>
            <a:r>
              <a:rPr lang="en-US" altLang="cs-CZ"/>
              <a:t>– </a:t>
            </a:r>
            <a:r>
              <a:rPr lang="cs-CZ" altLang="cs-CZ" u="sng"/>
              <a:t>U</a:t>
            </a:r>
            <a:r>
              <a:rPr lang="cs-CZ" altLang="cs-CZ"/>
              <a:t>nshielded </a:t>
            </a:r>
            <a:r>
              <a:rPr lang="cs-CZ" altLang="cs-CZ" u="sng"/>
              <a:t>T</a:t>
            </a:r>
            <a:r>
              <a:rPr lang="cs-CZ" altLang="cs-CZ"/>
              <a:t>wisted </a:t>
            </a:r>
            <a:r>
              <a:rPr lang="cs-CZ" altLang="cs-CZ" u="sng"/>
              <a:t>P</a:t>
            </a:r>
            <a:r>
              <a:rPr lang="cs-CZ" altLang="cs-CZ"/>
              <a:t>air: 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neobsahuje žádné stínění </a:t>
            </a:r>
          </a:p>
          <a:p>
            <a:pPr lvl="1">
              <a:lnSpc>
                <a:spcPct val="95000"/>
              </a:lnSpc>
            </a:pPr>
            <a:r>
              <a:rPr lang="cs-CZ" altLang="cs-CZ">
                <a:solidFill>
                  <a:schemeClr val="folHlink"/>
                </a:solidFill>
              </a:rPr>
              <a:t>STP</a:t>
            </a:r>
            <a:r>
              <a:rPr lang="cs-CZ" altLang="cs-CZ"/>
              <a:t> </a:t>
            </a:r>
            <a:r>
              <a:rPr lang="en-US" altLang="cs-CZ"/>
              <a:t>– </a:t>
            </a:r>
            <a:r>
              <a:rPr lang="cs-CZ" altLang="cs-CZ" u="sng"/>
              <a:t>S</a:t>
            </a:r>
            <a:r>
              <a:rPr lang="cs-CZ" altLang="cs-CZ"/>
              <a:t>hielded </a:t>
            </a:r>
            <a:r>
              <a:rPr lang="cs-CZ" altLang="cs-CZ" u="sng"/>
              <a:t>T</a:t>
            </a:r>
            <a:r>
              <a:rPr lang="cs-CZ" altLang="cs-CZ"/>
              <a:t>wisted </a:t>
            </a:r>
            <a:r>
              <a:rPr lang="cs-CZ" altLang="cs-CZ" u="sng"/>
              <a:t>P</a:t>
            </a:r>
            <a:r>
              <a:rPr lang="cs-CZ" altLang="cs-CZ"/>
              <a:t>air: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obsahuje stínění okolo každého páru vodičů</a:t>
            </a:r>
          </a:p>
          <a:p>
            <a:pPr lvl="1">
              <a:lnSpc>
                <a:spcPct val="95000"/>
              </a:lnSpc>
            </a:pPr>
            <a:r>
              <a:rPr lang="cs-CZ" altLang="cs-CZ">
                <a:solidFill>
                  <a:schemeClr val="tx2"/>
                </a:solidFill>
              </a:rPr>
              <a:t>S</a:t>
            </a:r>
            <a:r>
              <a:rPr lang="en-US" altLang="cs-CZ">
                <a:solidFill>
                  <a:schemeClr val="tx2"/>
                </a:solidFill>
              </a:rPr>
              <a:t>/</a:t>
            </a:r>
            <a:r>
              <a:rPr lang="cs-CZ" altLang="cs-CZ">
                <a:solidFill>
                  <a:schemeClr val="tx2"/>
                </a:solidFill>
              </a:rPr>
              <a:t>STP</a:t>
            </a:r>
            <a:r>
              <a:rPr lang="cs-CZ" altLang="cs-CZ"/>
              <a:t> </a:t>
            </a:r>
            <a:r>
              <a:rPr lang="en-US" altLang="cs-CZ"/>
              <a:t>– </a:t>
            </a:r>
            <a:r>
              <a:rPr lang="cs-CZ" altLang="cs-CZ" u="sng"/>
              <a:t>S</a:t>
            </a:r>
            <a:r>
              <a:rPr lang="cs-CZ" altLang="cs-CZ"/>
              <a:t>creened</a:t>
            </a:r>
            <a:r>
              <a:rPr lang="en-US" altLang="cs-CZ"/>
              <a:t> </a:t>
            </a:r>
            <a:r>
              <a:rPr lang="cs-CZ" altLang="cs-CZ"/>
              <a:t> </a:t>
            </a:r>
            <a:r>
              <a:rPr lang="cs-CZ" altLang="cs-CZ" u="sng"/>
              <a:t>S</a:t>
            </a:r>
            <a:r>
              <a:rPr lang="cs-CZ" altLang="cs-CZ"/>
              <a:t>hielded </a:t>
            </a:r>
            <a:r>
              <a:rPr lang="cs-CZ" altLang="cs-CZ" u="sng"/>
              <a:t>T</a:t>
            </a:r>
            <a:r>
              <a:rPr lang="cs-CZ" altLang="cs-CZ"/>
              <a:t>wisted </a:t>
            </a:r>
            <a:r>
              <a:rPr lang="cs-CZ" altLang="cs-CZ" u="sng"/>
              <a:t>P</a:t>
            </a:r>
            <a:r>
              <a:rPr lang="cs-CZ" altLang="cs-CZ"/>
              <a:t>air: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označována také jako </a:t>
            </a:r>
            <a:r>
              <a:rPr lang="cs-CZ" altLang="cs-CZ">
                <a:solidFill>
                  <a:schemeClr val="tx2"/>
                </a:solidFill>
              </a:rPr>
              <a:t>S</a:t>
            </a:r>
            <a:r>
              <a:rPr lang="en-US" altLang="cs-CZ">
                <a:solidFill>
                  <a:schemeClr val="tx2"/>
                </a:solidFill>
              </a:rPr>
              <a:t>/FTP</a:t>
            </a:r>
            <a:r>
              <a:rPr lang="cs-CZ" altLang="cs-CZ"/>
              <a:t> – </a:t>
            </a:r>
            <a:r>
              <a:rPr lang="cs-CZ" altLang="cs-CZ" u="sng"/>
              <a:t>S</a:t>
            </a:r>
            <a:r>
              <a:rPr lang="cs-CZ" altLang="cs-CZ"/>
              <a:t>creened </a:t>
            </a:r>
            <a:r>
              <a:rPr lang="cs-CZ" altLang="cs-CZ" u="sng"/>
              <a:t>F</a:t>
            </a:r>
            <a:r>
              <a:rPr lang="cs-CZ" altLang="cs-CZ"/>
              <a:t>ully Shielded </a:t>
            </a:r>
            <a:r>
              <a:rPr lang="cs-CZ" altLang="cs-CZ" u="sng"/>
              <a:t>T</a:t>
            </a:r>
            <a:r>
              <a:rPr lang="cs-CZ" altLang="cs-CZ"/>
              <a:t>wisted </a:t>
            </a:r>
            <a:r>
              <a:rPr lang="cs-CZ" altLang="cs-CZ" u="sng"/>
              <a:t>P</a:t>
            </a:r>
            <a:r>
              <a:rPr lang="cs-CZ" altLang="cs-CZ"/>
              <a:t>air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obsahuje stínění okolo každého páru vodičů (jako STP)</a:t>
            </a:r>
          </a:p>
          <a:p>
            <a:pPr lvl="2">
              <a:lnSpc>
                <a:spcPct val="95000"/>
              </a:lnSpc>
            </a:pPr>
            <a:r>
              <a:rPr lang="cs-CZ" altLang="cs-CZ"/>
              <a:t>vybavena také stíněním v okolí všech párů vodičů, tzv. </a:t>
            </a:r>
            <a:r>
              <a:rPr lang="cs-CZ" altLang="cs-CZ">
                <a:solidFill>
                  <a:schemeClr val="tx2"/>
                </a:solidFill>
              </a:rPr>
              <a:t>screening</a:t>
            </a:r>
            <a:endParaRPr lang="cs-CZ" altLang="cs-CZ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>
            <a:extLst>
              <a:ext uri="{FF2B5EF4-FFF2-40B4-BE49-F238E27FC236}">
                <a16:creationId xmlns:a16="http://schemas.microsoft.com/office/drawing/2014/main" id="{51C0C2D7-BD01-4E6D-8929-0C05030FB1A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AC3B71-90CB-477E-AE7B-4534AB81C94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7411" name="Zástupný symbol pro číslo snímku 5">
            <a:extLst>
              <a:ext uri="{FF2B5EF4-FFF2-40B4-BE49-F238E27FC236}">
                <a16:creationId xmlns:a16="http://schemas.microsoft.com/office/drawing/2014/main" id="{DAEE7A5E-8DB4-40F1-B73D-258A3E36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8A1D38-27E9-4645-AE57-F194FCAEA7A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CA" altLang="cs-CZ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1A1B7886-22CE-4892-ABC2-E69513D86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cs-CZ" altLang="cs-CZ" dirty="0"/>
              <a:t>Kroucená dvojlinka (7)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89B85E91-772A-429B-A6CC-F9D04B776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15240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tx2"/>
                </a:solidFill>
              </a:rPr>
              <a:t>S</a:t>
            </a:r>
            <a:r>
              <a:rPr lang="en-US" altLang="cs-CZ">
                <a:solidFill>
                  <a:schemeClr val="tx2"/>
                </a:solidFill>
              </a:rPr>
              <a:t>/</a:t>
            </a:r>
            <a:r>
              <a:rPr lang="cs-CZ" altLang="cs-CZ">
                <a:solidFill>
                  <a:schemeClr val="tx2"/>
                </a:solidFill>
              </a:rPr>
              <a:t>UTP</a:t>
            </a:r>
            <a:r>
              <a:rPr lang="en-US" altLang="cs-CZ"/>
              <a:t> – </a:t>
            </a:r>
            <a:r>
              <a:rPr lang="en-US" altLang="cs-CZ" u="sng"/>
              <a:t>S</a:t>
            </a:r>
            <a:r>
              <a:rPr lang="en-US" altLang="cs-CZ"/>
              <a:t>creened </a:t>
            </a:r>
            <a:r>
              <a:rPr lang="en-US" altLang="cs-CZ" u="sng"/>
              <a:t>U</a:t>
            </a:r>
            <a:r>
              <a:rPr lang="en-US" altLang="cs-CZ"/>
              <a:t>nshielded </a:t>
            </a:r>
            <a:r>
              <a:rPr lang="en-US" altLang="cs-CZ" u="sng"/>
              <a:t>T</a:t>
            </a:r>
            <a:r>
              <a:rPr lang="en-US" altLang="cs-CZ"/>
              <a:t>wisted </a:t>
            </a:r>
            <a:r>
              <a:rPr lang="en-US" altLang="cs-CZ" u="sng"/>
              <a:t>P</a:t>
            </a:r>
            <a:r>
              <a:rPr lang="en-US" altLang="cs-CZ"/>
              <a:t>air:</a:t>
            </a:r>
          </a:p>
          <a:p>
            <a:pPr lvl="2"/>
            <a:r>
              <a:rPr lang="cs-CZ" altLang="cs-CZ"/>
              <a:t>označována také jako </a:t>
            </a:r>
            <a:r>
              <a:rPr lang="cs-CZ" altLang="cs-CZ">
                <a:solidFill>
                  <a:schemeClr val="tx2"/>
                </a:solidFill>
              </a:rPr>
              <a:t>FTP</a:t>
            </a:r>
            <a:r>
              <a:rPr lang="cs-CZ" altLang="cs-CZ"/>
              <a:t> – </a:t>
            </a:r>
            <a:r>
              <a:rPr lang="cs-CZ" altLang="cs-CZ" u="sng"/>
              <a:t>F</a:t>
            </a:r>
            <a:r>
              <a:rPr lang="cs-CZ" altLang="cs-CZ"/>
              <a:t>oiled </a:t>
            </a:r>
            <a:r>
              <a:rPr lang="cs-CZ" altLang="cs-CZ" u="sng"/>
              <a:t>T</a:t>
            </a:r>
            <a:r>
              <a:rPr lang="cs-CZ" altLang="cs-CZ"/>
              <a:t>wisted </a:t>
            </a:r>
            <a:r>
              <a:rPr lang="cs-CZ" altLang="cs-CZ" u="sng"/>
              <a:t>P</a:t>
            </a:r>
            <a:r>
              <a:rPr lang="cs-CZ" altLang="cs-CZ"/>
              <a:t>air</a:t>
            </a:r>
          </a:p>
          <a:p>
            <a:pPr lvl="2"/>
            <a:r>
              <a:rPr lang="cs-CZ" altLang="cs-CZ"/>
              <a:t>obsahuje pouze stínění v okolí všech párů vodičů</a:t>
            </a:r>
          </a:p>
        </p:txBody>
      </p:sp>
      <p:pic>
        <p:nvPicPr>
          <p:cNvPr id="17414" name="Picture 4" descr="D:\TP\utp.jpeg">
            <a:extLst>
              <a:ext uri="{FF2B5EF4-FFF2-40B4-BE49-F238E27FC236}">
                <a16:creationId xmlns:a16="http://schemas.microsoft.com/office/drawing/2014/main" id="{D8BE8CCC-8E0F-4FEC-A252-641F9B5C3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190500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5" descr="D:\TP\stp.jpeg">
            <a:extLst>
              <a:ext uri="{FF2B5EF4-FFF2-40B4-BE49-F238E27FC236}">
                <a16:creationId xmlns:a16="http://schemas.microsoft.com/office/drawing/2014/main" id="{7A7346E8-9DD0-4204-AF3B-EA9DC1772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743200"/>
            <a:ext cx="34480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6" descr="D:\TP\SUTP.png">
            <a:extLst>
              <a:ext uri="{FF2B5EF4-FFF2-40B4-BE49-F238E27FC236}">
                <a16:creationId xmlns:a16="http://schemas.microsoft.com/office/drawing/2014/main" id="{2F049D99-3789-4484-B014-4AB37B004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495800"/>
            <a:ext cx="19716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7" descr="D:\TP\SSTP.png">
            <a:extLst>
              <a:ext uri="{FF2B5EF4-FFF2-40B4-BE49-F238E27FC236}">
                <a16:creationId xmlns:a16="http://schemas.microsoft.com/office/drawing/2014/main" id="{4A6E3185-A587-429C-869B-82E789796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8" name="Rectangle 8">
            <a:extLst>
              <a:ext uri="{FF2B5EF4-FFF2-40B4-BE49-F238E27FC236}">
                <a16:creationId xmlns:a16="http://schemas.microsoft.com/office/drawing/2014/main" id="{F06C6CD7-F566-4194-826B-A214DBA89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200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/>
              <a:t>UTP</a:t>
            </a:r>
          </a:p>
        </p:txBody>
      </p:sp>
      <p:sp>
        <p:nvSpPr>
          <p:cNvPr id="17419" name="Rectangle 9">
            <a:extLst>
              <a:ext uri="{FF2B5EF4-FFF2-40B4-BE49-F238E27FC236}">
                <a16:creationId xmlns:a16="http://schemas.microsoft.com/office/drawing/2014/main" id="{AD387FA2-E923-41AB-9ACC-F01EFA022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200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STP</a:t>
            </a:r>
          </a:p>
        </p:txBody>
      </p:sp>
      <p:sp>
        <p:nvSpPr>
          <p:cNvPr id="17420" name="Rectangle 10">
            <a:extLst>
              <a:ext uri="{FF2B5EF4-FFF2-40B4-BE49-F238E27FC236}">
                <a16:creationId xmlns:a16="http://schemas.microsoft.com/office/drawing/2014/main" id="{0A3842E0-4896-44C6-8CA3-1D7EF9122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029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/>
              <a:t>S</a:t>
            </a:r>
            <a:r>
              <a:rPr lang="en-US" altLang="cs-CZ" sz="2400"/>
              <a:t>/S</a:t>
            </a:r>
            <a:r>
              <a:rPr lang="cs-CZ" altLang="cs-CZ" sz="2400"/>
              <a:t>TP</a:t>
            </a:r>
          </a:p>
        </p:txBody>
      </p:sp>
      <p:sp>
        <p:nvSpPr>
          <p:cNvPr id="17421" name="Rectangle 11">
            <a:extLst>
              <a:ext uri="{FF2B5EF4-FFF2-40B4-BE49-F238E27FC236}">
                <a16:creationId xmlns:a16="http://schemas.microsoft.com/office/drawing/2014/main" id="{7F0A06B5-234A-4BDB-B7AB-B9020320C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05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cs-CZ" sz="2400"/>
              <a:t>S/UTP</a:t>
            </a:r>
            <a:endParaRPr lang="cs-CZ" altLang="cs-CZ" sz="240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>
            <a:extLst>
              <a:ext uri="{FF2B5EF4-FFF2-40B4-BE49-F238E27FC236}">
                <a16:creationId xmlns:a16="http://schemas.microsoft.com/office/drawing/2014/main" id="{6AA5CE73-9DF7-4917-8380-5DD2B8FD6FA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B9022A-DC46-498C-AB1B-786DB85DA842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8435" name="Zástupný symbol pro číslo snímku 5">
            <a:extLst>
              <a:ext uri="{FF2B5EF4-FFF2-40B4-BE49-F238E27FC236}">
                <a16:creationId xmlns:a16="http://schemas.microsoft.com/office/drawing/2014/main" id="{EAC75ACC-7975-4C27-825F-74F88B02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42E4B1-1227-4199-9C1D-65E4F90712F9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CA" altLang="cs-CZ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C8C2BFAC-2A96-4881-A003-B061713263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cs-CZ" altLang="cs-CZ" dirty="0"/>
              <a:t>Kroucená dvojlinka (8)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32DAEB58-4250-4008-8B4A-0F4A24F33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334000"/>
          </a:xfrm>
        </p:spPr>
        <p:txBody>
          <a:bodyPr/>
          <a:lstStyle/>
          <a:p>
            <a:r>
              <a:rPr lang="en-US" altLang="cs-CZ"/>
              <a:t>Pro </a:t>
            </a:r>
            <a:r>
              <a:rPr lang="cs-CZ" altLang="cs-CZ"/>
              <a:t>připojení kroucené </a:t>
            </a:r>
            <a:br>
              <a:rPr lang="cs-CZ" altLang="cs-CZ"/>
            </a:br>
            <a:r>
              <a:rPr lang="cs-CZ" altLang="cs-CZ"/>
              <a:t>dvojlinky se používá </a:t>
            </a:r>
            <a:br>
              <a:rPr lang="cs-CZ" altLang="cs-CZ"/>
            </a:br>
            <a:r>
              <a:rPr lang="cs-CZ" altLang="cs-CZ"/>
              <a:t>konektor RJ-45</a:t>
            </a:r>
          </a:p>
          <a:p>
            <a:r>
              <a:rPr lang="cs-CZ" altLang="cs-CZ"/>
              <a:t>Skládá se z následujících částí:</a:t>
            </a:r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vodivé dráty</a:t>
            </a:r>
            <a:r>
              <a:rPr lang="cs-CZ" altLang="cs-CZ"/>
              <a:t>: </a:t>
            </a:r>
          </a:p>
          <a:p>
            <a:pPr lvl="2"/>
            <a:r>
              <a:rPr lang="cs-CZ" altLang="cs-CZ"/>
              <a:t>signálové vodiče, které jsou vždy v párech vzájemně kolem sebe obtočeny</a:t>
            </a:r>
          </a:p>
          <a:p>
            <a:pPr lvl="2"/>
            <a:r>
              <a:rPr lang="cs-CZ" altLang="cs-CZ"/>
              <a:t>jsou obvykle vyrobeny z mědi</a:t>
            </a:r>
          </a:p>
          <a:p>
            <a:pPr lvl="2"/>
            <a:r>
              <a:rPr lang="cs-CZ" altLang="cs-CZ"/>
              <a:t>mohou být plné nebo splétané</a:t>
            </a:r>
          </a:p>
          <a:p>
            <a:pPr lvl="2"/>
            <a:r>
              <a:rPr lang="cs-CZ" altLang="cs-CZ"/>
              <a:t>počet párů je různý (2, 4, 6, 8, 25, 50, 100), pro síťové aplikace nejčastěji 2 nebo 4 páry</a:t>
            </a:r>
          </a:p>
        </p:txBody>
      </p:sp>
      <p:pic>
        <p:nvPicPr>
          <p:cNvPr id="18438" name="Picture 4" descr="D:\TP\rj45x.jpeg">
            <a:extLst>
              <a:ext uri="{FF2B5EF4-FFF2-40B4-BE49-F238E27FC236}">
                <a16:creationId xmlns:a16="http://schemas.microsoft.com/office/drawing/2014/main" id="{2366BDFB-2F7E-4CC6-A4E5-F16975A04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95400"/>
            <a:ext cx="13716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5" descr="D:\TP\m-rj-45.jpeg">
            <a:extLst>
              <a:ext uri="{FF2B5EF4-FFF2-40B4-BE49-F238E27FC236}">
                <a16:creationId xmlns:a16="http://schemas.microsoft.com/office/drawing/2014/main" id="{3E1A2AF8-BF4C-48B0-AB73-AFAC6F8D7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295400"/>
            <a:ext cx="1828800" cy="131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3">
            <a:extLst>
              <a:ext uri="{FF2B5EF4-FFF2-40B4-BE49-F238E27FC236}">
                <a16:creationId xmlns:a16="http://schemas.microsoft.com/office/drawing/2014/main" id="{37E85681-6E9C-4419-86AC-9EBB8D9B353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1F75FF-F6F8-4460-B49E-826CAF1AA4CF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19459" name="Zástupný symbol pro číslo snímku 5">
            <a:extLst>
              <a:ext uri="{FF2B5EF4-FFF2-40B4-BE49-F238E27FC236}">
                <a16:creationId xmlns:a16="http://schemas.microsoft.com/office/drawing/2014/main" id="{7193EC64-8A68-421F-83BD-E1BBEE449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D996F9-1476-4044-85BD-0B2B38D96304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CA" altLang="cs-CZ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2F3B0EF9-2DBF-4252-9E26-3BC3959F7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cs-CZ" altLang="cs-CZ" dirty="0"/>
              <a:t>Kroucená dvojlinka (9)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96C87480-9FA4-434F-8D00-F5EEC2FA6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077200" cy="5105400"/>
          </a:xfrm>
        </p:spPr>
        <p:txBody>
          <a:bodyPr/>
          <a:lstStyle/>
          <a:p>
            <a:pPr lvl="1"/>
            <a:r>
              <a:rPr lang="cs-CZ" altLang="cs-CZ">
                <a:solidFill>
                  <a:schemeClr val="folHlink"/>
                </a:solidFill>
              </a:rPr>
              <a:t>stínění</a:t>
            </a:r>
            <a:r>
              <a:rPr lang="cs-CZ" altLang="cs-CZ"/>
              <a:t> (pouze u STP, S</a:t>
            </a:r>
            <a:r>
              <a:rPr lang="en-US" altLang="cs-CZ"/>
              <a:t>/STP, S/UTP</a:t>
            </a:r>
            <a:r>
              <a:rPr lang="cs-CZ" altLang="cs-CZ"/>
              <a:t>):</a:t>
            </a:r>
          </a:p>
          <a:p>
            <a:pPr lvl="2"/>
            <a:r>
              <a:rPr lang="cs-CZ" altLang="cs-CZ"/>
              <a:t>stínění kolem každého páru vodičů</a:t>
            </a:r>
            <a:r>
              <a:rPr lang="en-US" altLang="cs-CZ"/>
              <a:t> (STP a S/STP)</a:t>
            </a:r>
            <a:endParaRPr lang="cs-CZ" altLang="cs-CZ"/>
          </a:p>
          <a:p>
            <a:pPr lvl="2"/>
            <a:r>
              <a:rPr lang="cs-CZ" altLang="cs-CZ"/>
              <a:t>stínění kolem všech párů</a:t>
            </a:r>
            <a:r>
              <a:rPr lang="en-US" altLang="cs-CZ"/>
              <a:t> – screening </a:t>
            </a:r>
            <a:r>
              <a:rPr lang="cs-CZ" altLang="cs-CZ"/>
              <a:t>(S</a:t>
            </a:r>
            <a:r>
              <a:rPr lang="en-US" altLang="cs-CZ"/>
              <a:t>/STP a S/UTP)</a:t>
            </a:r>
            <a:endParaRPr lang="cs-CZ" altLang="cs-CZ"/>
          </a:p>
          <a:p>
            <a:pPr lvl="1"/>
            <a:r>
              <a:rPr lang="cs-CZ" altLang="cs-CZ">
                <a:solidFill>
                  <a:schemeClr val="folHlink"/>
                </a:solidFill>
              </a:rPr>
              <a:t>plášť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vnější kryt vyrobený z PVC (nonplenum) nebo </a:t>
            </a:r>
            <a:br>
              <a:rPr lang="en-US" altLang="cs-CZ"/>
            </a:br>
            <a:r>
              <a:rPr lang="cs-CZ" altLang="cs-CZ"/>
              <a:t>z teflonu popř. kynaru (plenum)</a:t>
            </a:r>
          </a:p>
          <a:p>
            <a:r>
              <a:rPr lang="en-US" altLang="cs-CZ"/>
              <a:t>Char. i</a:t>
            </a:r>
            <a:r>
              <a:rPr lang="cs-CZ" altLang="cs-CZ"/>
              <a:t>mpedance je u všech typů 100 ±15 </a:t>
            </a:r>
            <a:r>
              <a:rPr lang="cs-CZ" altLang="cs-CZ">
                <a:latin typeface="Symbol" panose="05050102010706020507" pitchFamily="18" charset="2"/>
              </a:rPr>
              <a:t>W</a:t>
            </a:r>
            <a:r>
              <a:rPr lang="cs-CZ" altLang="cs-CZ"/>
              <a:t> </a:t>
            </a:r>
          </a:p>
          <a:p>
            <a:r>
              <a:rPr lang="cs-CZ" altLang="cs-CZ"/>
              <a:t>Výhody kroucené dvojlinky:</a:t>
            </a:r>
          </a:p>
          <a:p>
            <a:pPr lvl="1"/>
            <a:r>
              <a:rPr lang="cs-CZ" altLang="cs-CZ"/>
              <a:t>snadné připojování jednotlivých zařízení</a:t>
            </a:r>
          </a:p>
          <a:p>
            <a:pPr lvl="1"/>
            <a:r>
              <a:rPr lang="cs-CZ" altLang="cs-CZ"/>
              <a:t>možno využít i pro telefonní (popř. jiné) rozvody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>
            <a:extLst>
              <a:ext uri="{FF2B5EF4-FFF2-40B4-BE49-F238E27FC236}">
                <a16:creationId xmlns:a16="http://schemas.microsoft.com/office/drawing/2014/main" id="{6DE1152B-3A26-413A-927A-A4F40F15AFD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F9A46E-D607-4FB2-AC4D-D654578EDA8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0483" name="Zástupný symbol pro číslo snímku 5">
            <a:extLst>
              <a:ext uri="{FF2B5EF4-FFF2-40B4-BE49-F238E27FC236}">
                <a16:creationId xmlns:a16="http://schemas.microsoft.com/office/drawing/2014/main" id="{94E66434-1731-4D64-B2BC-BD0FA3E7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5A5197-472A-4038-B8D0-B24886F83039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CA" altLang="cs-CZ" sz="14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39F514E9-9314-4EE4-B094-9CCA35E1E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cs-CZ" altLang="cs-CZ" dirty="0"/>
              <a:t>Kroucená dvojlinka (10)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45CA5979-E17F-4032-8129-30E1A4B876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953000"/>
          </a:xfrm>
        </p:spPr>
        <p:txBody>
          <a:bodyPr/>
          <a:lstStyle/>
          <a:p>
            <a:pPr lvl="1"/>
            <a:r>
              <a:rPr lang="cs-CZ" altLang="cs-CZ"/>
              <a:t>STP </a:t>
            </a:r>
            <a:r>
              <a:rPr lang="en-US" altLang="cs-CZ"/>
              <a:t>a S/STP </a:t>
            </a:r>
            <a:r>
              <a:rPr lang="cs-CZ" altLang="cs-CZ"/>
              <a:t>mají velmi dobrou ochranu proti EMI</a:t>
            </a:r>
          </a:p>
          <a:p>
            <a:pPr lvl="1"/>
            <a:r>
              <a:rPr lang="cs-CZ" altLang="cs-CZ"/>
              <a:t>snadná instalace</a:t>
            </a:r>
          </a:p>
          <a:p>
            <a:pPr lvl="1"/>
            <a:r>
              <a:rPr lang="cs-CZ" altLang="cs-CZ"/>
              <a:t>nízká cena</a:t>
            </a:r>
          </a:p>
          <a:p>
            <a:r>
              <a:rPr lang="cs-CZ" altLang="cs-CZ"/>
              <a:t>Nevýhody kroucené dvojlinky:</a:t>
            </a:r>
          </a:p>
          <a:p>
            <a:pPr lvl="1"/>
            <a:r>
              <a:rPr lang="cs-CZ" altLang="cs-CZ"/>
              <a:t>STP a S</a:t>
            </a:r>
            <a:r>
              <a:rPr lang="en-US" altLang="cs-CZ"/>
              <a:t>/STP </a:t>
            </a:r>
            <a:r>
              <a:rPr lang="cs-CZ" altLang="cs-CZ"/>
              <a:t>je silný a obtížně se s ním pracuje</a:t>
            </a:r>
          </a:p>
          <a:p>
            <a:pPr lvl="1"/>
            <a:r>
              <a:rPr lang="cs-CZ" altLang="cs-CZ"/>
              <a:t>UTP je citlivější na šum než koaxiální kabel</a:t>
            </a:r>
          </a:p>
          <a:p>
            <a:pPr lvl="1"/>
            <a:r>
              <a:rPr lang="cs-CZ" altLang="cs-CZ"/>
              <a:t>UTP signály nemohou bez regenerace (zesílení a čištění) být přenášeny na větší vzdálenost (ve srovnání s jinými typy kabelů)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</a:t>
            </a:r>
            <a:r>
              <a:rPr lang="en-US" altLang="cs-CZ" dirty="0"/>
              <a:t>3</a:t>
            </a:r>
            <a:r>
              <a:rPr lang="cs-CZ" altLang="cs-CZ" dirty="0"/>
              <a:t>)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64CB055C-28B3-4674-B438-05678E9CBB0E}"/>
              </a:ext>
            </a:extLst>
          </p:cNvPr>
          <p:cNvCxnSpPr/>
          <p:nvPr/>
        </p:nvCxnSpPr>
        <p:spPr bwMode="auto">
          <a:xfrm>
            <a:off x="1115616" y="3212976"/>
            <a:ext cx="24482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6070661D-4EC0-4632-B94C-DF74E639860A}"/>
              </a:ext>
            </a:extLst>
          </p:cNvPr>
          <p:cNvCxnSpPr/>
          <p:nvPr/>
        </p:nvCxnSpPr>
        <p:spPr bwMode="auto">
          <a:xfrm flipV="1">
            <a:off x="1331640" y="1484784"/>
            <a:ext cx="0" cy="1944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Obdélník 68">
            <a:extLst>
              <a:ext uri="{FF2B5EF4-FFF2-40B4-BE49-F238E27FC236}">
                <a16:creationId xmlns:a16="http://schemas.microsoft.com/office/drawing/2014/main" id="{D92635C3-5993-4299-AE0B-7CEA225F43A4}"/>
              </a:ext>
            </a:extLst>
          </p:cNvPr>
          <p:cNvSpPr/>
          <p:nvPr/>
        </p:nvSpPr>
        <p:spPr bwMode="auto">
          <a:xfrm>
            <a:off x="755576" y="1556792"/>
            <a:ext cx="576064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2" name="Obdélník 71">
            <a:extLst>
              <a:ext uri="{FF2B5EF4-FFF2-40B4-BE49-F238E27FC236}">
                <a16:creationId xmlns:a16="http://schemas.microsoft.com/office/drawing/2014/main" id="{1929BE22-4953-4A81-ADAF-72FDE37FA006}"/>
              </a:ext>
            </a:extLst>
          </p:cNvPr>
          <p:cNvSpPr/>
          <p:nvPr/>
        </p:nvSpPr>
        <p:spPr bwMode="auto">
          <a:xfrm>
            <a:off x="2915816" y="3212976"/>
            <a:ext cx="576064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4" name="Obdélník 73">
            <a:extLst>
              <a:ext uri="{FF2B5EF4-FFF2-40B4-BE49-F238E27FC236}">
                <a16:creationId xmlns:a16="http://schemas.microsoft.com/office/drawing/2014/main" id="{1745872F-CD24-4DC5-A343-D1F0374D0A27}"/>
              </a:ext>
            </a:extLst>
          </p:cNvPr>
          <p:cNvSpPr/>
          <p:nvPr/>
        </p:nvSpPr>
        <p:spPr bwMode="auto">
          <a:xfrm>
            <a:off x="827584" y="3212976"/>
            <a:ext cx="576064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5010A90-CD95-441A-8057-C7FD0F63F565}"/>
              </a:ext>
            </a:extLst>
          </p:cNvPr>
          <p:cNvCxnSpPr/>
          <p:nvPr/>
        </p:nvCxnSpPr>
        <p:spPr bwMode="auto">
          <a:xfrm>
            <a:off x="1619672" y="3356992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Obdélník 75">
            <a:extLst>
              <a:ext uri="{FF2B5EF4-FFF2-40B4-BE49-F238E27FC236}">
                <a16:creationId xmlns:a16="http://schemas.microsoft.com/office/drawing/2014/main" id="{BF2CB1AE-68C9-49F8-BC79-CABF8D0651FE}"/>
              </a:ext>
            </a:extLst>
          </p:cNvPr>
          <p:cNvSpPr/>
          <p:nvPr/>
        </p:nvSpPr>
        <p:spPr bwMode="auto">
          <a:xfrm>
            <a:off x="1691680" y="3356992"/>
            <a:ext cx="576064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</a:t>
            </a:r>
            <a:endParaRPr kumimoji="0" lang="cs-CZ" sz="24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D8A73C-C718-4516-8260-19B605510844}"/>
              </a:ext>
            </a:extLst>
          </p:cNvPr>
          <p:cNvCxnSpPr/>
          <p:nvPr/>
        </p:nvCxnSpPr>
        <p:spPr bwMode="auto">
          <a:xfrm>
            <a:off x="1331640" y="2132856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Přímá spojnice 76">
            <a:extLst>
              <a:ext uri="{FF2B5EF4-FFF2-40B4-BE49-F238E27FC236}">
                <a16:creationId xmlns:a16="http://schemas.microsoft.com/office/drawing/2014/main" id="{3333C198-3682-42FE-B716-01BE7D56DE7D}"/>
              </a:ext>
            </a:extLst>
          </p:cNvPr>
          <p:cNvCxnSpPr/>
          <p:nvPr/>
        </p:nvCxnSpPr>
        <p:spPr bwMode="auto">
          <a:xfrm>
            <a:off x="2699792" y="2132856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4639924-96F5-4DA9-A370-055301907720}"/>
              </a:ext>
            </a:extLst>
          </p:cNvPr>
          <p:cNvCxnSpPr/>
          <p:nvPr/>
        </p:nvCxnSpPr>
        <p:spPr bwMode="auto">
          <a:xfrm flipV="1">
            <a:off x="1331640" y="2123768"/>
            <a:ext cx="1359217" cy="10892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D1BEBEDE-3CF7-4AD2-BF58-3718105C9126}"/>
                  </a:ext>
                </a:extLst>
              </p:cNvPr>
              <p:cNvSpPr txBox="1"/>
              <p:nvPr/>
            </p:nvSpPr>
            <p:spPr>
              <a:xfrm>
                <a:off x="1581207" y="2267580"/>
                <a:ext cx="4705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D1BEBEDE-3CF7-4AD2-BF58-3718105C91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207" y="2267580"/>
                <a:ext cx="470513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17BD8FBF-08A5-4B32-B23F-D5AE6B8B5545}"/>
                  </a:ext>
                </a:extLst>
              </p:cNvPr>
              <p:cNvSpPr txBox="1"/>
              <p:nvPr/>
            </p:nvSpPr>
            <p:spPr>
              <a:xfrm>
                <a:off x="2752055" y="1700808"/>
                <a:ext cx="2757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</m:oMath>
                  </m:oMathPara>
                </a14:m>
                <a:endParaRPr lang="cs-CZ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17BD8FBF-08A5-4B32-B23F-D5AE6B8B5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055" y="1700808"/>
                <a:ext cx="275717" cy="369332"/>
              </a:xfrm>
              <a:prstGeom prst="rect">
                <a:avLst/>
              </a:prstGeom>
              <a:blipFill>
                <a:blip r:embed="rId3"/>
                <a:stretch>
                  <a:fillRect l="-23913" r="-21739" b="-8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blouk 24">
            <a:extLst>
              <a:ext uri="{FF2B5EF4-FFF2-40B4-BE49-F238E27FC236}">
                <a16:creationId xmlns:a16="http://schemas.microsoft.com/office/drawing/2014/main" id="{749C9E3B-F27A-4362-878F-17FCD6A3A25D}"/>
              </a:ext>
            </a:extLst>
          </p:cNvPr>
          <p:cNvSpPr/>
          <p:nvPr/>
        </p:nvSpPr>
        <p:spPr bwMode="auto">
          <a:xfrm>
            <a:off x="2680047" y="1556792"/>
            <a:ext cx="648072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>
                <a:extLst>
                  <a:ext uri="{FF2B5EF4-FFF2-40B4-BE49-F238E27FC236}">
                    <a16:creationId xmlns:a16="http://schemas.microsoft.com/office/drawing/2014/main" id="{DF4D1123-D349-49DD-A190-8855A2C50C27}"/>
                  </a:ext>
                </a:extLst>
              </p:cNvPr>
              <p:cNvSpPr txBox="1"/>
              <p:nvPr/>
            </p:nvSpPr>
            <p:spPr>
              <a:xfrm>
                <a:off x="3256111" y="1844824"/>
                <a:ext cx="3077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ovéPole 78">
                <a:extLst>
                  <a:ext uri="{FF2B5EF4-FFF2-40B4-BE49-F238E27FC236}">
                    <a16:creationId xmlns:a16="http://schemas.microsoft.com/office/drawing/2014/main" id="{DF4D1123-D349-49DD-A190-8855A2C50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111" y="1844824"/>
                <a:ext cx="307777" cy="369332"/>
              </a:xfrm>
              <a:prstGeom prst="rect">
                <a:avLst/>
              </a:prstGeom>
              <a:blipFill>
                <a:blip r:embed="rId4"/>
                <a:stretch>
                  <a:fillRect l="-11765" r="-11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341A124-C9FA-4544-8A90-66302519E7EE}"/>
                  </a:ext>
                </a:extLst>
              </p:cNvPr>
              <p:cNvSpPr txBox="1"/>
              <p:nvPr/>
            </p:nvSpPr>
            <p:spPr>
              <a:xfrm>
                <a:off x="4050000" y="1619508"/>
                <a:ext cx="18064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j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</m:oMath>
                  </m:oMathPara>
                </a14:m>
                <a:endParaRPr 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341A124-C9FA-4544-8A90-66302519E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0000" y="1619508"/>
                <a:ext cx="1806457" cy="369332"/>
              </a:xfrm>
              <a:prstGeom prst="rect">
                <a:avLst/>
              </a:prstGeom>
              <a:blipFill>
                <a:blip r:embed="rId5"/>
                <a:stretch>
                  <a:fillRect l="-4040" r="-1684" b="-3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ovéPole 79">
                <a:extLst>
                  <a:ext uri="{FF2B5EF4-FFF2-40B4-BE49-F238E27FC236}">
                    <a16:creationId xmlns:a16="http://schemas.microsoft.com/office/drawing/2014/main" id="{CD9A6228-3FFE-4094-A9F6-90BF8818A032}"/>
                  </a:ext>
                </a:extLst>
              </p:cNvPr>
              <p:cNvSpPr txBox="1"/>
              <p:nvPr/>
            </p:nvSpPr>
            <p:spPr>
              <a:xfrm>
                <a:off x="3859200" y="2276872"/>
                <a:ext cx="4543423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80" name="TextovéPole 79">
                <a:extLst>
                  <a:ext uri="{FF2B5EF4-FFF2-40B4-BE49-F238E27FC236}">
                    <a16:creationId xmlns:a16="http://schemas.microsoft.com/office/drawing/2014/main" id="{CD9A6228-3FFE-4094-A9F6-90BF8818A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200" y="2276872"/>
                <a:ext cx="4543423" cy="7515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ovéPole 80">
                <a:extLst>
                  <a:ext uri="{FF2B5EF4-FFF2-40B4-BE49-F238E27FC236}">
                    <a16:creationId xmlns:a16="http://schemas.microsoft.com/office/drawing/2014/main" id="{0B1426BE-A464-4468-9257-4F8708B3F4DD}"/>
                  </a:ext>
                </a:extLst>
              </p:cNvPr>
              <p:cNvSpPr txBox="1"/>
              <p:nvPr/>
            </p:nvSpPr>
            <p:spPr>
              <a:xfrm>
                <a:off x="3909062" y="3181504"/>
                <a:ext cx="4839402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. 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</m:t>
                            </m:r>
                          </m:sub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 .  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ω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81" name="TextovéPole 80">
                <a:extLst>
                  <a:ext uri="{FF2B5EF4-FFF2-40B4-BE49-F238E27FC236}">
                    <a16:creationId xmlns:a16="http://schemas.microsoft.com/office/drawing/2014/main" id="{0B1426BE-A464-4468-9257-4F8708B3F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062" y="3181504"/>
                <a:ext cx="4839402" cy="7515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EE8B3452-C269-45A5-965B-E9AC9D163BCD}"/>
                  </a:ext>
                </a:extLst>
              </p:cNvPr>
              <p:cNvSpPr txBox="1"/>
              <p:nvPr/>
            </p:nvSpPr>
            <p:spPr>
              <a:xfrm>
                <a:off x="1043608" y="4322728"/>
                <a:ext cx="5046574" cy="546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ω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Z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jωL</m:t>
                    </m:r>
                  </m:oMath>
                </a14:m>
                <a:endParaRPr lang="en-US" b="0" dirty="0">
                  <a:latin typeface="+mj-lt"/>
                </a:endParaRPr>
              </a:p>
            </p:txBody>
          </p:sp>
        </mc:Choice>
        <mc:Fallback xmlns="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EE8B3452-C269-45A5-965B-E9AC9D163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322728"/>
                <a:ext cx="5046574" cy="5464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ectangle 4">
            <a:extLst>
              <a:ext uri="{FF2B5EF4-FFF2-40B4-BE49-F238E27FC236}">
                <a16:creationId xmlns:a16="http://schemas.microsoft.com/office/drawing/2014/main" id="{A3215BB0-B876-479B-AD13-7814209AD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5229200"/>
            <a:ext cx="511256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cs-CZ" alt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altLang="cs-CZ" sz="2400" dirty="0"/>
              <a:t> </a:t>
            </a:r>
            <a:r>
              <a:rPr lang="cs-CZ" altLang="cs-CZ" sz="2400" dirty="0"/>
              <a:t>	</a:t>
            </a:r>
            <a:r>
              <a:rPr lang="en-US" altLang="cs-CZ" sz="2400" dirty="0"/>
              <a:t>–</a:t>
            </a:r>
            <a:r>
              <a:rPr lang="cs-CZ" altLang="cs-CZ" sz="2400" dirty="0"/>
              <a:t> imaginární jednotka, tj. </a:t>
            </a:r>
            <a:r>
              <a:rPr lang="cs-CZ" alt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 = </a:t>
            </a:r>
            <a:r>
              <a:rPr lang="en-US" altLang="cs-CZ" sz="2400" dirty="0"/>
              <a:t>– </a:t>
            </a:r>
            <a:r>
              <a:rPr lang="cs-CZ" altLang="cs-CZ" sz="2400" dirty="0"/>
              <a:t>1  </a:t>
            </a:r>
            <a:endParaRPr lang="cs-CZ" altLang="cs-CZ" sz="2400" baseline="30000" dirty="0"/>
          </a:p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en-US" alt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altLang="cs-CZ" sz="2400" dirty="0"/>
              <a:t> </a:t>
            </a:r>
            <a:r>
              <a:rPr lang="cs-CZ" altLang="cs-CZ" sz="2400" dirty="0"/>
              <a:t>	</a:t>
            </a:r>
            <a:r>
              <a:rPr lang="en-US" altLang="cs-CZ" sz="2400" dirty="0"/>
              <a:t>– </a:t>
            </a:r>
            <a:r>
              <a:rPr lang="cs-CZ" altLang="cs-CZ" sz="2400" dirty="0"/>
              <a:t>podélná impedance </a:t>
            </a:r>
            <a:r>
              <a:rPr lang="en-US" altLang="cs-CZ" sz="2400" dirty="0"/>
              <a:t>[</a:t>
            </a:r>
            <a:r>
              <a:rPr lang="en-US" altLang="cs-CZ" sz="2400" dirty="0">
                <a:sym typeface="Symbol" panose="05050102010706020507" pitchFamily="18" charset="2"/>
              </a:rPr>
              <a:t></a:t>
            </a:r>
            <a:r>
              <a:rPr lang="cs-CZ" altLang="cs-CZ" sz="2400" dirty="0">
                <a:sym typeface="Symbol" panose="05050102010706020507" pitchFamily="18" charset="2"/>
              </a:rPr>
              <a:t>/m</a:t>
            </a:r>
            <a:r>
              <a:rPr lang="en-US" altLang="cs-CZ" sz="2400" dirty="0"/>
              <a:t>]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2852425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44624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(4)</a:t>
            </a:r>
          </a:p>
        </p:txBody>
      </p:sp>
      <p:sp>
        <p:nvSpPr>
          <p:cNvPr id="56" name="Obdélník 55">
            <a:extLst>
              <a:ext uri="{FF2B5EF4-FFF2-40B4-BE49-F238E27FC236}">
                <a16:creationId xmlns:a16="http://schemas.microsoft.com/office/drawing/2014/main" id="{8E89C4C8-BA9E-4383-A717-F395411AA4A8}"/>
              </a:ext>
            </a:extLst>
          </p:cNvPr>
          <p:cNvSpPr/>
          <p:nvPr/>
        </p:nvSpPr>
        <p:spPr bwMode="auto">
          <a:xfrm rot="5400000">
            <a:off x="5364088" y="2276872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4">
                <a:extLst>
                  <a:ext uri="{FF2B5EF4-FFF2-40B4-BE49-F238E27FC236}">
                    <a16:creationId xmlns:a16="http://schemas.microsoft.com/office/drawing/2014/main" id="{E9B91469-E1A9-4220-87F3-1874BC517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9600" y="4077072"/>
                <a:ext cx="4898504" cy="14401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en-US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</a:t>
                </a:r>
                <a:r>
                  <a:rPr lang="cs-CZ" altLang="cs-CZ" sz="2400" baseline="-25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altLang="cs-CZ" sz="2400" dirty="0"/>
                  <a:t>	</a:t>
                </a:r>
                <a:r>
                  <a:rPr lang="en-US" altLang="cs-CZ" sz="2400" dirty="0"/>
                  <a:t>– </a:t>
                </a:r>
                <a:r>
                  <a:rPr lang="cs-CZ" altLang="cs-CZ" sz="2400" dirty="0"/>
                  <a:t>kapacitní reaktance </a:t>
                </a:r>
                <a:r>
                  <a:rPr lang="en-US" altLang="cs-CZ" sz="2400" dirty="0"/>
                  <a:t>[</a:t>
                </a:r>
                <a:r>
                  <a:rPr lang="en-US" altLang="cs-CZ" sz="2400" dirty="0">
                    <a:sym typeface="Symbol" panose="05050102010706020507" pitchFamily="18" charset="2"/>
                  </a:rPr>
                  <a:t></a:t>
                </a:r>
                <a:r>
                  <a:rPr lang="en-US" altLang="cs-CZ" sz="2400" dirty="0"/>
                  <a:t>]</a:t>
                </a:r>
                <a:endParaRPr lang="cs-CZ" altLang="cs-CZ" sz="2400" dirty="0"/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cs-CZ" altLang="cs-CZ" sz="2400" dirty="0"/>
                  <a:t>	</a:t>
                </a:r>
                <a:r>
                  <a:rPr lang="en-US" altLang="cs-CZ" sz="24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altLang="cs-CZ" sz="2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cs-CZ" altLang="cs-CZ" sz="24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cs-CZ" altLang="cs-CZ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altLang="cs-CZ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  <m:r>
                          <m:rPr>
                            <m:sty m:val="p"/>
                          </m:rPr>
                          <a:rPr lang="cs-CZ" altLang="cs-CZ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cs-CZ" alt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4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altLang="cs-CZ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  <m:r>
                          <m:rPr>
                            <m:sty m:val="p"/>
                          </m:rPr>
                          <a:rPr lang="cs-CZ" altLang="cs-CZ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r>
                          <m:rPr>
                            <m:sty m:val="p"/>
                          </m:rPr>
                          <a:rPr lang="cs-CZ" altLang="cs-CZ" sz="24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den>
                    </m:f>
                  </m:oMath>
                </a14:m>
                <a:endParaRPr lang="cs-CZ" altLang="cs-CZ" sz="2400" dirty="0">
                  <a:latin typeface="+mj-lt"/>
                  <a:sym typeface="Symbol" panose="05050102010706020507" pitchFamily="18" charset="2"/>
                </a:endParaRPr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endParaRPr lang="cs-CZ" altLang="cs-CZ" sz="800" dirty="0">
                  <a:latin typeface="+mj-lt"/>
                  <a:sym typeface="Symbol" panose="05050102010706020507" pitchFamily="18" charset="2"/>
                </a:endParaRPr>
              </a:p>
              <a:p>
                <a:pPr marL="57150" indent="0">
                  <a:lnSpc>
                    <a:spcPct val="80000"/>
                  </a:lnSpc>
                  <a:buNone/>
                  <a:tabLst>
                    <a:tab pos="541338" algn="l"/>
                  </a:tabLst>
                </a:pPr>
                <a:r>
                  <a:rPr lang="cs-CZ" altLang="cs-CZ" sz="24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B</a:t>
                </a:r>
                <a:r>
                  <a:rPr lang="cs-CZ" altLang="cs-CZ" sz="2400" baseline="-25000" dirty="0">
                    <a:latin typeface="Cambria Math" panose="02040503050406030204" pitchFamily="18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C</a:t>
                </a:r>
                <a:r>
                  <a:rPr lang="cs-CZ" altLang="cs-CZ" sz="2400" dirty="0">
                    <a:latin typeface="+mj-lt"/>
                    <a:sym typeface="Symbol" panose="05050102010706020507" pitchFamily="18" charset="2"/>
                  </a:rPr>
                  <a:t> 	– kapacitní vodivost </a:t>
                </a:r>
                <a:r>
                  <a:rPr lang="en-US" altLang="cs-CZ" sz="2400" dirty="0">
                    <a:latin typeface="+mj-lt"/>
                    <a:sym typeface="Symbol" panose="05050102010706020507" pitchFamily="18" charset="2"/>
                  </a:rPr>
                  <a:t>[</a:t>
                </a:r>
                <a:r>
                  <a:rPr lang="cs-CZ" altLang="cs-CZ" sz="2400" dirty="0">
                    <a:latin typeface="+mj-lt"/>
                    <a:sym typeface="Symbol" panose="05050102010706020507" pitchFamily="18" charset="2"/>
                  </a:rPr>
                  <a:t>S</a:t>
                </a:r>
                <a:r>
                  <a:rPr lang="en-US" altLang="cs-CZ" sz="2400" dirty="0">
                    <a:latin typeface="+mj-lt"/>
                    <a:sym typeface="Symbol" panose="05050102010706020507" pitchFamily="18" charset="2"/>
                  </a:rPr>
                  <a:t>]</a:t>
                </a:r>
              </a:p>
            </p:txBody>
          </p:sp>
        </mc:Choice>
        <mc:Fallback xmlns="">
          <p:sp>
            <p:nvSpPr>
              <p:cNvPr id="71" name="Rectangle 4">
                <a:extLst>
                  <a:ext uri="{FF2B5EF4-FFF2-40B4-BE49-F238E27FC236}">
                    <a16:creationId xmlns:a16="http://schemas.microsoft.com/office/drawing/2014/main" id="{E9B91469-E1A9-4220-87F3-1874BC5172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4077072"/>
                <a:ext cx="4898504" cy="1440160"/>
              </a:xfrm>
              <a:prstGeom prst="rect">
                <a:avLst/>
              </a:prstGeom>
              <a:blipFill>
                <a:blip r:embed="rId2"/>
                <a:stretch>
                  <a:fillRect l="-746" t="-8898" b="-63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bdélník 46">
            <a:extLst>
              <a:ext uri="{FF2B5EF4-FFF2-40B4-BE49-F238E27FC236}">
                <a16:creationId xmlns:a16="http://schemas.microsoft.com/office/drawing/2014/main" id="{6D1224C3-9FCA-486C-9358-15FFBEE78F72}"/>
              </a:ext>
            </a:extLst>
          </p:cNvPr>
          <p:cNvSpPr/>
          <p:nvPr/>
        </p:nvSpPr>
        <p:spPr bwMode="auto">
          <a:xfrm rot="5400000">
            <a:off x="6516216" y="2276872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B9BEFD45-E2C9-4AAE-8CD1-D8268198BC4E}"/>
              </a:ext>
            </a:extLst>
          </p:cNvPr>
          <p:cNvCxnSpPr>
            <a:stCxn id="56" idx="1"/>
          </p:cNvCxnSpPr>
          <p:nvPr/>
        </p:nvCxnSpPr>
        <p:spPr bwMode="auto">
          <a:xfrm flipV="1">
            <a:off x="5796136" y="1628800"/>
            <a:ext cx="0" cy="36004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BC86AE7-8335-48ED-8253-237DB9F700FF}"/>
              </a:ext>
            </a:extLst>
          </p:cNvPr>
          <p:cNvCxnSpPr/>
          <p:nvPr/>
        </p:nvCxnSpPr>
        <p:spPr bwMode="auto">
          <a:xfrm flipV="1">
            <a:off x="6948264" y="1628800"/>
            <a:ext cx="0" cy="36004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271F241B-A1FB-45E7-853A-B300160F8F12}"/>
              </a:ext>
            </a:extLst>
          </p:cNvPr>
          <p:cNvCxnSpPr/>
          <p:nvPr/>
        </p:nvCxnSpPr>
        <p:spPr bwMode="auto">
          <a:xfrm>
            <a:off x="6372200" y="3212976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Přímá spojnice 68">
            <a:extLst>
              <a:ext uri="{FF2B5EF4-FFF2-40B4-BE49-F238E27FC236}">
                <a16:creationId xmlns:a16="http://schemas.microsoft.com/office/drawing/2014/main" id="{C0E10734-023D-4EFA-989C-CF11FF7261DF}"/>
              </a:ext>
            </a:extLst>
          </p:cNvPr>
          <p:cNvCxnSpPr/>
          <p:nvPr/>
        </p:nvCxnSpPr>
        <p:spPr bwMode="auto">
          <a:xfrm flipV="1">
            <a:off x="5796136" y="2852936"/>
            <a:ext cx="0" cy="36004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Přímá spojnice 71">
            <a:extLst>
              <a:ext uri="{FF2B5EF4-FFF2-40B4-BE49-F238E27FC236}">
                <a16:creationId xmlns:a16="http://schemas.microsoft.com/office/drawing/2014/main" id="{221570B2-33A6-4874-A929-E78599C86295}"/>
              </a:ext>
            </a:extLst>
          </p:cNvPr>
          <p:cNvCxnSpPr/>
          <p:nvPr/>
        </p:nvCxnSpPr>
        <p:spPr bwMode="auto">
          <a:xfrm flipV="1">
            <a:off x="6948264" y="2852936"/>
            <a:ext cx="0" cy="36004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6494B394-74C7-4B16-AA6D-2433A4305517}"/>
              </a:ext>
            </a:extLst>
          </p:cNvPr>
          <p:cNvCxnSpPr/>
          <p:nvPr/>
        </p:nvCxnSpPr>
        <p:spPr bwMode="auto">
          <a:xfrm>
            <a:off x="5796136" y="3212976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26E9531B-7193-42DF-8903-77018D0E58C3}"/>
              </a:ext>
            </a:extLst>
          </p:cNvPr>
          <p:cNvCxnSpPr/>
          <p:nvPr/>
        </p:nvCxnSpPr>
        <p:spPr bwMode="auto">
          <a:xfrm flipV="1">
            <a:off x="6372200" y="980728"/>
            <a:ext cx="0" cy="64807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Přímá spojnice 73">
            <a:extLst>
              <a:ext uri="{FF2B5EF4-FFF2-40B4-BE49-F238E27FC236}">
                <a16:creationId xmlns:a16="http://schemas.microsoft.com/office/drawing/2014/main" id="{71710454-3A20-41CA-BC9C-7A657FEDE03E}"/>
              </a:ext>
            </a:extLst>
          </p:cNvPr>
          <p:cNvCxnSpPr/>
          <p:nvPr/>
        </p:nvCxnSpPr>
        <p:spPr bwMode="auto">
          <a:xfrm flipV="1">
            <a:off x="6372200" y="3212976"/>
            <a:ext cx="0" cy="64807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Přímá spojnice 75">
            <a:extLst>
              <a:ext uri="{FF2B5EF4-FFF2-40B4-BE49-F238E27FC236}">
                <a16:creationId xmlns:a16="http://schemas.microsoft.com/office/drawing/2014/main" id="{794E8D74-6D68-4DBF-8F77-41BD8DCA9652}"/>
              </a:ext>
            </a:extLst>
          </p:cNvPr>
          <p:cNvCxnSpPr/>
          <p:nvPr/>
        </p:nvCxnSpPr>
        <p:spPr bwMode="auto">
          <a:xfrm>
            <a:off x="5796136" y="1628800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Přímá spojnice 76">
            <a:extLst>
              <a:ext uri="{FF2B5EF4-FFF2-40B4-BE49-F238E27FC236}">
                <a16:creationId xmlns:a16="http://schemas.microsoft.com/office/drawing/2014/main" id="{F93D595C-194F-4AB3-8347-B7DD81786371}"/>
              </a:ext>
            </a:extLst>
          </p:cNvPr>
          <p:cNvCxnSpPr/>
          <p:nvPr/>
        </p:nvCxnSpPr>
        <p:spPr bwMode="auto">
          <a:xfrm>
            <a:off x="6372200" y="1628800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>
                <a:extLst>
                  <a:ext uri="{FF2B5EF4-FFF2-40B4-BE49-F238E27FC236}">
                    <a16:creationId xmlns:a16="http://schemas.microsoft.com/office/drawing/2014/main" id="{CFBB11F6-06F5-44F7-BDB4-1317CD2447F8}"/>
                  </a:ext>
                </a:extLst>
              </p:cNvPr>
              <p:cNvSpPr txBox="1"/>
              <p:nvPr/>
            </p:nvSpPr>
            <p:spPr>
              <a:xfrm>
                <a:off x="5868144" y="1052736"/>
                <a:ext cx="1763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2" name="TextovéPole 31">
                <a:extLst>
                  <a:ext uri="{FF2B5EF4-FFF2-40B4-BE49-F238E27FC236}">
                    <a16:creationId xmlns:a16="http://schemas.microsoft.com/office/drawing/2014/main" id="{CFBB11F6-06F5-44F7-BDB4-1317CD244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052736"/>
                <a:ext cx="176330" cy="369332"/>
              </a:xfrm>
              <a:prstGeom prst="rect">
                <a:avLst/>
              </a:prstGeom>
              <a:blipFill>
                <a:blip r:embed="rId3"/>
                <a:stretch>
                  <a:fillRect l="-41379" r="-34483" b="-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337D46C2-74C3-4268-847C-B6D35A0EDF64}"/>
              </a:ext>
            </a:extLst>
          </p:cNvPr>
          <p:cNvCxnSpPr/>
          <p:nvPr/>
        </p:nvCxnSpPr>
        <p:spPr bwMode="auto">
          <a:xfrm>
            <a:off x="6156176" y="1052736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>
                <a:extLst>
                  <a:ext uri="{FF2B5EF4-FFF2-40B4-BE49-F238E27FC236}">
                    <a16:creationId xmlns:a16="http://schemas.microsoft.com/office/drawing/2014/main" id="{557A4524-A086-4EE1-BBB5-C63E00D111C7}"/>
                  </a:ext>
                </a:extLst>
              </p:cNvPr>
              <p:cNvSpPr txBox="1"/>
              <p:nvPr/>
            </p:nvSpPr>
            <p:spPr>
              <a:xfrm>
                <a:off x="5040032" y="1556792"/>
                <a:ext cx="3114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TextovéPole 41">
                <a:extLst>
                  <a:ext uri="{FF2B5EF4-FFF2-40B4-BE49-F238E27FC236}">
                    <a16:creationId xmlns:a16="http://schemas.microsoft.com/office/drawing/2014/main" id="{557A4524-A086-4EE1-BBB5-C63E00D11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32" y="1556792"/>
                <a:ext cx="311431" cy="369332"/>
              </a:xfrm>
              <a:prstGeom prst="rect">
                <a:avLst/>
              </a:prstGeom>
              <a:blipFill>
                <a:blip r:embed="rId4"/>
                <a:stretch>
                  <a:fillRect l="-23529" r="-5882"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E9ED6097-6F49-4F44-87AD-F178679A472B}"/>
                  </a:ext>
                </a:extLst>
              </p:cNvPr>
              <p:cNvSpPr txBox="1"/>
              <p:nvPr/>
            </p:nvSpPr>
            <p:spPr>
              <a:xfrm>
                <a:off x="7421419" y="1556792"/>
                <a:ext cx="3189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E9ED6097-6F49-4F44-87AD-F178679A4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419" y="1556792"/>
                <a:ext cx="318933" cy="369332"/>
              </a:xfrm>
              <a:prstGeom prst="rect">
                <a:avLst/>
              </a:prstGeom>
              <a:blipFill>
                <a:blip r:embed="rId5"/>
                <a:stretch>
                  <a:fillRect l="-20755" r="-3774"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Přímá spojnice se šipkou 82">
            <a:extLst>
              <a:ext uri="{FF2B5EF4-FFF2-40B4-BE49-F238E27FC236}">
                <a16:creationId xmlns:a16="http://schemas.microsoft.com/office/drawing/2014/main" id="{62A4518E-D6C7-4817-BFAC-C0736E17FF51}"/>
              </a:ext>
            </a:extLst>
          </p:cNvPr>
          <p:cNvCxnSpPr/>
          <p:nvPr/>
        </p:nvCxnSpPr>
        <p:spPr bwMode="auto">
          <a:xfrm>
            <a:off x="5436096" y="162880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Přímá spojnice se šipkou 84">
            <a:extLst>
              <a:ext uri="{FF2B5EF4-FFF2-40B4-BE49-F238E27FC236}">
                <a16:creationId xmlns:a16="http://schemas.microsoft.com/office/drawing/2014/main" id="{5D1573A5-0C21-47F6-B593-8C604F0F720D}"/>
              </a:ext>
            </a:extLst>
          </p:cNvPr>
          <p:cNvCxnSpPr/>
          <p:nvPr/>
        </p:nvCxnSpPr>
        <p:spPr bwMode="auto">
          <a:xfrm>
            <a:off x="7308304" y="162880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ovéPole 85">
            <a:extLst>
              <a:ext uri="{FF2B5EF4-FFF2-40B4-BE49-F238E27FC236}">
                <a16:creationId xmlns:a16="http://schemas.microsoft.com/office/drawing/2014/main" id="{FB1EF2B1-8064-458F-8ECE-26E2C963E69E}"/>
              </a:ext>
            </a:extLst>
          </p:cNvPr>
          <p:cNvSpPr txBox="1"/>
          <p:nvPr/>
        </p:nvSpPr>
        <p:spPr>
          <a:xfrm>
            <a:off x="5909568" y="3419708"/>
            <a:ext cx="10259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/>
              <a:t>I</a:t>
            </a:r>
          </a:p>
        </p:txBody>
      </p:sp>
      <p:cxnSp>
        <p:nvCxnSpPr>
          <p:cNvPr id="87" name="Přímá spojnice se šipkou 86">
            <a:extLst>
              <a:ext uri="{FF2B5EF4-FFF2-40B4-BE49-F238E27FC236}">
                <a16:creationId xmlns:a16="http://schemas.microsoft.com/office/drawing/2014/main" id="{73084B2B-8A78-41DA-A442-28663FDE8A23}"/>
              </a:ext>
            </a:extLst>
          </p:cNvPr>
          <p:cNvCxnSpPr/>
          <p:nvPr/>
        </p:nvCxnSpPr>
        <p:spPr bwMode="auto">
          <a:xfrm>
            <a:off x="6156176" y="342900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ovéPole 87">
                <a:extLst>
                  <a:ext uri="{FF2B5EF4-FFF2-40B4-BE49-F238E27FC236}">
                    <a16:creationId xmlns:a16="http://schemas.microsoft.com/office/drawing/2014/main" id="{CD10340F-122D-4236-AB14-860696C17F70}"/>
                  </a:ext>
                </a:extLst>
              </p:cNvPr>
              <p:cNvSpPr txBox="1"/>
              <p:nvPr/>
            </p:nvSpPr>
            <p:spPr>
              <a:xfrm>
                <a:off x="7245984" y="2232008"/>
                <a:ext cx="4223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8" name="TextovéPole 87">
                <a:extLst>
                  <a:ext uri="{FF2B5EF4-FFF2-40B4-BE49-F238E27FC236}">
                    <a16:creationId xmlns:a16="http://schemas.microsoft.com/office/drawing/2014/main" id="{CD10340F-122D-4236-AB14-860696C17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984" y="2232008"/>
                <a:ext cx="422360" cy="369332"/>
              </a:xfrm>
              <a:prstGeom prst="rect">
                <a:avLst/>
              </a:prstGeom>
              <a:blipFill>
                <a:blip r:embed="rId6"/>
                <a:stretch>
                  <a:fillRect l="-15942" r="-5797"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ovéPole 89">
                <a:extLst>
                  <a:ext uri="{FF2B5EF4-FFF2-40B4-BE49-F238E27FC236}">
                    <a16:creationId xmlns:a16="http://schemas.microsoft.com/office/drawing/2014/main" id="{3F45BB0A-B17F-4CFD-802E-715DBC182537}"/>
                  </a:ext>
                </a:extLst>
              </p:cNvPr>
              <p:cNvSpPr txBox="1"/>
              <p:nvPr/>
            </p:nvSpPr>
            <p:spPr>
              <a:xfrm>
                <a:off x="5148064" y="2232008"/>
                <a:ext cx="4152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0" name="TextovéPole 89">
                <a:extLst>
                  <a:ext uri="{FF2B5EF4-FFF2-40B4-BE49-F238E27FC236}">
                    <a16:creationId xmlns:a16="http://schemas.microsoft.com/office/drawing/2014/main" id="{3F45BB0A-B17F-4CFD-802E-715DBC182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232008"/>
                <a:ext cx="415242" cy="369332"/>
              </a:xfrm>
              <a:prstGeom prst="rect">
                <a:avLst/>
              </a:prstGeom>
              <a:blipFill>
                <a:blip r:embed="rId7"/>
                <a:stretch>
                  <a:fillRect l="-14493" r="-4348"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Obdélník 90">
            <a:extLst>
              <a:ext uri="{FF2B5EF4-FFF2-40B4-BE49-F238E27FC236}">
                <a16:creationId xmlns:a16="http://schemas.microsoft.com/office/drawing/2014/main" id="{C822515F-B388-4E77-A3BE-3147BF08D34B}"/>
              </a:ext>
            </a:extLst>
          </p:cNvPr>
          <p:cNvSpPr/>
          <p:nvPr/>
        </p:nvSpPr>
        <p:spPr bwMode="auto">
          <a:xfrm rot="5400000">
            <a:off x="1475656" y="2276872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3" name="Přímá spojnice 92">
            <a:extLst>
              <a:ext uri="{FF2B5EF4-FFF2-40B4-BE49-F238E27FC236}">
                <a16:creationId xmlns:a16="http://schemas.microsoft.com/office/drawing/2014/main" id="{23AAD532-3467-4107-BF10-1A4BDAE1B038}"/>
              </a:ext>
            </a:extLst>
          </p:cNvPr>
          <p:cNvCxnSpPr>
            <a:stCxn id="91" idx="1"/>
          </p:cNvCxnSpPr>
          <p:nvPr/>
        </p:nvCxnSpPr>
        <p:spPr bwMode="auto">
          <a:xfrm flipV="1">
            <a:off x="1907704" y="1628800"/>
            <a:ext cx="0" cy="36004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Přímá spojnice 93">
            <a:extLst>
              <a:ext uri="{FF2B5EF4-FFF2-40B4-BE49-F238E27FC236}">
                <a16:creationId xmlns:a16="http://schemas.microsoft.com/office/drawing/2014/main" id="{7F73C5CA-96C8-4870-B08D-A121E650F3D7}"/>
              </a:ext>
            </a:extLst>
          </p:cNvPr>
          <p:cNvCxnSpPr/>
          <p:nvPr/>
        </p:nvCxnSpPr>
        <p:spPr bwMode="auto">
          <a:xfrm flipV="1">
            <a:off x="3059832" y="1628800"/>
            <a:ext cx="0" cy="72008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Přímá spojnice 94">
            <a:extLst>
              <a:ext uri="{FF2B5EF4-FFF2-40B4-BE49-F238E27FC236}">
                <a16:creationId xmlns:a16="http://schemas.microsoft.com/office/drawing/2014/main" id="{D9635CA8-ECC6-425D-87D3-AE8C9E047768}"/>
              </a:ext>
            </a:extLst>
          </p:cNvPr>
          <p:cNvCxnSpPr/>
          <p:nvPr/>
        </p:nvCxnSpPr>
        <p:spPr bwMode="auto">
          <a:xfrm>
            <a:off x="2483768" y="3212976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Přímá spojnice 95">
            <a:extLst>
              <a:ext uri="{FF2B5EF4-FFF2-40B4-BE49-F238E27FC236}">
                <a16:creationId xmlns:a16="http://schemas.microsoft.com/office/drawing/2014/main" id="{ABFFD807-3FD4-4A84-9193-2D2401B40E6A}"/>
              </a:ext>
            </a:extLst>
          </p:cNvPr>
          <p:cNvCxnSpPr/>
          <p:nvPr/>
        </p:nvCxnSpPr>
        <p:spPr bwMode="auto">
          <a:xfrm flipV="1">
            <a:off x="1907704" y="2852936"/>
            <a:ext cx="0" cy="36004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Přímá spojnice 96">
            <a:extLst>
              <a:ext uri="{FF2B5EF4-FFF2-40B4-BE49-F238E27FC236}">
                <a16:creationId xmlns:a16="http://schemas.microsoft.com/office/drawing/2014/main" id="{ADD8B1DB-068F-4477-A961-1C89BB8BA640}"/>
              </a:ext>
            </a:extLst>
          </p:cNvPr>
          <p:cNvCxnSpPr/>
          <p:nvPr/>
        </p:nvCxnSpPr>
        <p:spPr bwMode="auto">
          <a:xfrm flipV="1">
            <a:off x="3059832" y="2492896"/>
            <a:ext cx="0" cy="72008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Přímá spojnice 97">
            <a:extLst>
              <a:ext uri="{FF2B5EF4-FFF2-40B4-BE49-F238E27FC236}">
                <a16:creationId xmlns:a16="http://schemas.microsoft.com/office/drawing/2014/main" id="{B2C71880-E4F0-4607-9B1F-45B72D1F7CDB}"/>
              </a:ext>
            </a:extLst>
          </p:cNvPr>
          <p:cNvCxnSpPr/>
          <p:nvPr/>
        </p:nvCxnSpPr>
        <p:spPr bwMode="auto">
          <a:xfrm>
            <a:off x="1907704" y="3212976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Přímá spojnice 98">
            <a:extLst>
              <a:ext uri="{FF2B5EF4-FFF2-40B4-BE49-F238E27FC236}">
                <a16:creationId xmlns:a16="http://schemas.microsoft.com/office/drawing/2014/main" id="{77FCA099-DBCF-4FDB-8C36-A7C8B8BE10C8}"/>
              </a:ext>
            </a:extLst>
          </p:cNvPr>
          <p:cNvCxnSpPr/>
          <p:nvPr/>
        </p:nvCxnSpPr>
        <p:spPr bwMode="auto">
          <a:xfrm flipV="1">
            <a:off x="2483768" y="980728"/>
            <a:ext cx="0" cy="64807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Přímá spojnice 99">
            <a:extLst>
              <a:ext uri="{FF2B5EF4-FFF2-40B4-BE49-F238E27FC236}">
                <a16:creationId xmlns:a16="http://schemas.microsoft.com/office/drawing/2014/main" id="{9A393587-C447-4435-844E-8BE049630CB7}"/>
              </a:ext>
            </a:extLst>
          </p:cNvPr>
          <p:cNvCxnSpPr/>
          <p:nvPr/>
        </p:nvCxnSpPr>
        <p:spPr bwMode="auto">
          <a:xfrm flipV="1">
            <a:off x="2483768" y="3212976"/>
            <a:ext cx="0" cy="64807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Přímá spojnice 100">
            <a:extLst>
              <a:ext uri="{FF2B5EF4-FFF2-40B4-BE49-F238E27FC236}">
                <a16:creationId xmlns:a16="http://schemas.microsoft.com/office/drawing/2014/main" id="{72051408-F337-4D7B-9409-92112BF00BCC}"/>
              </a:ext>
            </a:extLst>
          </p:cNvPr>
          <p:cNvCxnSpPr/>
          <p:nvPr/>
        </p:nvCxnSpPr>
        <p:spPr bwMode="auto">
          <a:xfrm>
            <a:off x="1907704" y="1628800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Přímá spojnice 101">
            <a:extLst>
              <a:ext uri="{FF2B5EF4-FFF2-40B4-BE49-F238E27FC236}">
                <a16:creationId xmlns:a16="http://schemas.microsoft.com/office/drawing/2014/main" id="{60B36634-80C4-4795-BA28-BF0B06AFF1BF}"/>
              </a:ext>
            </a:extLst>
          </p:cNvPr>
          <p:cNvCxnSpPr/>
          <p:nvPr/>
        </p:nvCxnSpPr>
        <p:spPr bwMode="auto">
          <a:xfrm>
            <a:off x="2483768" y="1628800"/>
            <a:ext cx="57606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22370533-8113-4F9E-8548-4A03F7FF6D5E}"/>
                  </a:ext>
                </a:extLst>
              </p:cNvPr>
              <p:cNvSpPr txBox="1"/>
              <p:nvPr/>
            </p:nvSpPr>
            <p:spPr>
              <a:xfrm>
                <a:off x="1979712" y="1052736"/>
                <a:ext cx="1667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3" name="TextovéPole 102">
                <a:extLst>
                  <a:ext uri="{FF2B5EF4-FFF2-40B4-BE49-F238E27FC236}">
                    <a16:creationId xmlns:a16="http://schemas.microsoft.com/office/drawing/2014/main" id="{22370533-8113-4F9E-8548-4A03F7FF6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1052736"/>
                <a:ext cx="166712" cy="369332"/>
              </a:xfrm>
              <a:prstGeom prst="rect">
                <a:avLst/>
              </a:prstGeom>
              <a:blipFill>
                <a:blip r:embed="rId8"/>
                <a:stretch>
                  <a:fillRect l="-44444" r="-44444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Přímá spojnice se šipkou 103">
            <a:extLst>
              <a:ext uri="{FF2B5EF4-FFF2-40B4-BE49-F238E27FC236}">
                <a16:creationId xmlns:a16="http://schemas.microsoft.com/office/drawing/2014/main" id="{075902EB-A7BF-410A-A181-58CD7DD7BFFA}"/>
              </a:ext>
            </a:extLst>
          </p:cNvPr>
          <p:cNvCxnSpPr/>
          <p:nvPr/>
        </p:nvCxnSpPr>
        <p:spPr bwMode="auto">
          <a:xfrm>
            <a:off x="2267744" y="1052736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ovéPole 104">
                <a:extLst>
                  <a:ext uri="{FF2B5EF4-FFF2-40B4-BE49-F238E27FC236}">
                    <a16:creationId xmlns:a16="http://schemas.microsoft.com/office/drawing/2014/main" id="{D6167189-AAAA-43F5-9307-C570D8B97A6A}"/>
                  </a:ext>
                </a:extLst>
              </p:cNvPr>
              <p:cNvSpPr txBox="1"/>
              <p:nvPr/>
            </p:nvSpPr>
            <p:spPr>
              <a:xfrm>
                <a:off x="1115616" y="1556792"/>
                <a:ext cx="39427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</m:t>
                          </m:r>
                          <m:r>
                            <a:rPr lang="cs-CZ" altLang="cs-CZ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’</m:t>
                          </m:r>
                        </m:sub>
                      </m:sSub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5" name="TextovéPole 104">
                <a:extLst>
                  <a:ext uri="{FF2B5EF4-FFF2-40B4-BE49-F238E27FC236}">
                    <a16:creationId xmlns:a16="http://schemas.microsoft.com/office/drawing/2014/main" id="{D6167189-AAAA-43F5-9307-C570D8B97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556792"/>
                <a:ext cx="394275" cy="369332"/>
              </a:xfrm>
              <a:prstGeom prst="rect">
                <a:avLst/>
              </a:prstGeom>
              <a:blipFill>
                <a:blip r:embed="rId9"/>
                <a:stretch>
                  <a:fillRect l="-15385" r="-7692" b="-196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ovéPole 105">
                <a:extLst>
                  <a:ext uri="{FF2B5EF4-FFF2-40B4-BE49-F238E27FC236}">
                    <a16:creationId xmlns:a16="http://schemas.microsoft.com/office/drawing/2014/main" id="{AF36798A-133B-4AC5-AB9B-4000E4744C66}"/>
                  </a:ext>
                </a:extLst>
              </p:cNvPr>
              <p:cNvSpPr txBox="1"/>
              <p:nvPr/>
            </p:nvSpPr>
            <p:spPr>
              <a:xfrm>
                <a:off x="3377749" y="1556792"/>
                <a:ext cx="3301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6" name="TextovéPole 105">
                <a:extLst>
                  <a:ext uri="{FF2B5EF4-FFF2-40B4-BE49-F238E27FC236}">
                    <a16:creationId xmlns:a16="http://schemas.microsoft.com/office/drawing/2014/main" id="{AF36798A-133B-4AC5-AB9B-4000E4744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749" y="1556792"/>
                <a:ext cx="330155" cy="369332"/>
              </a:xfrm>
              <a:prstGeom prst="rect">
                <a:avLst/>
              </a:prstGeom>
              <a:blipFill>
                <a:blip r:embed="rId10"/>
                <a:stretch>
                  <a:fillRect l="-20370" r="-7407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7" name="Přímá spojnice se šipkou 106">
            <a:extLst>
              <a:ext uri="{FF2B5EF4-FFF2-40B4-BE49-F238E27FC236}">
                <a16:creationId xmlns:a16="http://schemas.microsoft.com/office/drawing/2014/main" id="{E0A5A3CD-2877-4AB1-B02E-A42A9A964E30}"/>
              </a:ext>
            </a:extLst>
          </p:cNvPr>
          <p:cNvCxnSpPr/>
          <p:nvPr/>
        </p:nvCxnSpPr>
        <p:spPr bwMode="auto">
          <a:xfrm>
            <a:off x="1547664" y="162880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Přímá spojnice se šipkou 107">
            <a:extLst>
              <a:ext uri="{FF2B5EF4-FFF2-40B4-BE49-F238E27FC236}">
                <a16:creationId xmlns:a16="http://schemas.microsoft.com/office/drawing/2014/main" id="{F6ACB7BB-93E8-4817-99D7-40E326BD6B4F}"/>
              </a:ext>
            </a:extLst>
          </p:cNvPr>
          <p:cNvCxnSpPr/>
          <p:nvPr/>
        </p:nvCxnSpPr>
        <p:spPr bwMode="auto">
          <a:xfrm>
            <a:off x="3264634" y="162880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ovéPole 108">
            <a:extLst>
              <a:ext uri="{FF2B5EF4-FFF2-40B4-BE49-F238E27FC236}">
                <a16:creationId xmlns:a16="http://schemas.microsoft.com/office/drawing/2014/main" id="{7ACB2841-997E-4FAC-A727-92C55D81CB1E}"/>
              </a:ext>
            </a:extLst>
          </p:cNvPr>
          <p:cNvSpPr txBox="1"/>
          <p:nvPr/>
        </p:nvSpPr>
        <p:spPr>
          <a:xfrm>
            <a:off x="2021136" y="3419708"/>
            <a:ext cx="10259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</a:p>
        </p:txBody>
      </p:sp>
      <p:cxnSp>
        <p:nvCxnSpPr>
          <p:cNvPr id="110" name="Přímá spojnice se šipkou 109">
            <a:extLst>
              <a:ext uri="{FF2B5EF4-FFF2-40B4-BE49-F238E27FC236}">
                <a16:creationId xmlns:a16="http://schemas.microsoft.com/office/drawing/2014/main" id="{C82CAA68-AEC7-4071-860D-CB00F294427F}"/>
              </a:ext>
            </a:extLst>
          </p:cNvPr>
          <p:cNvCxnSpPr/>
          <p:nvPr/>
        </p:nvCxnSpPr>
        <p:spPr bwMode="auto">
          <a:xfrm>
            <a:off x="2267744" y="3429000"/>
            <a:ext cx="0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ovéPole 110">
                <a:extLst>
                  <a:ext uri="{FF2B5EF4-FFF2-40B4-BE49-F238E27FC236}">
                    <a16:creationId xmlns:a16="http://schemas.microsoft.com/office/drawing/2014/main" id="{C21D94F4-38E6-4AEB-862B-CDE4009273FC}"/>
                  </a:ext>
                </a:extLst>
              </p:cNvPr>
              <p:cNvSpPr txBox="1"/>
              <p:nvPr/>
            </p:nvSpPr>
            <p:spPr>
              <a:xfrm>
                <a:off x="3435780" y="2232008"/>
                <a:ext cx="4161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1" name="TextovéPole 110">
                <a:extLst>
                  <a:ext uri="{FF2B5EF4-FFF2-40B4-BE49-F238E27FC236}">
                    <a16:creationId xmlns:a16="http://schemas.microsoft.com/office/drawing/2014/main" id="{C21D94F4-38E6-4AEB-862B-CDE400927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780" y="2232008"/>
                <a:ext cx="416140" cy="369332"/>
              </a:xfrm>
              <a:prstGeom prst="rect">
                <a:avLst/>
              </a:prstGeom>
              <a:blipFill>
                <a:blip r:embed="rId11"/>
                <a:stretch>
                  <a:fillRect l="-16176" r="-7353" b="-180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ovéPole 111">
                <a:extLst>
                  <a:ext uri="{FF2B5EF4-FFF2-40B4-BE49-F238E27FC236}">
                    <a16:creationId xmlns:a16="http://schemas.microsoft.com/office/drawing/2014/main" id="{CD042117-D5CA-48FD-8568-6B5B8A14FFF2}"/>
                  </a:ext>
                </a:extLst>
              </p:cNvPr>
              <p:cNvSpPr txBox="1"/>
              <p:nvPr/>
            </p:nvSpPr>
            <p:spPr>
              <a:xfrm>
                <a:off x="1331640" y="2232008"/>
                <a:ext cx="2580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</a:t>
                </a:r>
                <a14:m>
                  <m:oMath xmlns:m="http://schemas.openxmlformats.org/officeDocument/2006/math">
                    <m:r>
                      <a:rPr lang="cs-CZ" altLang="cs-CZ" sz="240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’</m:t>
                    </m:r>
                  </m:oMath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2" name="TextovéPole 111">
                <a:extLst>
                  <a:ext uri="{FF2B5EF4-FFF2-40B4-BE49-F238E27FC236}">
                    <a16:creationId xmlns:a16="http://schemas.microsoft.com/office/drawing/2014/main" id="{CD042117-D5CA-48FD-8568-6B5B8A14FF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232008"/>
                <a:ext cx="258084" cy="369332"/>
              </a:xfrm>
              <a:prstGeom prst="rect">
                <a:avLst/>
              </a:prstGeom>
              <a:blipFill>
                <a:blip r:embed="rId12"/>
                <a:stretch>
                  <a:fillRect l="-69767" t="-24590" r="-44186" b="-491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5" name="Přímá spojnice 114">
            <a:extLst>
              <a:ext uri="{FF2B5EF4-FFF2-40B4-BE49-F238E27FC236}">
                <a16:creationId xmlns:a16="http://schemas.microsoft.com/office/drawing/2014/main" id="{3E2B58BB-2631-42B0-B5DC-41E8E8F99A85}"/>
              </a:ext>
            </a:extLst>
          </p:cNvPr>
          <p:cNvCxnSpPr/>
          <p:nvPr/>
        </p:nvCxnSpPr>
        <p:spPr bwMode="auto">
          <a:xfrm>
            <a:off x="2843808" y="2348880"/>
            <a:ext cx="432048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Přímá spojnice 115">
            <a:extLst>
              <a:ext uri="{FF2B5EF4-FFF2-40B4-BE49-F238E27FC236}">
                <a16:creationId xmlns:a16="http://schemas.microsoft.com/office/drawing/2014/main" id="{34D84ABE-47DC-45B5-B5B1-9609582F6036}"/>
              </a:ext>
            </a:extLst>
          </p:cNvPr>
          <p:cNvCxnSpPr/>
          <p:nvPr/>
        </p:nvCxnSpPr>
        <p:spPr bwMode="auto">
          <a:xfrm>
            <a:off x="2843808" y="2501280"/>
            <a:ext cx="432048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ovéPole 112">
                <a:extLst>
                  <a:ext uri="{FF2B5EF4-FFF2-40B4-BE49-F238E27FC236}">
                    <a16:creationId xmlns:a16="http://schemas.microsoft.com/office/drawing/2014/main" id="{B40EA567-7024-4E80-9FF1-5B48EE769E9D}"/>
                  </a:ext>
                </a:extLst>
              </p:cNvPr>
              <p:cNvSpPr txBox="1"/>
              <p:nvPr/>
            </p:nvSpPr>
            <p:spPr>
              <a:xfrm>
                <a:off x="5745827" y="4149080"/>
                <a:ext cx="144603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3" name="TextovéPole 112">
                <a:extLst>
                  <a:ext uri="{FF2B5EF4-FFF2-40B4-BE49-F238E27FC236}">
                    <a16:creationId xmlns:a16="http://schemas.microsoft.com/office/drawing/2014/main" id="{B40EA567-7024-4E80-9FF1-5B48EE769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827" y="4149080"/>
                <a:ext cx="1446037" cy="369332"/>
              </a:xfrm>
              <a:prstGeom prst="rect">
                <a:avLst/>
              </a:prstGeom>
              <a:blipFill>
                <a:blip r:embed="rId13"/>
                <a:stretch>
                  <a:fillRect l="-3797" b="-1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ovéPole 119">
                <a:extLst>
                  <a:ext uri="{FF2B5EF4-FFF2-40B4-BE49-F238E27FC236}">
                    <a16:creationId xmlns:a16="http://schemas.microsoft.com/office/drawing/2014/main" id="{9DAA7A57-1CA4-4D7A-97FB-2154604F9180}"/>
                  </a:ext>
                </a:extLst>
              </p:cNvPr>
              <p:cNvSpPr txBox="1"/>
              <p:nvPr/>
            </p:nvSpPr>
            <p:spPr>
              <a:xfrm>
                <a:off x="5673819" y="4690915"/>
                <a:ext cx="1706493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0" name="TextovéPole 119">
                <a:extLst>
                  <a:ext uri="{FF2B5EF4-FFF2-40B4-BE49-F238E27FC236}">
                    <a16:creationId xmlns:a16="http://schemas.microsoft.com/office/drawing/2014/main" id="{9DAA7A57-1CA4-4D7A-97FB-2154604F9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819" y="4690915"/>
                <a:ext cx="1706493" cy="7543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ovéPole 120">
                <a:extLst>
                  <a:ext uri="{FF2B5EF4-FFF2-40B4-BE49-F238E27FC236}">
                    <a16:creationId xmlns:a16="http://schemas.microsoft.com/office/drawing/2014/main" id="{3C2DFCC9-AC8E-4D1B-A826-B4DAA2864110}"/>
                  </a:ext>
                </a:extLst>
              </p:cNvPr>
              <p:cNvSpPr txBox="1"/>
              <p:nvPr/>
            </p:nvSpPr>
            <p:spPr>
              <a:xfrm>
                <a:off x="5673819" y="5651956"/>
                <a:ext cx="168392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1" name="TextovéPole 120">
                <a:extLst>
                  <a:ext uri="{FF2B5EF4-FFF2-40B4-BE49-F238E27FC236}">
                    <a16:creationId xmlns:a16="http://schemas.microsoft.com/office/drawing/2014/main" id="{3C2DFCC9-AC8E-4D1B-A826-B4DAA28641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819" y="5651956"/>
                <a:ext cx="1683923" cy="369332"/>
              </a:xfrm>
              <a:prstGeom prst="rect">
                <a:avLst/>
              </a:prstGeom>
              <a:blipFill>
                <a:blip r:embed="rId15"/>
                <a:stretch>
                  <a:fillRect l="-3986" r="-1087"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ovéPole 113">
                <a:extLst>
                  <a:ext uri="{FF2B5EF4-FFF2-40B4-BE49-F238E27FC236}">
                    <a16:creationId xmlns:a16="http://schemas.microsoft.com/office/drawing/2014/main" id="{4FB82FCF-61FE-40B4-8BDD-7C74AE6F8DE0}"/>
                  </a:ext>
                </a:extLst>
              </p:cNvPr>
              <p:cNvSpPr txBox="1"/>
              <p:nvPr/>
            </p:nvSpPr>
            <p:spPr>
              <a:xfrm>
                <a:off x="1403648" y="5445224"/>
                <a:ext cx="2983958" cy="756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altLang="cs-CZ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  <m:r>
                        <a:rPr lang="cs-CZ" altLang="cs-CZ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alt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alt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altLang="cs-CZ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 altLang="cs-CZ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</m:sSub>
                        </m:den>
                      </m:f>
                      <m:r>
                        <a:rPr lang="cs-CZ" alt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alt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m:rPr>
                          <m:sty m:val="p"/>
                        </m:rPr>
                        <a:rPr lang="cs-CZ" alt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</m:t>
                      </m:r>
                      <m:r>
                        <a:rPr lang="cs-CZ" alt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cs-CZ" alt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πfC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4" name="TextovéPole 113">
                <a:extLst>
                  <a:ext uri="{FF2B5EF4-FFF2-40B4-BE49-F238E27FC236}">
                    <a16:creationId xmlns:a16="http://schemas.microsoft.com/office/drawing/2014/main" id="{4FB82FCF-61FE-40B4-8BDD-7C74AE6F8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445224"/>
                <a:ext cx="2983958" cy="7568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6932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</a:t>
            </a:r>
            <a:r>
              <a:rPr lang="en-US" altLang="cs-CZ" dirty="0"/>
              <a:t>5</a:t>
            </a:r>
            <a:r>
              <a:rPr lang="cs-CZ" altLang="cs-CZ" dirty="0"/>
              <a:t>)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64CB055C-28B3-4674-B438-05678E9CBB0E}"/>
              </a:ext>
            </a:extLst>
          </p:cNvPr>
          <p:cNvCxnSpPr/>
          <p:nvPr/>
        </p:nvCxnSpPr>
        <p:spPr bwMode="auto">
          <a:xfrm>
            <a:off x="1115616" y="3068960"/>
            <a:ext cx="24482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6070661D-4EC0-4632-B94C-DF74E639860A}"/>
              </a:ext>
            </a:extLst>
          </p:cNvPr>
          <p:cNvCxnSpPr/>
          <p:nvPr/>
        </p:nvCxnSpPr>
        <p:spPr bwMode="auto">
          <a:xfrm flipV="1">
            <a:off x="1331640" y="1340768"/>
            <a:ext cx="0" cy="19442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Obdélník 73">
            <a:extLst>
              <a:ext uri="{FF2B5EF4-FFF2-40B4-BE49-F238E27FC236}">
                <a16:creationId xmlns:a16="http://schemas.microsoft.com/office/drawing/2014/main" id="{1745872F-CD24-4DC5-A343-D1F0374D0A27}"/>
              </a:ext>
            </a:extLst>
          </p:cNvPr>
          <p:cNvSpPr/>
          <p:nvPr/>
        </p:nvSpPr>
        <p:spPr bwMode="auto">
          <a:xfrm>
            <a:off x="827584" y="3068960"/>
            <a:ext cx="576064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0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5010A90-CD95-441A-8057-C7FD0F63F565}"/>
              </a:ext>
            </a:extLst>
          </p:cNvPr>
          <p:cNvCxnSpPr/>
          <p:nvPr/>
        </p:nvCxnSpPr>
        <p:spPr bwMode="auto">
          <a:xfrm>
            <a:off x="1619672" y="3212976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D8A73C-C718-4516-8260-19B605510844}"/>
              </a:ext>
            </a:extLst>
          </p:cNvPr>
          <p:cNvCxnSpPr/>
          <p:nvPr/>
        </p:nvCxnSpPr>
        <p:spPr bwMode="auto">
          <a:xfrm>
            <a:off x="1331640" y="1988840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Přímá spojnice 76">
            <a:extLst>
              <a:ext uri="{FF2B5EF4-FFF2-40B4-BE49-F238E27FC236}">
                <a16:creationId xmlns:a16="http://schemas.microsoft.com/office/drawing/2014/main" id="{3333C198-3682-42FE-B716-01BE7D56DE7D}"/>
              </a:ext>
            </a:extLst>
          </p:cNvPr>
          <p:cNvCxnSpPr/>
          <p:nvPr/>
        </p:nvCxnSpPr>
        <p:spPr bwMode="auto">
          <a:xfrm>
            <a:off x="2699792" y="1988840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4639924-96F5-4DA9-A370-055301907720}"/>
              </a:ext>
            </a:extLst>
          </p:cNvPr>
          <p:cNvCxnSpPr/>
          <p:nvPr/>
        </p:nvCxnSpPr>
        <p:spPr bwMode="auto">
          <a:xfrm flipV="1">
            <a:off x="1331640" y="1979752"/>
            <a:ext cx="1359217" cy="10892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D1BEBEDE-3CF7-4AD2-BF58-3718105C9126}"/>
                  </a:ext>
                </a:extLst>
              </p:cNvPr>
              <p:cNvSpPr txBox="1"/>
              <p:nvPr/>
            </p:nvSpPr>
            <p:spPr>
              <a:xfrm>
                <a:off x="1680593" y="2123564"/>
                <a:ext cx="3711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D1BEBEDE-3CF7-4AD2-BF58-3718105C91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593" y="2123564"/>
                <a:ext cx="371127" cy="369332"/>
              </a:xfrm>
              <a:prstGeom prst="rect">
                <a:avLst/>
              </a:prstGeom>
              <a:blipFill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17BD8FBF-08A5-4B32-B23F-D5AE6B8B5545}"/>
                  </a:ext>
                </a:extLst>
              </p:cNvPr>
              <p:cNvSpPr txBox="1"/>
              <p:nvPr/>
            </p:nvSpPr>
            <p:spPr>
              <a:xfrm>
                <a:off x="2752055" y="1556792"/>
                <a:ext cx="1763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cs-CZ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17BD8FBF-08A5-4B32-B23F-D5AE6B8B5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055" y="1556792"/>
                <a:ext cx="176330" cy="369332"/>
              </a:xfrm>
              <a:prstGeom prst="rect">
                <a:avLst/>
              </a:prstGeom>
              <a:blipFill>
                <a:blip r:embed="rId3"/>
                <a:stretch>
                  <a:fillRect l="-37931" r="-37931" b="-8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blouk 24">
            <a:extLst>
              <a:ext uri="{FF2B5EF4-FFF2-40B4-BE49-F238E27FC236}">
                <a16:creationId xmlns:a16="http://schemas.microsoft.com/office/drawing/2014/main" id="{749C9E3B-F27A-4362-878F-17FCD6A3A25D}"/>
              </a:ext>
            </a:extLst>
          </p:cNvPr>
          <p:cNvSpPr/>
          <p:nvPr/>
        </p:nvSpPr>
        <p:spPr bwMode="auto">
          <a:xfrm>
            <a:off x="2680047" y="1412776"/>
            <a:ext cx="648072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>
                <a:extLst>
                  <a:ext uri="{FF2B5EF4-FFF2-40B4-BE49-F238E27FC236}">
                    <a16:creationId xmlns:a16="http://schemas.microsoft.com/office/drawing/2014/main" id="{DF4D1123-D349-49DD-A190-8855A2C50C27}"/>
                  </a:ext>
                </a:extLst>
              </p:cNvPr>
              <p:cNvSpPr txBox="1"/>
              <p:nvPr/>
            </p:nvSpPr>
            <p:spPr>
              <a:xfrm>
                <a:off x="3256111" y="1700808"/>
                <a:ext cx="3077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cs-CZ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ovéPole 78">
                <a:extLst>
                  <a:ext uri="{FF2B5EF4-FFF2-40B4-BE49-F238E27FC236}">
                    <a16:creationId xmlns:a16="http://schemas.microsoft.com/office/drawing/2014/main" id="{DF4D1123-D349-49DD-A190-8855A2C50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6111" y="1700808"/>
                <a:ext cx="307777" cy="369332"/>
              </a:xfrm>
              <a:prstGeom prst="rect">
                <a:avLst/>
              </a:prstGeom>
              <a:blipFill>
                <a:blip r:embed="rId4"/>
                <a:stretch>
                  <a:fillRect l="-11765" r="-11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341A124-C9FA-4544-8A90-66302519E7EE}"/>
                  </a:ext>
                </a:extLst>
              </p:cNvPr>
              <p:cNvSpPr txBox="1"/>
              <p:nvPr/>
            </p:nvSpPr>
            <p:spPr>
              <a:xfrm>
                <a:off x="4417300" y="2060848"/>
                <a:ext cx="15948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en-US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’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j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341A124-C9FA-4544-8A90-66302519E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300" y="2060848"/>
                <a:ext cx="1594860" cy="369332"/>
              </a:xfrm>
              <a:prstGeom prst="rect">
                <a:avLst/>
              </a:prstGeom>
              <a:blipFill>
                <a:blip r:embed="rId5"/>
                <a:stretch>
                  <a:fillRect l="-4215" r="-1533" b="-34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ovéPole 79">
                <a:extLst>
                  <a:ext uri="{FF2B5EF4-FFF2-40B4-BE49-F238E27FC236}">
                    <a16:creationId xmlns:a16="http://schemas.microsoft.com/office/drawing/2014/main" id="{CD9A6228-3FFE-4094-A9F6-90BF8818A032}"/>
                  </a:ext>
                </a:extLst>
              </p:cNvPr>
              <p:cNvSpPr txBox="1"/>
              <p:nvPr/>
            </p:nvSpPr>
            <p:spPr>
              <a:xfrm>
                <a:off x="4211960" y="2481820"/>
                <a:ext cx="3759555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’</m:t>
                              </m:r>
                            </m:sub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U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’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U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80" name="TextovéPole 79">
                <a:extLst>
                  <a:ext uri="{FF2B5EF4-FFF2-40B4-BE49-F238E27FC236}">
                    <a16:creationId xmlns:a16="http://schemas.microsoft.com/office/drawing/2014/main" id="{CD9A6228-3FFE-4094-A9F6-90BF8818A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481820"/>
                <a:ext cx="3759555" cy="10911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B59DD677-9BCE-4F12-A034-107050D05F36}"/>
                  </a:ext>
                </a:extLst>
              </p:cNvPr>
              <p:cNvSpPr txBox="1"/>
              <p:nvPr/>
            </p:nvSpPr>
            <p:spPr>
              <a:xfrm>
                <a:off x="924797" y="1412776"/>
                <a:ext cx="3348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cs-CZ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B59DD677-9BCE-4F12-A034-107050D05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797" y="1412776"/>
                <a:ext cx="334835" cy="369332"/>
              </a:xfrm>
              <a:prstGeom prst="rect">
                <a:avLst/>
              </a:prstGeom>
              <a:blipFill>
                <a:blip r:embed="rId7"/>
                <a:stretch>
                  <a:fillRect l="-20000" r="-7273"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>
                <a:extLst>
                  <a:ext uri="{FF2B5EF4-FFF2-40B4-BE49-F238E27FC236}">
                    <a16:creationId xmlns:a16="http://schemas.microsoft.com/office/drawing/2014/main" id="{2C3255C3-F312-4D99-9BDF-0AF1E5D28160}"/>
                  </a:ext>
                </a:extLst>
              </p:cNvPr>
              <p:cNvSpPr txBox="1"/>
              <p:nvPr/>
            </p:nvSpPr>
            <p:spPr>
              <a:xfrm>
                <a:off x="3203848" y="3140968"/>
                <a:ext cx="39427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R</m:t>
                          </m:r>
                          <m:r>
                            <a:rPr lang="en-US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’</m:t>
                          </m:r>
                        </m:sub>
                      </m:sSub>
                    </m:oMath>
                  </m:oMathPara>
                </a14:m>
                <a:endParaRPr lang="cs-CZ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ovéPole 26">
                <a:extLst>
                  <a:ext uri="{FF2B5EF4-FFF2-40B4-BE49-F238E27FC236}">
                    <a16:creationId xmlns:a16="http://schemas.microsoft.com/office/drawing/2014/main" id="{2C3255C3-F312-4D99-9BDF-0AF1E5D28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140968"/>
                <a:ext cx="394275" cy="369332"/>
              </a:xfrm>
              <a:prstGeom prst="rect">
                <a:avLst/>
              </a:prstGeom>
              <a:blipFill>
                <a:blip r:embed="rId8"/>
                <a:stretch>
                  <a:fillRect l="-17188" r="-7813" b="-180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ED1AF54C-CCE3-4071-9553-B0E6F48E9280}"/>
                  </a:ext>
                </a:extLst>
              </p:cNvPr>
              <p:cNvSpPr txBox="1"/>
              <p:nvPr/>
            </p:nvSpPr>
            <p:spPr>
              <a:xfrm>
                <a:off x="1776003" y="3275692"/>
                <a:ext cx="2757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</m:oMath>
                  </m:oMathPara>
                </a14:m>
                <a:endParaRPr lang="cs-CZ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ED1AF54C-CCE3-4071-9553-B0E6F48E9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003" y="3275692"/>
                <a:ext cx="275717" cy="369332"/>
              </a:xfrm>
              <a:prstGeom prst="rect">
                <a:avLst/>
              </a:prstGeom>
              <a:blipFill>
                <a:blip r:embed="rId9"/>
                <a:stretch>
                  <a:fillRect l="-23913" r="-21739" b="-8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EB27C8EA-6C32-42A2-A7CE-65A0B8A66033}"/>
                  </a:ext>
                </a:extLst>
              </p:cNvPr>
              <p:cNvSpPr txBox="1"/>
              <p:nvPr/>
            </p:nvSpPr>
            <p:spPr>
              <a:xfrm>
                <a:off x="827584" y="3717032"/>
                <a:ext cx="7301614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. 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’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ra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. 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.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ω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EB27C8EA-6C32-42A2-A7CE-65A0B8A66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717032"/>
                <a:ext cx="7301614" cy="10911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63E021F0-43E8-4421-B31A-B4BDBC29AB5F}"/>
                  </a:ext>
                </a:extLst>
              </p:cNvPr>
              <p:cNvSpPr txBox="1"/>
              <p:nvPr/>
            </p:nvSpPr>
            <p:spPr>
              <a:xfrm>
                <a:off x="4355976" y="1196752"/>
                <a:ext cx="3308919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U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+mj-lt"/>
                </a:endParaRPr>
              </a:p>
            </p:txBody>
          </p:sp>
        </mc:Choice>
        <mc:Fallback xmlns=""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63E021F0-43E8-4421-B31A-B4BDBC29A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196752"/>
                <a:ext cx="3308919" cy="68903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>
                <a:extLst>
                  <a:ext uri="{FF2B5EF4-FFF2-40B4-BE49-F238E27FC236}">
                    <a16:creationId xmlns:a16="http://schemas.microsoft.com/office/drawing/2014/main" id="{68D841B8-0B42-413C-A008-06E02122970A}"/>
                  </a:ext>
                </a:extLst>
              </p:cNvPr>
              <p:cNvSpPr txBox="1"/>
              <p:nvPr/>
            </p:nvSpPr>
            <p:spPr>
              <a:xfrm>
                <a:off x="899592" y="4968236"/>
                <a:ext cx="5054589" cy="548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  <m: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ω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jωC</m:t>
                    </m:r>
                  </m:oMath>
                </a14:m>
                <a:endParaRPr lang="en-US" b="0" dirty="0">
                  <a:latin typeface="+mj-lt"/>
                </a:endParaRPr>
              </a:p>
            </p:txBody>
          </p:sp>
        </mc:Choice>
        <mc:Fallback xmlns="">
          <p:sp>
            <p:nvSpPr>
              <p:cNvPr id="31" name="TextovéPole 30">
                <a:extLst>
                  <a:ext uri="{FF2B5EF4-FFF2-40B4-BE49-F238E27FC236}">
                    <a16:creationId xmlns:a16="http://schemas.microsoft.com/office/drawing/2014/main" id="{68D841B8-0B42-413C-A008-06E021229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68236"/>
                <a:ext cx="5054589" cy="54899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4">
            <a:extLst>
              <a:ext uri="{FF2B5EF4-FFF2-40B4-BE49-F238E27FC236}">
                <a16:creationId xmlns:a16="http://schemas.microsoft.com/office/drawing/2014/main" id="{BDAD98AB-C49E-48C6-A0E2-18319F865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5733256"/>
            <a:ext cx="511256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en-US" alt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  <a:r>
              <a:rPr lang="en-US" altLang="cs-CZ" sz="2400" dirty="0"/>
              <a:t> </a:t>
            </a:r>
            <a:r>
              <a:rPr lang="cs-CZ" altLang="cs-CZ" sz="2400" dirty="0"/>
              <a:t>	</a:t>
            </a:r>
            <a:r>
              <a:rPr lang="en-US" altLang="cs-CZ" sz="2400" dirty="0"/>
              <a:t>– </a:t>
            </a:r>
            <a:r>
              <a:rPr lang="cs-CZ" altLang="cs-CZ" sz="2400" dirty="0"/>
              <a:t>příčná admitance </a:t>
            </a:r>
            <a:r>
              <a:rPr lang="en-US" altLang="cs-CZ" sz="2400" dirty="0"/>
              <a:t>[</a:t>
            </a:r>
            <a:r>
              <a:rPr lang="cs-CZ" altLang="cs-CZ" sz="2400" dirty="0">
                <a:sym typeface="Symbol" panose="05050102010706020507" pitchFamily="18" charset="2"/>
              </a:rPr>
              <a:t>S/m</a:t>
            </a:r>
            <a:r>
              <a:rPr lang="en-US" altLang="cs-CZ" sz="2400" dirty="0"/>
              <a:t>]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21272189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(6)</a:t>
            </a:r>
          </a:p>
        </p:txBody>
      </p:sp>
      <p:sp>
        <p:nvSpPr>
          <p:cNvPr id="83" name="Rectangle 4">
            <a:extLst>
              <a:ext uri="{FF2B5EF4-FFF2-40B4-BE49-F238E27FC236}">
                <a16:creationId xmlns:a16="http://schemas.microsoft.com/office/drawing/2014/main" id="{A3215BB0-B876-479B-AD13-7814209AD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2924944"/>
            <a:ext cx="511256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en-US" alt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cs-CZ" altLang="cs-CZ" sz="24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altLang="cs-CZ" sz="2400" dirty="0"/>
              <a:t> </a:t>
            </a:r>
            <a:r>
              <a:rPr lang="cs-CZ" altLang="cs-CZ" sz="2400" dirty="0"/>
              <a:t>	</a:t>
            </a:r>
            <a:r>
              <a:rPr lang="en-US" altLang="cs-CZ" sz="2400" dirty="0"/>
              <a:t>– </a:t>
            </a:r>
            <a:r>
              <a:rPr lang="cs-CZ" altLang="cs-CZ" sz="2400" dirty="0"/>
              <a:t>charakteristická impedance </a:t>
            </a:r>
            <a:r>
              <a:rPr lang="en-US" altLang="cs-CZ" sz="2400" dirty="0"/>
              <a:t>[</a:t>
            </a:r>
            <a:r>
              <a:rPr lang="en-US" altLang="cs-CZ" sz="2400" dirty="0">
                <a:sym typeface="Symbol" panose="05050102010706020507" pitchFamily="18" charset="2"/>
              </a:rPr>
              <a:t></a:t>
            </a:r>
            <a:r>
              <a:rPr lang="en-US" altLang="cs-CZ" sz="2400" dirty="0"/>
              <a:t>]</a:t>
            </a:r>
            <a:endParaRPr lang="cs-CZ" alt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CA3412EC-5B83-47AA-BA8A-5B1A09077E38}"/>
                  </a:ext>
                </a:extLst>
              </p:cNvPr>
              <p:cNvSpPr txBox="1"/>
              <p:nvPr/>
            </p:nvSpPr>
            <p:spPr>
              <a:xfrm>
                <a:off x="2767496" y="1484784"/>
                <a:ext cx="3679918" cy="1124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Z</m:t>
                          </m:r>
                        </m:e>
                        <m:sub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den>
                          </m:f>
                        </m:e>
                      </m:ra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jωL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jωC</m:t>
                              </m:r>
                            </m:den>
                          </m:f>
                        </m:e>
                      </m:rad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acc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CA3412EC-5B83-47AA-BA8A-5B1A09077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96" y="1484784"/>
                <a:ext cx="3679918" cy="11245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1958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</a:t>
            </a:r>
            <a:r>
              <a:rPr lang="en-US" altLang="cs-CZ" dirty="0"/>
              <a:t>7</a:t>
            </a:r>
            <a:r>
              <a:rPr lang="cs-CZ" altLang="cs-CZ" dirty="0"/>
              <a:t>)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765DF10-0ABB-4A8A-9904-87E7AA03F1A8}"/>
              </a:ext>
            </a:extLst>
          </p:cNvPr>
          <p:cNvCxnSpPr>
            <a:cxnSpLocks/>
            <a:endCxn id="29" idx="1"/>
          </p:cNvCxnSpPr>
          <p:nvPr/>
        </p:nvCxnSpPr>
        <p:spPr bwMode="auto">
          <a:xfrm>
            <a:off x="1322347" y="2276872"/>
            <a:ext cx="1718899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CEBACD6B-C774-423B-BB44-9FE3D855BD1C}"/>
              </a:ext>
            </a:extLst>
          </p:cNvPr>
          <p:cNvCxnSpPr/>
          <p:nvPr/>
        </p:nvCxnSpPr>
        <p:spPr bwMode="auto">
          <a:xfrm>
            <a:off x="1322347" y="3573016"/>
            <a:ext cx="4383195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76252F8E-3AAE-44F3-81F2-763146F255DF}"/>
              </a:ext>
            </a:extLst>
          </p:cNvPr>
          <p:cNvCxnSpPr/>
          <p:nvPr/>
        </p:nvCxnSpPr>
        <p:spPr bwMode="auto">
          <a:xfrm>
            <a:off x="3905342" y="2276872"/>
            <a:ext cx="43204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Oblouk 9">
            <a:extLst>
              <a:ext uri="{FF2B5EF4-FFF2-40B4-BE49-F238E27FC236}">
                <a16:creationId xmlns:a16="http://schemas.microsoft.com/office/drawing/2014/main" id="{B23323A3-D703-4175-9D62-8DE0A7B410A7}"/>
              </a:ext>
            </a:extLst>
          </p:cNvPr>
          <p:cNvSpPr/>
          <p:nvPr/>
        </p:nvSpPr>
        <p:spPr bwMode="auto">
          <a:xfrm>
            <a:off x="4337390" y="2132856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blouk 10">
            <a:extLst>
              <a:ext uri="{FF2B5EF4-FFF2-40B4-BE49-F238E27FC236}">
                <a16:creationId xmlns:a16="http://schemas.microsoft.com/office/drawing/2014/main" id="{07C6CF64-BD28-47A1-9105-B76D44AC6601}"/>
              </a:ext>
            </a:extLst>
          </p:cNvPr>
          <p:cNvSpPr/>
          <p:nvPr/>
        </p:nvSpPr>
        <p:spPr bwMode="auto">
          <a:xfrm>
            <a:off x="4625454" y="2132888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blouk 11">
            <a:extLst>
              <a:ext uri="{FF2B5EF4-FFF2-40B4-BE49-F238E27FC236}">
                <a16:creationId xmlns:a16="http://schemas.microsoft.com/office/drawing/2014/main" id="{63403701-6648-4762-90BC-8C4CDAEF3985}"/>
              </a:ext>
            </a:extLst>
          </p:cNvPr>
          <p:cNvSpPr/>
          <p:nvPr/>
        </p:nvSpPr>
        <p:spPr bwMode="auto">
          <a:xfrm>
            <a:off x="4913486" y="2132888"/>
            <a:ext cx="288000" cy="288000"/>
          </a:xfrm>
          <a:prstGeom prst="arc">
            <a:avLst>
              <a:gd name="adj1" fmla="val 10853307"/>
              <a:gd name="adj2" fmla="val 0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E57AF718-8B95-4705-B289-63730C9F33C6}"/>
              </a:ext>
            </a:extLst>
          </p:cNvPr>
          <p:cNvCxnSpPr/>
          <p:nvPr/>
        </p:nvCxnSpPr>
        <p:spPr bwMode="auto">
          <a:xfrm>
            <a:off x="5705542" y="2276872"/>
            <a:ext cx="93610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Obdélník 13">
            <a:extLst>
              <a:ext uri="{FF2B5EF4-FFF2-40B4-BE49-F238E27FC236}">
                <a16:creationId xmlns:a16="http://schemas.microsoft.com/office/drawing/2014/main" id="{82D04E88-4400-4A20-9C2D-A90239C927A1}"/>
              </a:ext>
            </a:extLst>
          </p:cNvPr>
          <p:cNvSpPr/>
          <p:nvPr/>
        </p:nvSpPr>
        <p:spPr bwMode="auto">
          <a:xfrm rot="16200000">
            <a:off x="5345502" y="2780928"/>
            <a:ext cx="720080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02C34F08-1DE5-49BB-B480-155DA789E3FD}"/>
              </a:ext>
            </a:extLst>
          </p:cNvPr>
          <p:cNvCxnSpPr>
            <a:endCxn id="14" idx="3"/>
          </p:cNvCxnSpPr>
          <p:nvPr/>
        </p:nvCxnSpPr>
        <p:spPr bwMode="auto">
          <a:xfrm>
            <a:off x="5705542" y="2276872"/>
            <a:ext cx="0" cy="28803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19258AF2-1C7B-4AAD-B69D-059495BD5F0B}"/>
              </a:ext>
            </a:extLst>
          </p:cNvPr>
          <p:cNvCxnSpPr>
            <a:stCxn id="14" idx="1"/>
          </p:cNvCxnSpPr>
          <p:nvPr/>
        </p:nvCxnSpPr>
        <p:spPr bwMode="auto">
          <a:xfrm>
            <a:off x="5705542" y="3284984"/>
            <a:ext cx="0" cy="28803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26444652-5EA8-4F86-8A8A-E911CE9D77A9}"/>
              </a:ext>
            </a:extLst>
          </p:cNvPr>
          <p:cNvCxnSpPr/>
          <p:nvPr/>
        </p:nvCxnSpPr>
        <p:spPr bwMode="auto">
          <a:xfrm>
            <a:off x="6641646" y="2276872"/>
            <a:ext cx="0" cy="57606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10075E53-246F-49FF-9A0C-BED166FFD9CE}"/>
              </a:ext>
            </a:extLst>
          </p:cNvPr>
          <p:cNvCxnSpPr/>
          <p:nvPr/>
        </p:nvCxnSpPr>
        <p:spPr bwMode="auto">
          <a:xfrm>
            <a:off x="6641646" y="2996952"/>
            <a:ext cx="0" cy="57606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AFE9B7DA-D731-4609-A157-DF9F15897AF7}"/>
              </a:ext>
            </a:extLst>
          </p:cNvPr>
          <p:cNvCxnSpPr/>
          <p:nvPr/>
        </p:nvCxnSpPr>
        <p:spPr bwMode="auto">
          <a:xfrm>
            <a:off x="6425622" y="2852936"/>
            <a:ext cx="432048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46A9B75A-0B0F-4060-86BE-54290ACCAC87}"/>
              </a:ext>
            </a:extLst>
          </p:cNvPr>
          <p:cNvCxnSpPr/>
          <p:nvPr/>
        </p:nvCxnSpPr>
        <p:spPr bwMode="auto">
          <a:xfrm>
            <a:off x="6425622" y="3005336"/>
            <a:ext cx="432048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DB17174B-EDF1-406A-B267-0B059B4CFAA2}"/>
              </a:ext>
            </a:extLst>
          </p:cNvPr>
          <p:cNvCxnSpPr>
            <a:stCxn id="12" idx="2"/>
          </p:cNvCxnSpPr>
          <p:nvPr/>
        </p:nvCxnSpPr>
        <p:spPr bwMode="auto">
          <a:xfrm>
            <a:off x="5201486" y="2276888"/>
            <a:ext cx="504056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C67E3899-B7FE-4A70-B156-E65D3F9D4C43}"/>
              </a:ext>
            </a:extLst>
          </p:cNvPr>
          <p:cNvCxnSpPr/>
          <p:nvPr/>
        </p:nvCxnSpPr>
        <p:spPr bwMode="auto">
          <a:xfrm>
            <a:off x="5705542" y="3573016"/>
            <a:ext cx="93610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14EE51B8-A70F-4216-A7A2-75A67CA8C7A8}"/>
              </a:ext>
            </a:extLst>
          </p:cNvPr>
          <p:cNvCxnSpPr/>
          <p:nvPr/>
        </p:nvCxnSpPr>
        <p:spPr bwMode="auto">
          <a:xfrm>
            <a:off x="6650939" y="3573016"/>
            <a:ext cx="873389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1F3B8FE5-4088-4A71-AD2E-19D1959B85EA}"/>
              </a:ext>
            </a:extLst>
          </p:cNvPr>
          <p:cNvCxnSpPr/>
          <p:nvPr/>
        </p:nvCxnSpPr>
        <p:spPr bwMode="auto">
          <a:xfrm>
            <a:off x="6641646" y="2276872"/>
            <a:ext cx="873389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Obdélník 24">
            <a:extLst>
              <a:ext uri="{FF2B5EF4-FFF2-40B4-BE49-F238E27FC236}">
                <a16:creationId xmlns:a16="http://schemas.microsoft.com/office/drawing/2014/main" id="{691A05C3-C737-434C-9456-52FA5629BADA}"/>
              </a:ext>
            </a:extLst>
          </p:cNvPr>
          <p:cNvSpPr/>
          <p:nvPr/>
        </p:nvSpPr>
        <p:spPr bwMode="auto">
          <a:xfrm>
            <a:off x="3257270" y="1628800"/>
            <a:ext cx="4320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79FA0272-3D39-4027-8270-0CAE03573D89}"/>
              </a:ext>
            </a:extLst>
          </p:cNvPr>
          <p:cNvSpPr/>
          <p:nvPr/>
        </p:nvSpPr>
        <p:spPr bwMode="auto">
          <a:xfrm>
            <a:off x="4553414" y="1628800"/>
            <a:ext cx="432048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</a:t>
            </a: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90F16D95-6F76-4783-832A-6564D783F306}"/>
              </a:ext>
            </a:extLst>
          </p:cNvPr>
          <p:cNvSpPr/>
          <p:nvPr/>
        </p:nvSpPr>
        <p:spPr bwMode="auto">
          <a:xfrm>
            <a:off x="5076056" y="2708920"/>
            <a:ext cx="50405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C23E8269-D5DA-4C08-BBBA-92430EAE58CD}"/>
              </a:ext>
            </a:extLst>
          </p:cNvPr>
          <p:cNvSpPr/>
          <p:nvPr/>
        </p:nvSpPr>
        <p:spPr bwMode="auto">
          <a:xfrm>
            <a:off x="5993574" y="2708920"/>
            <a:ext cx="50405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21B5292D-1E5B-4A76-98ED-C516706ED192}"/>
              </a:ext>
            </a:extLst>
          </p:cNvPr>
          <p:cNvSpPr/>
          <p:nvPr/>
        </p:nvSpPr>
        <p:spPr bwMode="auto">
          <a:xfrm>
            <a:off x="3041246" y="2132856"/>
            <a:ext cx="864096" cy="288032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7292AF47-D9B4-428A-9D6E-A096D66D2C8E}"/>
              </a:ext>
            </a:extLst>
          </p:cNvPr>
          <p:cNvSpPr/>
          <p:nvPr/>
        </p:nvSpPr>
        <p:spPr bwMode="auto">
          <a:xfrm>
            <a:off x="2825222" y="1484784"/>
            <a:ext cx="4248472" cy="25922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D55672F1-189E-42AC-B2FB-30C9395A2AC1}"/>
              </a:ext>
            </a:extLst>
          </p:cNvPr>
          <p:cNvCxnSpPr/>
          <p:nvPr/>
        </p:nvCxnSpPr>
        <p:spPr bwMode="auto">
          <a:xfrm>
            <a:off x="2825222" y="4653136"/>
            <a:ext cx="42484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E97EE815-1E55-41C1-B821-45F5BF28DB9F}"/>
              </a:ext>
            </a:extLst>
          </p:cNvPr>
          <p:cNvCxnSpPr/>
          <p:nvPr/>
        </p:nvCxnSpPr>
        <p:spPr bwMode="auto">
          <a:xfrm>
            <a:off x="1322347" y="4653136"/>
            <a:ext cx="15028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632DA179-271F-4B00-BF76-EC1E182261B3}"/>
              </a:ext>
            </a:extLst>
          </p:cNvPr>
          <p:cNvCxnSpPr/>
          <p:nvPr/>
        </p:nvCxnSpPr>
        <p:spPr bwMode="auto">
          <a:xfrm>
            <a:off x="1322347" y="2420888"/>
            <a:ext cx="0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Obdélník 46">
            <a:extLst>
              <a:ext uri="{FF2B5EF4-FFF2-40B4-BE49-F238E27FC236}">
                <a16:creationId xmlns:a16="http://schemas.microsoft.com/office/drawing/2014/main" id="{E538CA97-873A-46D1-B3DF-523C0F5066BF}"/>
              </a:ext>
            </a:extLst>
          </p:cNvPr>
          <p:cNvSpPr/>
          <p:nvPr/>
        </p:nvSpPr>
        <p:spPr bwMode="auto">
          <a:xfrm>
            <a:off x="818291" y="2636912"/>
            <a:ext cx="57606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E1471E3D-0316-45C8-B6E9-F0FB1419F98F}"/>
              </a:ext>
            </a:extLst>
          </p:cNvPr>
          <p:cNvCxnSpPr/>
          <p:nvPr/>
        </p:nvCxnSpPr>
        <p:spPr bwMode="auto">
          <a:xfrm>
            <a:off x="2825222" y="4077072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Přímá spojnice 57">
            <a:extLst>
              <a:ext uri="{FF2B5EF4-FFF2-40B4-BE49-F238E27FC236}">
                <a16:creationId xmlns:a16="http://schemas.microsoft.com/office/drawing/2014/main" id="{04057926-A32C-4AC6-983F-53032C250D88}"/>
              </a:ext>
            </a:extLst>
          </p:cNvPr>
          <p:cNvCxnSpPr/>
          <p:nvPr/>
        </p:nvCxnSpPr>
        <p:spPr bwMode="auto">
          <a:xfrm>
            <a:off x="7073694" y="4077072"/>
            <a:ext cx="0" cy="720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>
            <a:extLst>
              <a:ext uri="{FF2B5EF4-FFF2-40B4-BE49-F238E27FC236}">
                <a16:creationId xmlns:a16="http://schemas.microsoft.com/office/drawing/2014/main" id="{6080DF00-152F-4310-950E-67AA31775FA7}"/>
              </a:ext>
            </a:extLst>
          </p:cNvPr>
          <p:cNvCxnSpPr/>
          <p:nvPr/>
        </p:nvCxnSpPr>
        <p:spPr bwMode="auto">
          <a:xfrm>
            <a:off x="1817110" y="1988840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Obdélník 60">
            <a:extLst>
              <a:ext uri="{FF2B5EF4-FFF2-40B4-BE49-F238E27FC236}">
                <a16:creationId xmlns:a16="http://schemas.microsoft.com/office/drawing/2014/main" id="{6E73DC91-4730-4A83-8740-3CBF21E6EC73}"/>
              </a:ext>
            </a:extLst>
          </p:cNvPr>
          <p:cNvSpPr/>
          <p:nvPr/>
        </p:nvSpPr>
        <p:spPr bwMode="auto">
          <a:xfrm>
            <a:off x="1961126" y="1484784"/>
            <a:ext cx="57606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id="{8DA8CD04-814A-4F44-8585-7188FA3936E5}"/>
              </a:ext>
            </a:extLst>
          </p:cNvPr>
          <p:cNvSpPr/>
          <p:nvPr/>
        </p:nvSpPr>
        <p:spPr bwMode="auto">
          <a:xfrm>
            <a:off x="4625422" y="4221088"/>
            <a:ext cx="648072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dx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5" name="Obdélník 64">
            <a:extLst>
              <a:ext uri="{FF2B5EF4-FFF2-40B4-BE49-F238E27FC236}">
                <a16:creationId xmlns:a16="http://schemas.microsoft.com/office/drawing/2014/main" id="{D5802D31-D592-4A98-8B8D-9D34A1DD7868}"/>
              </a:ext>
            </a:extLst>
          </p:cNvPr>
          <p:cNvSpPr/>
          <p:nvPr/>
        </p:nvSpPr>
        <p:spPr bwMode="auto">
          <a:xfrm>
            <a:off x="1763688" y="4221088"/>
            <a:ext cx="648072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endParaRPr kumimoji="0" lang="cs-CZ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>
                <a:extLst>
                  <a:ext uri="{FF2B5EF4-FFF2-40B4-BE49-F238E27FC236}">
                    <a16:creationId xmlns:a16="http://schemas.microsoft.com/office/drawing/2014/main" id="{D0CDD593-1D4A-4D4A-A7D2-2061BC96EAB4}"/>
                  </a:ext>
                </a:extLst>
              </p:cNvPr>
              <p:cNvSpPr txBox="1"/>
              <p:nvPr/>
            </p:nvSpPr>
            <p:spPr>
              <a:xfrm>
                <a:off x="5345502" y="1844824"/>
                <a:ext cx="16767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Z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jωL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9" name="TextovéPole 58">
                <a:extLst>
                  <a:ext uri="{FF2B5EF4-FFF2-40B4-BE49-F238E27FC236}">
                    <a16:creationId xmlns:a16="http://schemas.microsoft.com/office/drawing/2014/main" id="{D0CDD593-1D4A-4D4A-A7D2-2061BC96E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502" y="1844824"/>
                <a:ext cx="1676741" cy="369332"/>
              </a:xfrm>
              <a:prstGeom prst="rect">
                <a:avLst/>
              </a:prstGeom>
              <a:blipFill>
                <a:blip r:embed="rId2"/>
                <a:stretch>
                  <a:fillRect l="-3636" r="-5818" b="-3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>
                <a:extLst>
                  <a:ext uri="{FF2B5EF4-FFF2-40B4-BE49-F238E27FC236}">
                    <a16:creationId xmlns:a16="http://schemas.microsoft.com/office/drawing/2014/main" id="{B3E30E10-99DF-41A0-A9E5-C30B82425DD3}"/>
                  </a:ext>
                </a:extLst>
              </p:cNvPr>
              <p:cNvSpPr txBox="1"/>
              <p:nvPr/>
            </p:nvSpPr>
            <p:spPr>
              <a:xfrm rot="16200000">
                <a:off x="7141348" y="2722567"/>
                <a:ext cx="16927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Y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jωC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0" name="TextovéPole 59">
                <a:extLst>
                  <a:ext uri="{FF2B5EF4-FFF2-40B4-BE49-F238E27FC236}">
                    <a16:creationId xmlns:a16="http://schemas.microsoft.com/office/drawing/2014/main" id="{B3E30E10-99DF-41A0-A9E5-C30B82425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141348" y="2722567"/>
                <a:ext cx="1692771" cy="369332"/>
              </a:xfrm>
              <a:prstGeom prst="rect">
                <a:avLst/>
              </a:prstGeom>
              <a:blipFill>
                <a:blip r:embed="rId3"/>
                <a:stretch>
                  <a:fillRect t="-5396" r="-34426" b="-32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Přímá spojnice 75">
            <a:extLst>
              <a:ext uri="{FF2B5EF4-FFF2-40B4-BE49-F238E27FC236}">
                <a16:creationId xmlns:a16="http://schemas.microsoft.com/office/drawing/2014/main" id="{F1D7C23D-E48F-4CD0-AC4F-BEAE8B02FA5C}"/>
              </a:ext>
            </a:extLst>
          </p:cNvPr>
          <p:cNvCxnSpPr/>
          <p:nvPr/>
        </p:nvCxnSpPr>
        <p:spPr bwMode="auto">
          <a:xfrm>
            <a:off x="1322347" y="3573016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088CFA2B-9CAC-4D21-BCFB-AE6804825E1D}"/>
                  </a:ext>
                </a:extLst>
              </p:cNvPr>
              <p:cNvSpPr txBox="1"/>
              <p:nvPr/>
            </p:nvSpPr>
            <p:spPr>
              <a:xfrm>
                <a:off x="1619672" y="5229200"/>
                <a:ext cx="5971956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</m:t>
                      </m:r>
                      <m:r>
                        <a:rPr lang="en-US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  <m:r>
                        <a:rPr lang="en-US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i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U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</m:oMath>
                  </m:oMathPara>
                </a14:m>
                <a:endParaRPr lang="cs-CZ" dirty="0">
                  <a:latin typeface="+mj-lt"/>
                </a:endParaRPr>
              </a:p>
            </p:txBody>
          </p:sp>
        </mc:Choice>
        <mc:Fallback xmlns="">
          <p:sp>
            <p:nvSpPr>
              <p:cNvPr id="82" name="TextovéPole 81">
                <a:extLst>
                  <a:ext uri="{FF2B5EF4-FFF2-40B4-BE49-F238E27FC236}">
                    <a16:creationId xmlns:a16="http://schemas.microsoft.com/office/drawing/2014/main" id="{088CFA2B-9CAC-4D21-BCFB-AE6804825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229200"/>
                <a:ext cx="5971956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98237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61F1F60-1ED6-4A88-930B-1A06BC3EC3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344CB-3480-4BCA-9E19-3045A83C69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9C699938-7C84-4CD3-9C4B-44568743D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2B9F9-013D-48F8-A21B-CCA85840A32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CC16D29-5B65-40B6-A43C-47C00CF0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762000"/>
          </a:xfrm>
        </p:spPr>
        <p:txBody>
          <a:bodyPr/>
          <a:lstStyle/>
          <a:p>
            <a:r>
              <a:rPr lang="cs-CZ" altLang="cs-CZ" dirty="0"/>
              <a:t>Charakteristická impedance (8)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162444A2-6B7A-41ED-B46D-C73AC1D3CD30}"/>
                  </a:ext>
                </a:extLst>
              </p:cNvPr>
              <p:cNvSpPr txBox="1"/>
              <p:nvPr/>
            </p:nvSpPr>
            <p:spPr>
              <a:xfrm>
                <a:off x="1231096" y="980728"/>
                <a:ext cx="31023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dU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jωL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dx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.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162444A2-6B7A-41ED-B46D-C73AC1D3C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096" y="980728"/>
                <a:ext cx="3102388" cy="369332"/>
              </a:xfrm>
              <a:prstGeom prst="rect">
                <a:avLst/>
              </a:prstGeom>
              <a:blipFill>
                <a:blip r:embed="rId3"/>
                <a:stretch>
                  <a:fillRect r="-1572" b="-3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2FE71172-CA4A-4838-8402-1552C14FA103}"/>
                  </a:ext>
                </a:extLst>
              </p:cNvPr>
              <p:cNvSpPr txBox="1"/>
              <p:nvPr/>
            </p:nvSpPr>
            <p:spPr>
              <a:xfrm>
                <a:off x="1332280" y="1475492"/>
                <a:ext cx="31071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jωC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dx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.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2FE71172-CA4A-4838-8402-1552C14FA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280" y="1475492"/>
                <a:ext cx="3107196" cy="369332"/>
              </a:xfrm>
              <a:prstGeom prst="rect">
                <a:avLst/>
              </a:prstGeom>
              <a:blipFill>
                <a:blip r:embed="rId4"/>
                <a:stretch>
                  <a:fillRect r="-1768" b="-34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5994D719-70C4-4B53-B182-8C4B70FB670A}"/>
              </a:ext>
            </a:extLst>
          </p:cNvPr>
          <p:cNvCxnSpPr/>
          <p:nvPr/>
        </p:nvCxnSpPr>
        <p:spPr bwMode="auto">
          <a:xfrm>
            <a:off x="1087080" y="1988840"/>
            <a:ext cx="35283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555D04E9-BF7F-4813-AA99-A31D96013844}"/>
              </a:ext>
            </a:extLst>
          </p:cNvPr>
          <p:cNvCxnSpPr/>
          <p:nvPr/>
        </p:nvCxnSpPr>
        <p:spPr bwMode="auto">
          <a:xfrm>
            <a:off x="1087080" y="2636912"/>
            <a:ext cx="35283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3861ECCB-A78B-489A-874C-000844E0487C}"/>
              </a:ext>
            </a:extLst>
          </p:cNvPr>
          <p:cNvCxnSpPr/>
          <p:nvPr/>
        </p:nvCxnSpPr>
        <p:spPr bwMode="auto">
          <a:xfrm>
            <a:off x="2743264" y="2132856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Obdélník 32">
            <a:extLst>
              <a:ext uri="{FF2B5EF4-FFF2-40B4-BE49-F238E27FC236}">
                <a16:creationId xmlns:a16="http://schemas.microsoft.com/office/drawing/2014/main" id="{8D0885D0-8D2D-4123-9B67-F339D66E4D49}"/>
              </a:ext>
            </a:extLst>
          </p:cNvPr>
          <p:cNvSpPr/>
          <p:nvPr/>
        </p:nvSpPr>
        <p:spPr bwMode="auto">
          <a:xfrm>
            <a:off x="5292080" y="908720"/>
            <a:ext cx="2952328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/>
              <a:t>Počáteční podmínky: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= I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U = U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x = 0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>
                <a:extLst>
                  <a:ext uri="{FF2B5EF4-FFF2-40B4-BE49-F238E27FC236}">
                    <a16:creationId xmlns:a16="http://schemas.microsoft.com/office/drawing/2014/main" id="{1ABCF35F-027A-4B42-84CD-FE1C8A8C45CF}"/>
                  </a:ext>
                </a:extLst>
              </p:cNvPr>
              <p:cNvSpPr txBox="1"/>
              <p:nvPr/>
            </p:nvSpPr>
            <p:spPr>
              <a:xfrm>
                <a:off x="871056" y="2852936"/>
                <a:ext cx="3988976" cy="4022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p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Z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𝑠𝑖𝑛h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γx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>
                <a:extLst>
                  <a:ext uri="{FF2B5EF4-FFF2-40B4-BE49-F238E27FC236}">
                    <a16:creationId xmlns:a16="http://schemas.microsoft.com/office/drawing/2014/main" id="{1ABCF35F-027A-4B42-84CD-FE1C8A8C4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56" y="2852936"/>
                <a:ext cx="3988976" cy="402226"/>
              </a:xfrm>
              <a:prstGeom prst="rect">
                <a:avLst/>
              </a:prstGeom>
              <a:blipFill>
                <a:blip r:embed="rId5"/>
                <a:stretch>
                  <a:fillRect l="-1376" r="-1070" b="-212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>
                <a:extLst>
                  <a:ext uri="{FF2B5EF4-FFF2-40B4-BE49-F238E27FC236}">
                    <a16:creationId xmlns:a16="http://schemas.microsoft.com/office/drawing/2014/main" id="{32E92C75-2ED4-4352-884B-EC304E89F86A}"/>
                  </a:ext>
                </a:extLst>
              </p:cNvPr>
              <p:cNvSpPr txBox="1"/>
              <p:nvPr/>
            </p:nvSpPr>
            <p:spPr>
              <a:xfrm>
                <a:off x="968680" y="3455984"/>
                <a:ext cx="3585982" cy="7541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γx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U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P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Z</m:t>
                                  </m:r>
                                </m:e>
                                <m:sub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𝑠𝑖𝑛h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γx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6" name="TextovéPole 55">
                <a:extLst>
                  <a:ext uri="{FF2B5EF4-FFF2-40B4-BE49-F238E27FC236}">
                    <a16:creationId xmlns:a16="http://schemas.microsoft.com/office/drawing/2014/main" id="{32E92C75-2ED4-4352-884B-EC304E89F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80" y="3455984"/>
                <a:ext cx="3585982" cy="7541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2AF01CD8-CF97-4C73-A46E-2F60F31FE401}"/>
                  </a:ext>
                </a:extLst>
              </p:cNvPr>
              <p:cNvSpPr txBox="1"/>
              <p:nvPr/>
            </p:nvSpPr>
            <p:spPr>
              <a:xfrm>
                <a:off x="899592" y="4349914"/>
                <a:ext cx="4687950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jωL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jωC</m:t>
                              </m:r>
                            </m:e>
                          </m:d>
                        </m:e>
                      </m:ra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β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j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2AF01CD8-CF97-4C73-A46E-2F60F31FE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349914"/>
                <a:ext cx="4687950" cy="447238"/>
              </a:xfrm>
              <a:prstGeom prst="rect">
                <a:avLst/>
              </a:prstGeom>
              <a:blipFill>
                <a:blip r:embed="rId7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>
                <a:extLst>
                  <a:ext uri="{FF2B5EF4-FFF2-40B4-BE49-F238E27FC236}">
                    <a16:creationId xmlns:a16="http://schemas.microsoft.com/office/drawing/2014/main" id="{983A7402-6C37-4366-9EE7-30C84B892F55}"/>
                  </a:ext>
                </a:extLst>
              </p:cNvPr>
              <p:cNvSpPr txBox="1"/>
              <p:nvPr/>
            </p:nvSpPr>
            <p:spPr>
              <a:xfrm>
                <a:off x="5208634" y="3457609"/>
                <a:ext cx="302685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cs-CZ" i="1" smtClean="0">
                              <a:latin typeface="Cambria Math" panose="02040503050406030204" pitchFamily="18" charset="0"/>
                            </a:rPr>
                            <m:t>𝑐𝑜𝑠h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9" name="TextovéPole 38">
                <a:extLst>
                  <a:ext uri="{FF2B5EF4-FFF2-40B4-BE49-F238E27FC236}">
                    <a16:creationId xmlns:a16="http://schemas.microsoft.com/office/drawing/2014/main" id="{983A7402-6C37-4366-9EE7-30C84B892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634" y="3457609"/>
                <a:ext cx="3026854" cy="6914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7F07FFBD-1A63-47FC-BAAB-141376DDE913}"/>
                  </a:ext>
                </a:extLst>
              </p:cNvPr>
              <p:cNvSpPr txBox="1"/>
              <p:nvPr/>
            </p:nvSpPr>
            <p:spPr>
              <a:xfrm>
                <a:off x="5226722" y="2663984"/>
                <a:ext cx="3017686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cs-CZ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7F07FFBD-1A63-47FC-BAAB-141376DDE9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722" y="2663984"/>
                <a:ext cx="3017686" cy="6914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4">
            <a:extLst>
              <a:ext uri="{FF2B5EF4-FFF2-40B4-BE49-F238E27FC236}">
                <a16:creationId xmlns:a16="http://schemas.microsoft.com/office/drawing/2014/main" id="{8545A50F-20B6-4DA1-862C-FD65C8D17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5085184"/>
            <a:ext cx="511256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cs-CZ" altLang="cs-CZ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	</a:t>
            </a:r>
            <a:r>
              <a:rPr lang="en-US" altLang="cs-CZ" sz="2400" dirty="0"/>
              <a:t>– </a:t>
            </a:r>
            <a:r>
              <a:rPr lang="cs-CZ" altLang="cs-CZ" sz="2400" dirty="0"/>
              <a:t>míra přenosu</a:t>
            </a:r>
            <a:endParaRPr lang="cs-CZ" altLang="cs-CZ" sz="2400" dirty="0">
              <a:latin typeface="Cambria Math" panose="02040503050406030204" pitchFamily="18" charset="0"/>
              <a:ea typeface="Cambria Math" panose="02040503050406030204" pitchFamily="18" charset="0"/>
              <a:sym typeface="Symbol" panose="05050102010706020507" pitchFamily="18" charset="2"/>
            </a:endParaRPr>
          </a:p>
          <a:p>
            <a:pPr marL="400050">
              <a:lnSpc>
                <a:spcPct val="80000"/>
              </a:lnSpc>
              <a:buFont typeface="Symbol" panose="05050102010706020507" pitchFamily="18" charset="2"/>
              <a:buChar char="b"/>
              <a:tabLst>
                <a:tab pos="541338" algn="l"/>
              </a:tabLst>
            </a:pPr>
            <a:r>
              <a:rPr lang="cs-CZ" altLang="cs-CZ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	</a:t>
            </a:r>
            <a:r>
              <a:rPr lang="en-US" altLang="cs-CZ" sz="2400" dirty="0"/>
              <a:t>– </a:t>
            </a:r>
            <a:r>
              <a:rPr lang="cs-CZ" altLang="cs-CZ" sz="2400" dirty="0"/>
              <a:t>míra útlumu </a:t>
            </a:r>
            <a:r>
              <a:rPr lang="en-US" altLang="cs-CZ" sz="2400" dirty="0"/>
              <a:t>[</a:t>
            </a:r>
            <a:r>
              <a:rPr lang="cs-CZ" altLang="cs-CZ" sz="2400" dirty="0">
                <a:sym typeface="Symbol" panose="05050102010706020507" pitchFamily="18" charset="2"/>
              </a:rPr>
              <a:t>dB/km</a:t>
            </a:r>
            <a:r>
              <a:rPr lang="en-US" altLang="cs-CZ" sz="2400" dirty="0"/>
              <a:t>]</a:t>
            </a:r>
            <a:endParaRPr lang="cs-CZ" altLang="cs-CZ" sz="2400" dirty="0"/>
          </a:p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r>
              <a:rPr lang="cs-CZ" altLang="cs-CZ" sz="2400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	</a:t>
            </a:r>
            <a:r>
              <a:rPr lang="en-US" altLang="cs-CZ" sz="2400" dirty="0"/>
              <a:t>– </a:t>
            </a:r>
            <a:r>
              <a:rPr lang="cs-CZ" altLang="cs-CZ" sz="2400" dirty="0"/>
              <a:t>míra fázového posunu </a:t>
            </a:r>
            <a:r>
              <a:rPr lang="en-US" altLang="cs-CZ" sz="2400" dirty="0"/>
              <a:t>[</a:t>
            </a:r>
            <a:r>
              <a:rPr lang="cs-CZ" altLang="cs-CZ" sz="2400" dirty="0">
                <a:sym typeface="Symbol" panose="05050102010706020507" pitchFamily="18" charset="2"/>
              </a:rPr>
              <a:t>rad/km</a:t>
            </a:r>
            <a:r>
              <a:rPr lang="en-US" altLang="cs-CZ" sz="2400" dirty="0"/>
              <a:t>]</a:t>
            </a:r>
            <a:endParaRPr lang="cs-CZ" altLang="cs-CZ" sz="2400" dirty="0"/>
          </a:p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endParaRPr lang="cs-CZ" altLang="cs-CZ" sz="2400" dirty="0"/>
          </a:p>
          <a:p>
            <a:pPr marL="57150" indent="0">
              <a:lnSpc>
                <a:spcPct val="80000"/>
              </a:lnSpc>
              <a:buNone/>
              <a:tabLst>
                <a:tab pos="541338" algn="l"/>
              </a:tabLst>
            </a:pPr>
            <a:endParaRPr lang="cs-CZ" altLang="cs-CZ" sz="24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0A6487A-7B99-4A83-8E61-1B871142E03F}"/>
              </a:ext>
            </a:extLst>
          </p:cNvPr>
          <p:cNvSpPr/>
          <p:nvPr/>
        </p:nvSpPr>
        <p:spPr bwMode="auto">
          <a:xfrm>
            <a:off x="5292080" y="1916832"/>
            <a:ext cx="2987824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2"/>
                </a:solidFill>
              </a:rPr>
              <a:t>Telegrafické rovnice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B614CBC0-DE38-4782-AB68-BFD893086E93}"/>
              </a:ext>
            </a:extLst>
          </p:cNvPr>
          <p:cNvCxnSpPr/>
          <p:nvPr/>
        </p:nvCxnSpPr>
        <p:spPr bwMode="auto">
          <a:xfrm flipH="1">
            <a:off x="5076056" y="2420888"/>
            <a:ext cx="307125" cy="3124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Obdélník 7">
            <a:extLst>
              <a:ext uri="{FF2B5EF4-FFF2-40B4-BE49-F238E27FC236}">
                <a16:creationId xmlns:a16="http://schemas.microsoft.com/office/drawing/2014/main" id="{4158EF0C-620E-4347-9D9B-091034F8BA0C}"/>
              </a:ext>
            </a:extLst>
          </p:cNvPr>
          <p:cNvSpPr/>
          <p:nvPr/>
        </p:nvSpPr>
        <p:spPr bwMode="auto">
          <a:xfrm>
            <a:off x="755576" y="2780928"/>
            <a:ext cx="4248472" cy="151216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215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EE515569-6BBA-49E5-B792-F090009BE0E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D7D747-04C6-4FEC-8E2E-6AC403BD64B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2022-03-03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A2E0D78C-5896-48D6-B00D-B1354B4A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F0E876-564B-40D9-A6F4-2DE382C5997C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3AA8EE41-7F8E-4480-B821-BA4613840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1600"/>
          </a:xfrm>
        </p:spPr>
        <p:txBody>
          <a:bodyPr/>
          <a:lstStyle/>
          <a:p>
            <a:r>
              <a:rPr lang="cs-CZ" altLang="cs-CZ" dirty="0"/>
              <a:t>Koaxiální kabel (1)</a:t>
            </a:r>
            <a:br>
              <a:rPr lang="cs-CZ" altLang="cs-CZ" dirty="0"/>
            </a:br>
            <a:r>
              <a:rPr lang="cs-CZ" altLang="cs-CZ" dirty="0"/>
              <a:t>(</a:t>
            </a:r>
            <a:r>
              <a:rPr lang="cs-CZ" altLang="cs-CZ" dirty="0" err="1"/>
              <a:t>coaxial</a:t>
            </a:r>
            <a:r>
              <a:rPr lang="cs-CZ" altLang="cs-CZ" dirty="0"/>
              <a:t> </a:t>
            </a:r>
            <a:r>
              <a:rPr lang="cs-CZ" altLang="cs-CZ" dirty="0" err="1"/>
              <a:t>cable</a:t>
            </a:r>
            <a:r>
              <a:rPr lang="cs-CZ" altLang="cs-CZ" dirty="0"/>
              <a:t>)</a:t>
            </a:r>
          </a:p>
        </p:txBody>
      </p:sp>
      <p:pic>
        <p:nvPicPr>
          <p:cNvPr id="6149" name="Picture 3" descr="koax">
            <a:extLst>
              <a:ext uri="{FF2B5EF4-FFF2-40B4-BE49-F238E27FC236}">
                <a16:creationId xmlns:a16="http://schemas.microsoft.com/office/drawing/2014/main" id="{BC227291-F794-4F7F-BDCE-98A29451C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43200"/>
            <a:ext cx="59912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Impuls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m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C:\Microsoft Office\Sablony\Návrhy prezentací\IMPULS.POT</Template>
  <TotalTime>5795</TotalTime>
  <Words>1519</Words>
  <Application>Microsoft Office PowerPoint</Application>
  <PresentationFormat>Předvádění na obrazovce (4:3)</PresentationFormat>
  <Paragraphs>333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Cambria Math</vt:lpstr>
      <vt:lpstr>Symbol</vt:lpstr>
      <vt:lpstr>Times New Roman</vt:lpstr>
      <vt:lpstr>Impuls</vt:lpstr>
      <vt:lpstr>Charakteristická impedance (1)</vt:lpstr>
      <vt:lpstr>Charakteristická impedance (2)</vt:lpstr>
      <vt:lpstr>Charakteristická impedance (3)</vt:lpstr>
      <vt:lpstr>Charakteristická impedance (4)</vt:lpstr>
      <vt:lpstr>Charakteristická impedance (5)</vt:lpstr>
      <vt:lpstr>Charakteristická impedance (6)</vt:lpstr>
      <vt:lpstr>Charakteristická impedance (7)</vt:lpstr>
      <vt:lpstr>Charakteristická impedance (8)</vt:lpstr>
      <vt:lpstr>Koaxiální kabel (1) (coaxial cable)</vt:lpstr>
      <vt:lpstr>Koaxiální kabel (2)</vt:lpstr>
      <vt:lpstr>Koaxiální kabel (3)</vt:lpstr>
      <vt:lpstr>Koaxiální kabel (4)</vt:lpstr>
      <vt:lpstr>Koaxiální kabel (5)</vt:lpstr>
      <vt:lpstr>Koaxiální kabel (6)</vt:lpstr>
      <vt:lpstr>Koaxiální kabel (7)</vt:lpstr>
      <vt:lpstr>Koaxiální kabel (8)</vt:lpstr>
      <vt:lpstr>Kroucená dvojlinka (1) (TP – Twisted Pair)</vt:lpstr>
      <vt:lpstr>Kroucená dvojlinka (2)</vt:lpstr>
      <vt:lpstr>Kroucená dvojlinka (3)</vt:lpstr>
      <vt:lpstr>Kroucená dvojlinka (4)</vt:lpstr>
      <vt:lpstr>Kroucená dvojlinka (5)</vt:lpstr>
      <vt:lpstr>Kroucená dvojlinka (6)</vt:lpstr>
      <vt:lpstr>Kroucená dvojlinka (7)</vt:lpstr>
      <vt:lpstr>Kroucená dvojlinka (8)</vt:lpstr>
      <vt:lpstr>Kroucená dvojlinka (9)</vt:lpstr>
      <vt:lpstr>Kroucená dvojlinka (10)</vt:lpstr>
    </vt:vector>
  </TitlesOfParts>
  <Company>Fakulta informatiky MU,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počítačových sítí</dc:title>
  <dc:creator>Dr. Jaroslav PELIKÁN</dc:creator>
  <cp:lastModifiedBy>Jaroslav Pelikán</cp:lastModifiedBy>
  <cp:revision>164</cp:revision>
  <dcterms:created xsi:type="dcterms:W3CDTF">1997-09-13T17:03:38Z</dcterms:created>
  <dcterms:modified xsi:type="dcterms:W3CDTF">2022-03-03T07:23:00Z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85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D:\Vyuka\PB157</vt:lpwstr>
  </property>
</Properties>
</file>