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36"/>
  </p:notesMasterIdLst>
  <p:handoutMasterIdLst>
    <p:handoutMasterId r:id="rId37"/>
  </p:handoutMasterIdLst>
  <p:sldIdLst>
    <p:sldId id="288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298" r:id="rId12"/>
    <p:sldId id="299" r:id="rId13"/>
    <p:sldId id="300" r:id="rId14"/>
    <p:sldId id="301" r:id="rId15"/>
    <p:sldId id="320" r:id="rId16"/>
    <p:sldId id="303" r:id="rId17"/>
    <p:sldId id="304" r:id="rId18"/>
    <p:sldId id="305" r:id="rId19"/>
    <p:sldId id="306" r:id="rId20"/>
    <p:sldId id="321" r:id="rId21"/>
    <p:sldId id="308" r:id="rId22"/>
    <p:sldId id="309" r:id="rId23"/>
    <p:sldId id="310" r:id="rId24"/>
    <p:sldId id="311" r:id="rId25"/>
    <p:sldId id="312" r:id="rId26"/>
    <p:sldId id="402" r:id="rId27"/>
    <p:sldId id="403" r:id="rId28"/>
    <p:sldId id="404" r:id="rId29"/>
    <p:sldId id="405" r:id="rId30"/>
    <p:sldId id="387" r:id="rId31"/>
    <p:sldId id="388" r:id="rId32"/>
    <p:sldId id="389" r:id="rId33"/>
    <p:sldId id="406" r:id="rId34"/>
    <p:sldId id="390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3C96DC98-B6BA-44AB-90EE-4DEC9D397B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9B338362-EA85-4D11-99C7-C0BAE59803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4" name="Rectangle 4">
            <a:extLst>
              <a:ext uri="{FF2B5EF4-FFF2-40B4-BE49-F238E27FC236}">
                <a16:creationId xmlns:a16="http://schemas.microsoft.com/office/drawing/2014/main" id="{769BC558-96B5-460A-BC3C-FDC95EC8B08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3521DAF3-06F3-4394-B0CA-8C3AED5EDFC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51825B-4E6C-4303-B67A-57E0E593C1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7F1EFE4-DA01-412B-972B-86C7B28B45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5EE95C5-8600-401A-9BD3-0488676DE8C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CE9F4F1-F531-4458-A33C-C6E7A4FB803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EF1B5341-A423-4147-94E6-C22CC3BF13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</a:t>
            </a:r>
          </a:p>
          <a:p>
            <a:pPr lvl="0"/>
            <a:r>
              <a:rPr lang="cs-CZ" noProof="0"/>
              <a:t>Druhá úroveň</a:t>
            </a:r>
          </a:p>
          <a:p>
            <a:pPr lvl="0"/>
            <a:r>
              <a:rPr lang="cs-CZ" noProof="0"/>
              <a:t>Třetí úroveň</a:t>
            </a:r>
          </a:p>
          <a:p>
            <a:pPr lvl="0"/>
            <a:r>
              <a:rPr lang="cs-CZ" noProof="0"/>
              <a:t>Čtvrtá úroveň</a:t>
            </a:r>
          </a:p>
          <a:p>
            <a:pPr lvl="0"/>
            <a:r>
              <a:rPr lang="cs-CZ" noProof="0"/>
              <a:t>Pátá úroveň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EEBF9E90-9818-4202-AD48-40EC0F2C75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D49DA355-2AA3-4076-B568-934C009254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0FB9BD-0010-4E19-B0B6-7AFDAA700CA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B4FA890-B0ED-4822-8A6B-9072863A53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112C9B-CBCA-4B95-81BA-A1E12CE2FFC9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289D813-96EE-4B9E-9393-5CC6557DB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B10BB39E-1B12-4ADB-9A46-6FF7533C7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16C78BF-8AD6-4909-B190-7112B24A6B2B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2C4FEC74-A652-4EB3-8C9B-09CA2E94A2CC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59297448-3AF3-4CEF-80F5-676C5B780C95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932B3158-AC58-4279-9AA9-25049E046959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DD0228B2-077C-4F5E-BD2A-4DD41F849B62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BE75DF16-A284-4F45-A884-788A004483B0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D0B7DDF-5CC1-4A35-930D-D9A8846E236A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5D717FD7-B594-4157-A3B8-578B4280A4E9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8A36016A-2CBB-4219-AD8A-E2213018B35A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noProof="0"/>
              <a:t>Klepnutím upravíte styl předlohy nadpisu.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CA" noProof="0"/>
              <a:t>Klepnutím upravíte styl předlohy podnadpisu.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25A23A38-6DC8-47CA-9801-974153514C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53E10-4C3F-4B10-8A96-F1AED52AB919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769B083-3D8F-471D-BF94-C58A68B1FA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2F752DFB-7C32-4418-911B-0E30B8D31B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3E787-4E4F-4CE3-860E-F1BA4781106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4004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81E593B-B623-4FEF-8396-72CC0D54E8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00FA3-659E-4B41-82E6-CEC36E963311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987CAB3-092F-4442-9C8A-3AD26589C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283FF1CF-3C75-4815-A0CA-C3EC4A09D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D93B8-55E7-46CD-A810-40DF0A13964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8123039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DE7C615-E974-4569-AAB9-34B6BC5A59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B474E-D534-4C5F-9CE7-809876CC9BAC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CC527A3-3930-4A76-8700-82A18CFDC1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417610C-2A89-4F6E-B6A8-62DAD3F16B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1B29-1E5C-4F21-B764-EEFE8E62D724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6126221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31C643E-5028-41DF-8869-304BB79F4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692AD-3735-4282-888E-325034126A2B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7DFB31E-55CB-4E46-9ACB-8BA7D27E1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797149B-BE2C-48F2-9196-BD2E1A9602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8829A5-C135-4B43-88FD-A6521386804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88507250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D0E8191-091B-4E6B-B84C-CECEEA9C27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92A22-B562-4036-9AAE-1F385E9B6483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D0D3814-1336-4B92-BF26-8CF99AF823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2C10D6B-341B-484A-BA02-422C5B4342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A97CF-8391-4500-9431-4265F9CEF75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818072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74A361C-7123-4A48-AFD4-31F38FF8E2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7F692-4B38-40BC-8DFD-9E1421548F85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FD91BC4-B7F1-4C43-A388-16F9CD8916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4C2A9C10-8302-4B99-B4E4-DCF9121729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4733A-994C-4904-A6D3-F24143727F4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44948886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9174DC3-E91C-40E7-89D1-8E083E38DA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E3FB3-E9DB-4EDD-9CAD-CE63D4F8C843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803BD621-6C94-4C40-9255-CBC1001B4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78ADE9B9-9CC2-4952-BA09-881BED9765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2000D-BAC1-4277-B2F0-7B1D28AFF03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0282719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85E8DA46-49BD-449D-8A6A-65FCD27164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5F40D-F316-488F-A866-246953D1DBED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BABD1F0F-6FA2-4A71-97B1-39690F4EC6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557DA6EF-5C5C-474A-8EAC-655D603889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0631E7-B6BF-490C-8AF4-BA048F41076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06778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465278D7-2377-4210-814A-40B44A703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75CB7-06F0-47E1-9374-04AD1DF39EB8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703C37CE-859A-444D-A6D2-DDF8E816FA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E0C6531C-C2FE-4A9E-BF1E-19590D54AE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9A7A71-778A-4255-8C7D-382E18991DF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1944922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9397E-47BC-44FA-BB8A-7C6EDAA8B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7D206-6072-46A0-82BD-D5430C5BB430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99041CB-5131-43BF-9302-29F21513C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EC05FCB4-BE96-4291-86A8-FDCC3BCD55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C2277-6E03-49D0-9B31-23DF4DFAA405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495460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8C1B0AF-95E9-4BCE-AA80-2C2295D621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E768C-C34A-4C8C-9416-9838A5D4C52D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7AF8026-86C4-4291-98A1-6AECC40CBA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E68F158E-08F3-4F56-9EF6-9F7CE8E798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D5806E-C431-44F3-A2BD-0FAB39619DD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1010464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6BE5118-9118-45B4-90B5-8F903D862021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Freeform 3">
            <a:extLst>
              <a:ext uri="{FF2B5EF4-FFF2-40B4-BE49-F238E27FC236}">
                <a16:creationId xmlns:a16="http://schemas.microsoft.com/office/drawing/2014/main" id="{8A558DD3-1E47-4C3C-904D-4CD4CF4A7FD5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Freeform 4">
            <a:extLst>
              <a:ext uri="{FF2B5EF4-FFF2-40B4-BE49-F238E27FC236}">
                <a16:creationId xmlns:a16="http://schemas.microsoft.com/office/drawing/2014/main" id="{80F65DE0-C28E-4DB1-AB98-BF7D51D3B8D9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id="{5B87D498-F926-4237-9788-3F5978BA51E5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24B95E63-A599-49A1-8EB5-ACF69C4CA4CD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01FB5096-B3B8-4ACD-BAC3-1949D3A98787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4291FB75-2927-45B7-8717-0AD0EFA9F7DD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FBC4B930-CBC4-49D6-A08A-66B8296C53F5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3FFE7D1C-7167-466A-8467-F85C632852C4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F8BDEFA1-F822-4C7B-BB12-916E41FAD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 předlohy nadpisu.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3C20A281-AC35-4988-B301-B2A01D21F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styly předlohy textu.</a:t>
            </a:r>
          </a:p>
          <a:p>
            <a:pPr lvl="1"/>
            <a:r>
              <a:rPr lang="en-CA" altLang="cs-CZ"/>
              <a:t>Druhá úroveň</a:t>
            </a:r>
          </a:p>
          <a:p>
            <a:pPr lvl="2"/>
            <a:r>
              <a:rPr lang="en-CA" altLang="cs-CZ"/>
              <a:t>Třetí úroveň</a:t>
            </a:r>
          </a:p>
          <a:p>
            <a:pPr lvl="3"/>
            <a:r>
              <a:rPr lang="en-CA" altLang="cs-CZ"/>
              <a:t>Čtvrtá úroveň</a:t>
            </a:r>
          </a:p>
          <a:p>
            <a:pPr lvl="4"/>
            <a:r>
              <a:rPr lang="en-CA" altLang="cs-CZ"/>
              <a:t>Pátá úroveň</a:t>
            </a:r>
          </a:p>
        </p:txBody>
      </p:sp>
      <p:sp>
        <p:nvSpPr>
          <p:cNvPr id="35853" name="Rectangle 13">
            <a:extLst>
              <a:ext uri="{FF2B5EF4-FFF2-40B4-BE49-F238E27FC236}">
                <a16:creationId xmlns:a16="http://schemas.microsoft.com/office/drawing/2014/main" id="{72E90627-2D0A-4EA0-9F1D-4783FBF491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D443BA0-8570-4072-B2F4-B769FFE71BC6}" type="datetime1">
              <a:rPr lang="en-CA"/>
              <a:pPr>
                <a:defRPr/>
              </a:pPr>
              <a:t>2021-03-08</a:t>
            </a:fld>
            <a:endParaRPr lang="en-CA"/>
          </a:p>
        </p:txBody>
      </p:sp>
      <p:sp>
        <p:nvSpPr>
          <p:cNvPr id="35854" name="Rectangle 14">
            <a:extLst>
              <a:ext uri="{FF2B5EF4-FFF2-40B4-BE49-F238E27FC236}">
                <a16:creationId xmlns:a16="http://schemas.microsoft.com/office/drawing/2014/main" id="{C539190D-D74F-464A-9B2D-65FBEB687F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5855" name="Rectangle 15">
            <a:extLst>
              <a:ext uri="{FF2B5EF4-FFF2-40B4-BE49-F238E27FC236}">
                <a16:creationId xmlns:a16="http://schemas.microsoft.com/office/drawing/2014/main" id="{DEE2E598-C452-4DC8-A94B-EC678F31E3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FA8AA6-3E8C-4906-AF88-EB498E495F3A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datum 3">
            <a:extLst>
              <a:ext uri="{FF2B5EF4-FFF2-40B4-BE49-F238E27FC236}">
                <a16:creationId xmlns:a16="http://schemas.microsoft.com/office/drawing/2014/main" id="{E5D9E51B-F064-472E-8135-44F5D04A5C4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F12AB3-AA68-4901-91F4-98E10D3BB93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34819" name="Zástupný symbol pro číslo snímku 5">
            <a:extLst>
              <a:ext uri="{FF2B5EF4-FFF2-40B4-BE49-F238E27FC236}">
                <a16:creationId xmlns:a16="http://schemas.microsoft.com/office/drawing/2014/main" id="{37B9034A-2122-4D09-B581-D5A978785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0F5831-B7D0-4FDA-83BB-B0DEDF044A0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CA" altLang="cs-CZ" sz="1400"/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AB5E405B-92AB-4346-8D3E-306007CBB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3413" y="160338"/>
            <a:ext cx="7772400" cy="993775"/>
          </a:xfrm>
        </p:spPr>
        <p:txBody>
          <a:bodyPr/>
          <a:lstStyle/>
          <a:p>
            <a:r>
              <a:rPr lang="cs-CZ" altLang="cs-CZ"/>
              <a:t>Topologie sítí</a:t>
            </a:r>
          </a:p>
        </p:txBody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AEAED0F2-7390-4895-BD0E-81C649EC5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050" y="1101725"/>
            <a:ext cx="8032750" cy="5078413"/>
          </a:xfrm>
        </p:spPr>
        <p:txBody>
          <a:bodyPr/>
          <a:lstStyle/>
          <a:p>
            <a:r>
              <a:rPr lang="cs-CZ" altLang="cs-CZ" dirty="0">
                <a:solidFill>
                  <a:schemeClr val="folHlink"/>
                </a:solidFill>
              </a:rPr>
              <a:t>Fyzická</a:t>
            </a:r>
            <a:r>
              <a:rPr lang="cs-CZ" altLang="cs-CZ" dirty="0"/>
              <a:t>: </a:t>
            </a:r>
          </a:p>
          <a:p>
            <a:pPr lvl="1"/>
            <a:r>
              <a:rPr lang="cs-CZ" altLang="cs-CZ" dirty="0"/>
              <a:t>je dána způsobem fyzického propojení všech komponent sítě (pracovních stanic, serverů </a:t>
            </a:r>
            <a:br>
              <a:rPr lang="en-US" altLang="cs-CZ" dirty="0"/>
            </a:br>
            <a:r>
              <a:rPr lang="cs-CZ" altLang="cs-CZ" dirty="0"/>
              <a:t>a speciálních komunikačních zařízení)</a:t>
            </a:r>
          </a:p>
          <a:p>
            <a:pPr lvl="1"/>
            <a:r>
              <a:rPr lang="cs-CZ" altLang="cs-CZ" dirty="0"/>
              <a:t>definuje kabelové rozložení sítě</a:t>
            </a:r>
          </a:p>
          <a:p>
            <a:r>
              <a:rPr lang="cs-CZ" altLang="cs-CZ" dirty="0">
                <a:solidFill>
                  <a:schemeClr val="folHlink"/>
                </a:solidFill>
              </a:rPr>
              <a:t>Logická</a:t>
            </a:r>
            <a:r>
              <a:rPr lang="cs-CZ" altLang="cs-CZ" dirty="0"/>
              <a:t>:</a:t>
            </a:r>
          </a:p>
          <a:p>
            <a:pPr lvl="1"/>
            <a:r>
              <a:rPr lang="cs-CZ" altLang="cs-CZ" dirty="0"/>
              <a:t>definuje logické rozložení sítě</a:t>
            </a:r>
          </a:p>
          <a:p>
            <a:pPr lvl="1"/>
            <a:r>
              <a:rPr lang="en-US" altLang="cs-CZ" dirty="0"/>
              <a:t>s</a:t>
            </a:r>
            <a:r>
              <a:rPr lang="cs-CZ" altLang="cs-CZ" dirty="0" err="1"/>
              <a:t>pecifikuje</a:t>
            </a:r>
            <a:r>
              <a:rPr lang="en-US" altLang="cs-CZ" dirty="0"/>
              <a:t>,</a:t>
            </a:r>
            <a:r>
              <a:rPr lang="cs-CZ" altLang="cs-CZ" dirty="0"/>
              <a:t> jakým způsobem mezi sebou komu</a:t>
            </a:r>
            <a:r>
              <a:rPr lang="en-US" altLang="cs-CZ" dirty="0"/>
              <a:t>-</a:t>
            </a:r>
            <a:r>
              <a:rPr lang="cs-CZ" altLang="cs-CZ" dirty="0"/>
              <a:t>ni</a:t>
            </a:r>
            <a:r>
              <a:rPr lang="en-US" altLang="cs-CZ" dirty="0"/>
              <a:t>k</a:t>
            </a:r>
            <a:r>
              <a:rPr lang="cs-CZ" altLang="cs-CZ" dirty="0"/>
              <a:t>ují prvky v síti, a jak se přenášejí informace</a:t>
            </a:r>
          </a:p>
          <a:p>
            <a:pPr lvl="1"/>
            <a:r>
              <a:rPr lang="cs-CZ" altLang="cs-CZ" dirty="0"/>
              <a:t>nemusí být shodná s fyzickou topologií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datum 3">
            <a:extLst>
              <a:ext uri="{FF2B5EF4-FFF2-40B4-BE49-F238E27FC236}">
                <a16:creationId xmlns:a16="http://schemas.microsoft.com/office/drawing/2014/main" id="{6659B611-F563-4B24-A21A-CB0B6E5C82F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8268AE-102B-4C8F-BA63-51200EDA3EC8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45059" name="Zástupný symbol pro číslo snímku 5">
            <a:extLst>
              <a:ext uri="{FF2B5EF4-FFF2-40B4-BE49-F238E27FC236}">
                <a16:creationId xmlns:a16="http://schemas.microsoft.com/office/drawing/2014/main" id="{4356FC25-D542-40AC-89BB-29E4DF78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3711C7-49C3-4749-9300-252D19A84830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CA" altLang="cs-CZ" sz="1400"/>
          </a:p>
        </p:txBody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DA9DAE27-6061-4799-A96B-EB75F61DE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kruh (5)</a:t>
            </a:r>
          </a:p>
        </p:txBody>
      </p:sp>
      <p:sp>
        <p:nvSpPr>
          <p:cNvPr id="45061" name="Rectangle 3">
            <a:extLst>
              <a:ext uri="{FF2B5EF4-FFF2-40B4-BE49-F238E27FC236}">
                <a16:creationId xmlns:a16="http://schemas.microsoft.com/office/drawing/2014/main" id="{B96866FE-880F-42C2-9ABB-C1CB4ADCE0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Zprávy je nutné ze sítě odstraňovat, aby neobíhaly do nekonečna (provádí přijímač, vysílač nebo monitorovací stanice)</a:t>
            </a:r>
          </a:p>
          <a:p>
            <a:r>
              <a:rPr lang="cs-CZ" altLang="cs-CZ"/>
              <a:t>Řízení přístupu k médiu bývá realizováno postupným předáváním speciální zprávy – </a:t>
            </a:r>
            <a:r>
              <a:rPr lang="cs-CZ" altLang="cs-CZ">
                <a:solidFill>
                  <a:schemeClr val="folHlink"/>
                </a:solidFill>
              </a:rPr>
              <a:t>token</a:t>
            </a:r>
            <a:r>
              <a:rPr lang="cs-CZ" altLang="cs-CZ"/>
              <a:t> (pešek), jejíž příjemce získá právo vysílat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2">
            <a:extLst>
              <a:ext uri="{FF2B5EF4-FFF2-40B4-BE49-F238E27FC236}">
                <a16:creationId xmlns:a16="http://schemas.microsoft.com/office/drawing/2014/main" id="{A8DDF201-112A-4C83-A825-93D6262BCAE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83F99A-8BC5-4D65-86C6-8D3EECBEDB19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5123" name="Zástupný symbol pro číslo snímku 4">
            <a:extLst>
              <a:ext uri="{FF2B5EF4-FFF2-40B4-BE49-F238E27FC236}">
                <a16:creationId xmlns:a16="http://schemas.microsoft.com/office/drawing/2014/main" id="{2754544B-A138-4005-B06A-38BCE468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915712-5CC4-451D-A79C-5E637B5B93B1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CA" altLang="cs-CZ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3FBF36B-E237-427A-9A5A-71C5DC21D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hvězda (1)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404FBDDD-582B-4E35-802B-8EC1687B2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75" y="2805113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5126" name="Rectangle 4">
            <a:extLst>
              <a:ext uri="{FF2B5EF4-FFF2-40B4-BE49-F238E27FC236}">
                <a16:creationId xmlns:a16="http://schemas.microsoft.com/office/drawing/2014/main" id="{5FFD1523-74C5-4DD5-9E4D-18ED09D65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5" y="2805113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5127" name="Rectangle 5">
            <a:extLst>
              <a:ext uri="{FF2B5EF4-FFF2-40B4-BE49-F238E27FC236}">
                <a16:creationId xmlns:a16="http://schemas.microsoft.com/office/drawing/2014/main" id="{F6B3D95E-974D-434A-86F1-1BCC591B9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475" y="4710113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5128" name="Rectangle 6">
            <a:extLst>
              <a:ext uri="{FF2B5EF4-FFF2-40B4-BE49-F238E27FC236}">
                <a16:creationId xmlns:a16="http://schemas.microsoft.com/office/drawing/2014/main" id="{E264BCCD-AC50-4907-8094-2EB8805AE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275" y="4710113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5129" name="Rectangle 7">
            <a:extLst>
              <a:ext uri="{FF2B5EF4-FFF2-40B4-BE49-F238E27FC236}">
                <a16:creationId xmlns:a16="http://schemas.microsoft.com/office/drawing/2014/main" id="{E1F44EB1-72A0-4AA0-A355-78C6F5B7B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186113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5130" name="Rectangle 8">
            <a:extLst>
              <a:ext uri="{FF2B5EF4-FFF2-40B4-BE49-F238E27FC236}">
                <a16:creationId xmlns:a16="http://schemas.microsoft.com/office/drawing/2014/main" id="{8D5CE7DD-9D58-4EAB-B147-4ED1564DC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585913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5131" name="Line 9">
            <a:extLst>
              <a:ext uri="{FF2B5EF4-FFF2-40B4-BE49-F238E27FC236}">
                <a16:creationId xmlns:a16="http://schemas.microsoft.com/office/drawing/2014/main" id="{CDD143B9-A5AD-46E2-9D31-18AF576619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57475" y="3719513"/>
            <a:ext cx="15240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2" name="Line 10">
            <a:extLst>
              <a:ext uri="{FF2B5EF4-FFF2-40B4-BE49-F238E27FC236}">
                <a16:creationId xmlns:a16="http://schemas.microsoft.com/office/drawing/2014/main" id="{B2C8258F-1FC6-4187-9AAE-9DF9E4DD28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0875" y="4405313"/>
            <a:ext cx="9144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3" name="Line 11">
            <a:extLst>
              <a:ext uri="{FF2B5EF4-FFF2-40B4-BE49-F238E27FC236}">
                <a16:creationId xmlns:a16="http://schemas.microsoft.com/office/drawing/2014/main" id="{5CEF1F5D-28E9-47D1-BCFC-A11667D009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9675" y="4405313"/>
            <a:ext cx="9144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4" name="Line 12">
            <a:extLst>
              <a:ext uri="{FF2B5EF4-FFF2-40B4-BE49-F238E27FC236}">
                <a16:creationId xmlns:a16="http://schemas.microsoft.com/office/drawing/2014/main" id="{7D9E7F9C-5C89-4D7F-82E6-44990495A1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280511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5" name="Line 13">
            <a:extLst>
              <a:ext uri="{FF2B5EF4-FFF2-40B4-BE49-F238E27FC236}">
                <a16:creationId xmlns:a16="http://schemas.microsoft.com/office/drawing/2014/main" id="{78F7C206-E14A-41C6-9C33-954F4A7812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3475" y="3719513"/>
            <a:ext cx="15240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>
            <a:extLst>
              <a:ext uri="{FF2B5EF4-FFF2-40B4-BE49-F238E27FC236}">
                <a16:creationId xmlns:a16="http://schemas.microsoft.com/office/drawing/2014/main" id="{656FBEB1-6822-457A-981A-1AA6C7CC359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47C86A-7C6A-4A7B-8118-644F69483CF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6147" name="Zástupný symbol pro číslo snímku 5">
            <a:extLst>
              <a:ext uri="{FF2B5EF4-FFF2-40B4-BE49-F238E27FC236}">
                <a16:creationId xmlns:a16="http://schemas.microsoft.com/office/drawing/2014/main" id="{911D88AD-849F-4015-8BD1-8443A4B6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5D0918-EB4A-4D27-848C-71B88CFAE070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CA" altLang="cs-CZ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8BCB2DAB-4C61-4855-8E2A-4F97D104A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hvězda (2)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62E01D2C-898A-45F9-8610-D13210C48A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7713" y="1751013"/>
            <a:ext cx="7772400" cy="4114800"/>
          </a:xfrm>
        </p:spPr>
        <p:txBody>
          <a:bodyPr/>
          <a:lstStyle/>
          <a:p>
            <a:r>
              <a:rPr lang="cs-CZ" altLang="cs-CZ"/>
              <a:t>Jedna ze stanic je středem sítě (tzv. centrál-ní uzel) a ostatní jsou k ní paralelně připo-jeny</a:t>
            </a:r>
          </a:p>
          <a:p>
            <a:r>
              <a:rPr lang="cs-CZ" altLang="cs-CZ"/>
              <a:t>Veškerá komunikace pak probíhá přes tento centrální uzel (řídící stanice, hub, switch)</a:t>
            </a:r>
          </a:p>
          <a:p>
            <a:r>
              <a:rPr lang="cs-CZ" altLang="cs-CZ"/>
              <a:t>Jedná se o nejstarší topologii počítačových sítí (používala se pro připojování terminálů k centrálnímu počítači)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>
            <a:extLst>
              <a:ext uri="{FF2B5EF4-FFF2-40B4-BE49-F238E27FC236}">
                <a16:creationId xmlns:a16="http://schemas.microsoft.com/office/drawing/2014/main" id="{B7261B72-7C11-46DB-A27A-F3AD11ED7D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AECB3-6245-4E4E-B0EF-43293683ABF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7171" name="Zástupný symbol pro číslo snímku 5">
            <a:extLst>
              <a:ext uri="{FF2B5EF4-FFF2-40B4-BE49-F238E27FC236}">
                <a16:creationId xmlns:a16="http://schemas.microsoft.com/office/drawing/2014/main" id="{9DA39279-E132-4973-A806-248A1ED1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EC50B0-542D-4570-99E2-D6FF5789D80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CA" altLang="cs-CZ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C637F095-F87C-43A4-9E60-77BA586743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altLang="cs-CZ"/>
              <a:t>Topologie hvězda (3)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F69F7322-C8DB-4E42-A1A2-5A054B9EC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07363" cy="4346575"/>
          </a:xfrm>
        </p:spPr>
        <p:txBody>
          <a:bodyPr/>
          <a:lstStyle/>
          <a:p>
            <a:r>
              <a:rPr lang="cs-CZ" altLang="cs-CZ"/>
              <a:t>Vysoké náklady vzhledem k drahému řídící-mu počítači, který je nutné pořizovat s vel-kou technickou rezervou</a:t>
            </a:r>
          </a:p>
          <a:p>
            <a:r>
              <a:rPr lang="cs-CZ" altLang="cs-CZ"/>
              <a:t>Neumožňuje efektivně zapojit více rovno-právných serverů</a:t>
            </a:r>
          </a:p>
          <a:p>
            <a:r>
              <a:rPr lang="cs-CZ" altLang="cs-CZ"/>
              <a:t>Vypadne-li centrální stanice, havaruje celá síť </a:t>
            </a:r>
          </a:p>
          <a:p>
            <a:r>
              <a:rPr lang="cs-CZ" altLang="cs-CZ"/>
              <a:t>Výpadek stanice ani kabelu neohrozí funkci sítě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>
            <a:extLst>
              <a:ext uri="{FF2B5EF4-FFF2-40B4-BE49-F238E27FC236}">
                <a16:creationId xmlns:a16="http://schemas.microsoft.com/office/drawing/2014/main" id="{73315499-7AFA-4F03-AD6E-26AE406FBE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6A4145-8208-453E-959C-0392F84259F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8195" name="Zástupný symbol pro číslo snímku 5">
            <a:extLst>
              <a:ext uri="{FF2B5EF4-FFF2-40B4-BE49-F238E27FC236}">
                <a16:creationId xmlns:a16="http://schemas.microsoft.com/office/drawing/2014/main" id="{24B20AE4-C651-474E-B74E-89BB84F7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8159B0-B901-4C87-BAA5-D863EAC3E0BD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CA" altLang="cs-CZ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F5B51B1C-A11A-43DE-A549-2B93F997BF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hvězda (4)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60DDE78E-4B5E-473A-877A-0A566E93B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7550" y="1730375"/>
            <a:ext cx="7772400" cy="4114800"/>
          </a:xfrm>
        </p:spPr>
        <p:txBody>
          <a:bodyPr/>
          <a:lstStyle/>
          <a:p>
            <a:r>
              <a:rPr lang="cs-CZ" altLang="cs-CZ"/>
              <a:t>U dnešních LAN se častěji používá v roli centrálního uzlu některý druh propojovací-ho zařízení (např. </a:t>
            </a:r>
            <a:r>
              <a:rPr lang="cs-CZ" altLang="cs-CZ">
                <a:solidFill>
                  <a:schemeClr val="tx2"/>
                </a:solidFill>
              </a:rPr>
              <a:t>rozbočovač</a:t>
            </a:r>
            <a:r>
              <a:rPr lang="cs-CZ" altLang="cs-CZ"/>
              <a:t> – </a:t>
            </a:r>
            <a:r>
              <a:rPr lang="cs-CZ" altLang="cs-CZ">
                <a:solidFill>
                  <a:schemeClr val="tx2"/>
                </a:solidFill>
              </a:rPr>
              <a:t>hub</a:t>
            </a:r>
            <a:r>
              <a:rPr lang="en-US" altLang="cs-CZ"/>
              <a:t> </a:t>
            </a:r>
            <a:r>
              <a:rPr lang="cs-CZ" altLang="cs-CZ"/>
              <a:t>nebo </a:t>
            </a:r>
            <a:r>
              <a:rPr lang="cs-CZ" altLang="cs-CZ">
                <a:solidFill>
                  <a:schemeClr val="tx2"/>
                </a:solidFill>
              </a:rPr>
              <a:t>přepínač</a:t>
            </a:r>
            <a:r>
              <a:rPr lang="cs-CZ" altLang="cs-CZ"/>
              <a:t> – </a:t>
            </a:r>
            <a:r>
              <a:rPr lang="cs-CZ" altLang="cs-CZ">
                <a:solidFill>
                  <a:schemeClr val="tx2"/>
                </a:solidFill>
              </a:rPr>
              <a:t>switch</a:t>
            </a:r>
            <a:r>
              <a:rPr lang="cs-CZ" altLang="cs-CZ"/>
              <a:t>) a koncové uzly jsou tvořeny pracovními stanicemi a servery</a:t>
            </a:r>
          </a:p>
          <a:p>
            <a:r>
              <a:rPr lang="cs-CZ" altLang="cs-CZ"/>
              <a:t>Je-li uprostřed hub, je signál vysílaný kterýmkoliv počítačem šířen po celé síti (podobně jako u sběrnice)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2">
            <a:extLst>
              <a:ext uri="{FF2B5EF4-FFF2-40B4-BE49-F238E27FC236}">
                <a16:creationId xmlns:a16="http://schemas.microsoft.com/office/drawing/2014/main" id="{FF65A8ED-92E6-4C6B-8A7E-C02DFB549A5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2654D1-B8FB-4882-B643-113786C2D91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9219" name="Zástupný symbol pro číslo snímku 4">
            <a:extLst>
              <a:ext uri="{FF2B5EF4-FFF2-40B4-BE49-F238E27FC236}">
                <a16:creationId xmlns:a16="http://schemas.microsoft.com/office/drawing/2014/main" id="{97D2317B-2370-424D-A323-7454345B7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23E588-AE09-491C-845E-04B0DD1EB79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CA" altLang="cs-CZ" sz="1400"/>
          </a:p>
        </p:txBody>
      </p:sp>
      <p:sp>
        <p:nvSpPr>
          <p:cNvPr id="9220" name="Rectangle 1026">
            <a:extLst>
              <a:ext uri="{FF2B5EF4-FFF2-40B4-BE49-F238E27FC236}">
                <a16:creationId xmlns:a16="http://schemas.microsoft.com/office/drawing/2014/main" id="{8067B1A8-78FB-4D80-977D-FDD59C0B3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640"/>
            <a:ext cx="7772400" cy="916136"/>
          </a:xfrm>
        </p:spPr>
        <p:txBody>
          <a:bodyPr/>
          <a:lstStyle/>
          <a:p>
            <a:r>
              <a:rPr lang="cs-CZ" altLang="cs-CZ" dirty="0"/>
              <a:t>Topologie strom</a:t>
            </a:r>
            <a:r>
              <a:rPr lang="en-US" altLang="cs-CZ" dirty="0"/>
              <a:t> (1)</a:t>
            </a:r>
            <a:endParaRPr lang="cs-CZ" altLang="cs-CZ" dirty="0"/>
          </a:p>
        </p:txBody>
      </p:sp>
      <p:sp>
        <p:nvSpPr>
          <p:cNvPr id="9221" name="Rectangle 1027">
            <a:extLst>
              <a:ext uri="{FF2B5EF4-FFF2-40B4-BE49-F238E27FC236}">
                <a16:creationId xmlns:a16="http://schemas.microsoft.com/office/drawing/2014/main" id="{58AAC687-EDDE-4781-8E63-F485A1925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98072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22" name="Rectangle 1028">
            <a:extLst>
              <a:ext uri="{FF2B5EF4-FFF2-40B4-BE49-F238E27FC236}">
                <a16:creationId xmlns:a16="http://schemas.microsoft.com/office/drawing/2014/main" id="{8C7AAA89-ED29-4D7D-8599-B48C6E589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98072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23" name="Rectangle 1029">
            <a:extLst>
              <a:ext uri="{FF2B5EF4-FFF2-40B4-BE49-F238E27FC236}">
                <a16:creationId xmlns:a16="http://schemas.microsoft.com/office/drawing/2014/main" id="{8A1AA235-A97D-4517-A36E-4234CF6AC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98072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24" name="Rectangle 1030">
            <a:extLst>
              <a:ext uri="{FF2B5EF4-FFF2-40B4-BE49-F238E27FC236}">
                <a16:creationId xmlns:a16="http://schemas.microsoft.com/office/drawing/2014/main" id="{80F67891-6569-4CA7-974D-ABDB53997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538" y="98072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25" name="Line 1031">
            <a:extLst>
              <a:ext uri="{FF2B5EF4-FFF2-40B4-BE49-F238E27FC236}">
                <a16:creationId xmlns:a16="http://schemas.microsoft.com/office/drawing/2014/main" id="{6F121B1F-28B2-43C5-851C-242570B95B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4650" y="1917353"/>
            <a:ext cx="4392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6" name="Rectangle 1032">
            <a:extLst>
              <a:ext uri="{FF2B5EF4-FFF2-40B4-BE49-F238E27FC236}">
                <a16:creationId xmlns:a16="http://schemas.microsoft.com/office/drawing/2014/main" id="{4C748905-BF1D-4A28-A601-C095E0E83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3" y="1880840"/>
            <a:ext cx="73025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9227" name="Line 1033">
            <a:extLst>
              <a:ext uri="{FF2B5EF4-FFF2-40B4-BE49-F238E27FC236}">
                <a16:creationId xmlns:a16="http://schemas.microsoft.com/office/drawing/2014/main" id="{3A318EE4-77FC-4FAE-85A5-F7C335EB20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2813" y="1699865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8" name="Line 1034">
            <a:extLst>
              <a:ext uri="{FF2B5EF4-FFF2-40B4-BE49-F238E27FC236}">
                <a16:creationId xmlns:a16="http://schemas.microsoft.com/office/drawing/2014/main" id="{1B3F3CA6-AA7D-42DF-844D-B4F8BC64B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05338" y="1699865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9" name="Line 1035">
            <a:extLst>
              <a:ext uri="{FF2B5EF4-FFF2-40B4-BE49-F238E27FC236}">
                <a16:creationId xmlns:a16="http://schemas.microsoft.com/office/drawing/2014/main" id="{C74866E1-1623-4DD5-96C7-FEC9E6DA19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863" y="1699865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0" name="Line 1036">
            <a:extLst>
              <a:ext uri="{FF2B5EF4-FFF2-40B4-BE49-F238E27FC236}">
                <a16:creationId xmlns:a16="http://schemas.microsoft.com/office/drawing/2014/main" id="{8D4BA19A-32D0-4953-B717-0A6EAE40B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83413" y="1699865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1" name="Rectangle 1037">
            <a:extLst>
              <a:ext uri="{FF2B5EF4-FFF2-40B4-BE49-F238E27FC236}">
                <a16:creationId xmlns:a16="http://schemas.microsoft.com/office/drawing/2014/main" id="{42885B19-571F-480B-A223-712FA8EFA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792" y="2853581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32" name="Rectangle 1038">
            <a:extLst>
              <a:ext uri="{FF2B5EF4-FFF2-40B4-BE49-F238E27FC236}">
                <a16:creationId xmlns:a16="http://schemas.microsoft.com/office/drawing/2014/main" id="{0D9B8F8D-2538-4ADC-AAB9-861E38460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9550" y="2419176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33" name="Line 1039">
            <a:extLst>
              <a:ext uri="{FF2B5EF4-FFF2-40B4-BE49-F238E27FC236}">
                <a16:creationId xmlns:a16="http://schemas.microsoft.com/office/drawing/2014/main" id="{F7A872EE-6C23-4332-9456-FC08F7CD24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85863" y="3787849"/>
            <a:ext cx="3890193" cy="7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4" name="Rectangle 1040">
            <a:extLst>
              <a:ext uri="{FF2B5EF4-FFF2-40B4-BE49-F238E27FC236}">
                <a16:creationId xmlns:a16="http://schemas.microsoft.com/office/drawing/2014/main" id="{CFD3F073-D48C-46AE-B682-EAF75E5A4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280" y="3325193"/>
            <a:ext cx="73025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9235" name="Line 1041">
            <a:extLst>
              <a:ext uri="{FF2B5EF4-FFF2-40B4-BE49-F238E27FC236}">
                <a16:creationId xmlns:a16="http://schemas.microsoft.com/office/drawing/2014/main" id="{080F1BDD-137B-423D-B25C-90D22EA609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3492" y="3572718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6" name="Line 1042">
            <a:extLst>
              <a:ext uri="{FF2B5EF4-FFF2-40B4-BE49-F238E27FC236}">
                <a16:creationId xmlns:a16="http://schemas.microsoft.com/office/drawing/2014/main" id="{6BABE544-A859-4A30-941F-E472387614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84838" y="3138313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7" name="Rectangle 1043">
            <a:extLst>
              <a:ext uri="{FF2B5EF4-FFF2-40B4-BE49-F238E27FC236}">
                <a16:creationId xmlns:a16="http://schemas.microsoft.com/office/drawing/2014/main" id="{ACE710B3-FD62-41E0-BBE3-32413C622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6088" y="4870475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38" name="Rectangle 1044">
            <a:extLst>
              <a:ext uri="{FF2B5EF4-FFF2-40B4-BE49-F238E27FC236}">
                <a16:creationId xmlns:a16="http://schemas.microsoft.com/office/drawing/2014/main" id="{9EE6D36C-AF74-4564-B002-22C25E274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025" y="4870475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39" name="Rectangle 1045">
            <a:extLst>
              <a:ext uri="{FF2B5EF4-FFF2-40B4-BE49-F238E27FC236}">
                <a16:creationId xmlns:a16="http://schemas.microsoft.com/office/drawing/2014/main" id="{3E974774-6507-43A2-BB3F-2EB8E18E5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9550" y="4870475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40" name="Rectangle 1046">
            <a:extLst>
              <a:ext uri="{FF2B5EF4-FFF2-40B4-BE49-F238E27FC236}">
                <a16:creationId xmlns:a16="http://schemas.microsoft.com/office/drawing/2014/main" id="{45E515D5-3877-4A4D-A717-7D4E2548B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3513" y="4870475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41" name="Line 1047">
            <a:extLst>
              <a:ext uri="{FF2B5EF4-FFF2-40B4-BE49-F238E27FC236}">
                <a16:creationId xmlns:a16="http://schemas.microsoft.com/office/drawing/2014/main" id="{2E9ECA09-BC49-4B22-99AF-5E5558929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1625" y="5807100"/>
            <a:ext cx="4392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2" name="Rectangle 1048">
            <a:extLst>
              <a:ext uri="{FF2B5EF4-FFF2-40B4-BE49-F238E27FC236}">
                <a16:creationId xmlns:a16="http://schemas.microsoft.com/office/drawing/2014/main" id="{0F76121C-3DF0-4B30-A3EC-2AA0D4CB8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5770587"/>
            <a:ext cx="73025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9243" name="Line 1049">
            <a:extLst>
              <a:ext uri="{FF2B5EF4-FFF2-40B4-BE49-F238E27FC236}">
                <a16:creationId xmlns:a16="http://schemas.microsoft.com/office/drawing/2014/main" id="{EF1DAA39-3C0D-44E3-ADD8-FFAF57196F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9788" y="5589612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4" name="Line 1050">
            <a:extLst>
              <a:ext uri="{FF2B5EF4-FFF2-40B4-BE49-F238E27FC236}">
                <a16:creationId xmlns:a16="http://schemas.microsoft.com/office/drawing/2014/main" id="{309DEB86-8886-4509-B8BA-77F1161E29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32313" y="5589612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5" name="Line 1051">
            <a:extLst>
              <a:ext uri="{FF2B5EF4-FFF2-40B4-BE49-F238E27FC236}">
                <a16:creationId xmlns:a16="http://schemas.microsoft.com/office/drawing/2014/main" id="{C48A51AF-69F4-4C3F-8DED-15CF757375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84838" y="5589612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6" name="Line 1052">
            <a:extLst>
              <a:ext uri="{FF2B5EF4-FFF2-40B4-BE49-F238E27FC236}">
                <a16:creationId xmlns:a16="http://schemas.microsoft.com/office/drawing/2014/main" id="{47976E8B-1C61-45D3-A6D4-7F55CDB432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0388" y="5589612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7" name="Rectangle 1053">
            <a:extLst>
              <a:ext uri="{FF2B5EF4-FFF2-40B4-BE49-F238E27FC236}">
                <a16:creationId xmlns:a16="http://schemas.microsoft.com/office/drawing/2014/main" id="{14C0D988-3D89-4F42-8028-DC3B0CFC0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177289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48" name="Line 1054">
            <a:extLst>
              <a:ext uri="{FF2B5EF4-FFF2-40B4-BE49-F238E27FC236}">
                <a16:creationId xmlns:a16="http://schemas.microsoft.com/office/drawing/2014/main" id="{CF8D5533-3B79-4E77-A4F9-558618D3D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191735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9" name="Rectangle 1055">
            <a:extLst>
              <a:ext uri="{FF2B5EF4-FFF2-40B4-BE49-F238E27FC236}">
                <a16:creationId xmlns:a16="http://schemas.microsoft.com/office/drawing/2014/main" id="{EE4D80B4-CA7B-4825-9B9C-C08E7A7A5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177289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50" name="Line 1056">
            <a:extLst>
              <a:ext uri="{FF2B5EF4-FFF2-40B4-BE49-F238E27FC236}">
                <a16:creationId xmlns:a16="http://schemas.microsoft.com/office/drawing/2014/main" id="{BF1B3B97-9AA2-4ED0-B511-957566085B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8738" y="191735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1" name="Rectangle 1057">
            <a:extLst>
              <a:ext uri="{FF2B5EF4-FFF2-40B4-BE49-F238E27FC236}">
                <a16:creationId xmlns:a16="http://schemas.microsoft.com/office/drawing/2014/main" id="{C073ABC8-F4B1-4B7E-86D3-EAB5018AC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912" y="3645743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52" name="Line 1058">
            <a:extLst>
              <a:ext uri="{FF2B5EF4-FFF2-40B4-BE49-F238E27FC236}">
                <a16:creationId xmlns:a16="http://schemas.microsoft.com/office/drawing/2014/main" id="{F43AF5C4-D4C3-456B-814E-140CDAA68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8375" y="3790206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3" name="Rectangle 1059">
            <a:extLst>
              <a:ext uri="{FF2B5EF4-FFF2-40B4-BE49-F238E27FC236}">
                <a16:creationId xmlns:a16="http://schemas.microsoft.com/office/drawing/2014/main" id="{B2178811-0D6A-4E44-89A8-A95E26018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152" y="4075881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9254" name="Line 1060">
            <a:extLst>
              <a:ext uri="{FF2B5EF4-FFF2-40B4-BE49-F238E27FC236}">
                <a16:creationId xmlns:a16="http://schemas.microsoft.com/office/drawing/2014/main" id="{3DD59D0D-858F-41B9-80A7-A167E0711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38615" y="4220344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5" name="Line 1061">
            <a:extLst>
              <a:ext uri="{FF2B5EF4-FFF2-40B4-BE49-F238E27FC236}">
                <a16:creationId xmlns:a16="http://schemas.microsoft.com/office/drawing/2014/main" id="{FDA6EBA4-4205-4DBB-8580-2C41C55BB6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62124" y="1916832"/>
            <a:ext cx="1153691" cy="18717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6" name="Line 1062">
            <a:extLst>
              <a:ext uri="{FF2B5EF4-FFF2-40B4-BE49-F238E27FC236}">
                <a16:creationId xmlns:a16="http://schemas.microsoft.com/office/drawing/2014/main" id="{40B22F0A-3236-42B8-8518-E454C6E07C5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62124" y="3788617"/>
            <a:ext cx="1081683" cy="20166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7" name="Rectangle 1063">
            <a:extLst>
              <a:ext uri="{FF2B5EF4-FFF2-40B4-BE49-F238E27FC236}">
                <a16:creationId xmlns:a16="http://schemas.microsoft.com/office/drawing/2014/main" id="{79A3EF44-8BBB-4F75-A4EA-EBB8E009C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25" y="3645743"/>
            <a:ext cx="288925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9258" name="Rectangle 1064">
            <a:extLst>
              <a:ext uri="{FF2B5EF4-FFF2-40B4-BE49-F238E27FC236}">
                <a16:creationId xmlns:a16="http://schemas.microsoft.com/office/drawing/2014/main" id="{52B0C5BB-150E-4E12-BF46-0BAB9D969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933081"/>
            <a:ext cx="115093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/>
              <a:t>Head </a:t>
            </a:r>
            <a:r>
              <a:rPr lang="cs-CZ" altLang="cs-CZ" sz="2000" dirty="0"/>
              <a:t>e</a:t>
            </a:r>
            <a:r>
              <a:rPr lang="en-US" altLang="cs-CZ" sz="2000" dirty="0" err="1"/>
              <a:t>nd</a:t>
            </a:r>
            <a:endParaRPr lang="en-US" altLang="cs-CZ" sz="2000" dirty="0"/>
          </a:p>
        </p:txBody>
      </p:sp>
      <p:sp>
        <p:nvSpPr>
          <p:cNvPr id="9259" name="Rectangle 1065">
            <a:extLst>
              <a:ext uri="{FF2B5EF4-FFF2-40B4-BE49-F238E27FC236}">
                <a16:creationId xmlns:a16="http://schemas.microsoft.com/office/drawing/2014/main" id="{A770E913-F04A-4D34-BED5-679AB6F19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296" y="4003873"/>
            <a:ext cx="12239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 err="1"/>
              <a:t>Termin</a:t>
            </a:r>
            <a:r>
              <a:rPr lang="cs-CZ" altLang="cs-CZ" sz="2000" dirty="0"/>
              <a:t>á</a:t>
            </a:r>
            <a:r>
              <a:rPr lang="en-US" altLang="cs-CZ" sz="2000" dirty="0"/>
              <a:t>tor</a:t>
            </a:r>
          </a:p>
        </p:txBody>
      </p:sp>
      <p:sp>
        <p:nvSpPr>
          <p:cNvPr id="9260" name="Rectangle 1066">
            <a:extLst>
              <a:ext uri="{FF2B5EF4-FFF2-40B4-BE49-F238E27FC236}">
                <a16:creationId xmlns:a16="http://schemas.microsoft.com/office/drawing/2014/main" id="{F0098A22-1340-4FDE-813C-3081FAF61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1988790"/>
            <a:ext cx="12239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Termin</a:t>
            </a:r>
            <a:r>
              <a:rPr lang="cs-CZ" altLang="cs-CZ" sz="2000"/>
              <a:t>á</a:t>
            </a:r>
            <a:r>
              <a:rPr lang="en-US" altLang="cs-CZ" sz="2000"/>
              <a:t>tor</a:t>
            </a:r>
          </a:p>
        </p:txBody>
      </p:sp>
      <p:sp>
        <p:nvSpPr>
          <p:cNvPr id="9261" name="Rectangle 1067">
            <a:extLst>
              <a:ext uri="{FF2B5EF4-FFF2-40B4-BE49-F238E27FC236}">
                <a16:creationId xmlns:a16="http://schemas.microsoft.com/office/drawing/2014/main" id="{5B5B6EC9-520C-4BBA-B823-ACA3B2B9D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470" y="5804942"/>
            <a:ext cx="12239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 err="1"/>
              <a:t>Termin</a:t>
            </a:r>
            <a:r>
              <a:rPr lang="cs-CZ" altLang="cs-CZ" sz="2000" dirty="0"/>
              <a:t>á</a:t>
            </a:r>
            <a:r>
              <a:rPr lang="en-US" altLang="cs-CZ" sz="2000" dirty="0"/>
              <a:t>tor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3142457C-07B2-41E1-86C2-AFD7386FDBFC}"/>
              </a:ext>
            </a:extLst>
          </p:cNvPr>
          <p:cNvCxnSpPr/>
          <p:nvPr/>
        </p:nvCxnSpPr>
        <p:spPr bwMode="auto">
          <a:xfrm flipV="1">
            <a:off x="5076056" y="3355801"/>
            <a:ext cx="216024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Přímá spojnice 47">
            <a:extLst>
              <a:ext uri="{FF2B5EF4-FFF2-40B4-BE49-F238E27FC236}">
                <a16:creationId xmlns:a16="http://schemas.microsoft.com/office/drawing/2014/main" id="{DAAFF73B-374E-4A57-9471-643BD895F0CC}"/>
              </a:ext>
            </a:extLst>
          </p:cNvPr>
          <p:cNvCxnSpPr/>
          <p:nvPr/>
        </p:nvCxnSpPr>
        <p:spPr bwMode="auto">
          <a:xfrm>
            <a:off x="5076056" y="3787849"/>
            <a:ext cx="216024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E6EAC6D-9596-43AE-A52F-9A76BD7B3A0A}"/>
              </a:ext>
            </a:extLst>
          </p:cNvPr>
          <p:cNvCxnSpPr/>
          <p:nvPr/>
        </p:nvCxnSpPr>
        <p:spPr bwMode="auto">
          <a:xfrm>
            <a:off x="5292080" y="3355801"/>
            <a:ext cx="18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Obdélník 5">
            <a:extLst>
              <a:ext uri="{FF2B5EF4-FFF2-40B4-BE49-F238E27FC236}">
                <a16:creationId xmlns:a16="http://schemas.microsoft.com/office/drawing/2014/main" id="{759CB1FF-5840-4EE3-9801-CA1DDBE46AC3}"/>
              </a:ext>
            </a:extLst>
          </p:cNvPr>
          <p:cNvSpPr/>
          <p:nvPr/>
        </p:nvSpPr>
        <p:spPr bwMode="auto">
          <a:xfrm>
            <a:off x="4860032" y="3643833"/>
            <a:ext cx="288032" cy="289223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Přímá spojnice 51">
            <a:extLst>
              <a:ext uri="{FF2B5EF4-FFF2-40B4-BE49-F238E27FC236}">
                <a16:creationId xmlns:a16="http://schemas.microsoft.com/office/drawing/2014/main" id="{997FE1E1-A756-4678-A431-6D0F200C68FF}"/>
              </a:ext>
            </a:extLst>
          </p:cNvPr>
          <p:cNvCxnSpPr/>
          <p:nvPr/>
        </p:nvCxnSpPr>
        <p:spPr bwMode="auto">
          <a:xfrm>
            <a:off x="5292080" y="4219897"/>
            <a:ext cx="18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Rectangle 1040">
            <a:extLst>
              <a:ext uri="{FF2B5EF4-FFF2-40B4-BE49-F238E27FC236}">
                <a16:creationId xmlns:a16="http://schemas.microsoft.com/office/drawing/2014/main" id="{022F68C5-43F6-46D6-9124-92CC5056E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280" y="4192793"/>
            <a:ext cx="73025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54" name="Rectangle 1059">
            <a:extLst>
              <a:ext uri="{FF2B5EF4-FFF2-40B4-BE49-F238E27FC236}">
                <a16:creationId xmlns:a16="http://schemas.microsoft.com/office/drawing/2014/main" id="{FBEF3DE1-28C0-487C-9418-677323FCB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530" y="3211785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55" name="Line 1060">
            <a:extLst>
              <a:ext uri="{FF2B5EF4-FFF2-40B4-BE49-F238E27FC236}">
                <a16:creationId xmlns:a16="http://schemas.microsoft.com/office/drawing/2014/main" id="{8D2268BA-000E-41EE-BB3C-950D55536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6993" y="335624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Rectangle 1038">
            <a:extLst>
              <a:ext uri="{FF2B5EF4-FFF2-40B4-BE49-F238E27FC236}">
                <a16:creationId xmlns:a16="http://schemas.microsoft.com/office/drawing/2014/main" id="{7B2CC2AF-1C5C-4146-8DC4-A78A2BCC5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3283272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60" name="Line 1042">
            <a:extLst>
              <a:ext uri="{FF2B5EF4-FFF2-40B4-BE49-F238E27FC236}">
                <a16:creationId xmlns:a16="http://schemas.microsoft.com/office/drawing/2014/main" id="{09EC9006-C532-4A19-AD93-5CE0FD4E60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1384" y="4002409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Rectangle 1065">
            <a:extLst>
              <a:ext uri="{FF2B5EF4-FFF2-40B4-BE49-F238E27FC236}">
                <a16:creationId xmlns:a16="http://schemas.microsoft.com/office/drawing/2014/main" id="{6CCB43AD-D35D-41AD-AE70-75727A9C2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470" y="3166793"/>
            <a:ext cx="12239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 err="1"/>
              <a:t>Termin</a:t>
            </a:r>
            <a:r>
              <a:rPr lang="cs-CZ" altLang="cs-CZ" sz="2000" dirty="0"/>
              <a:t>á</a:t>
            </a:r>
            <a:r>
              <a:rPr lang="en-US" altLang="cs-CZ" sz="2000" dirty="0"/>
              <a:t>tor</a:t>
            </a:r>
          </a:p>
        </p:txBody>
      </p:sp>
      <p:sp>
        <p:nvSpPr>
          <p:cNvPr id="62" name="Rectangle 1064">
            <a:extLst>
              <a:ext uri="{FF2B5EF4-FFF2-40B4-BE49-F238E27FC236}">
                <a16:creationId xmlns:a16="http://schemas.microsoft.com/office/drawing/2014/main" id="{087E6BBE-4548-4871-BEF5-5903C860B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3140968"/>
            <a:ext cx="78452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Hub</a:t>
            </a:r>
            <a:endParaRPr lang="en-US" altLang="cs-CZ" sz="20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>
            <a:extLst>
              <a:ext uri="{FF2B5EF4-FFF2-40B4-BE49-F238E27FC236}">
                <a16:creationId xmlns:a16="http://schemas.microsoft.com/office/drawing/2014/main" id="{0D5547E0-FFD3-4C97-806A-F6360DFAD67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AB60D3-2A21-4CA4-A42C-4620190623C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0243" name="Zástupný symbol pro číslo snímku 5">
            <a:extLst>
              <a:ext uri="{FF2B5EF4-FFF2-40B4-BE49-F238E27FC236}">
                <a16:creationId xmlns:a16="http://schemas.microsoft.com/office/drawing/2014/main" id="{0D579383-50D3-4DB0-9869-D0A14DCA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C93226-DF09-40D1-BF9F-619D5AB1284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CA" altLang="cs-CZ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77126F73-FF17-4EB3-9469-0B7BEF001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6913" y="298450"/>
            <a:ext cx="7772400" cy="952500"/>
          </a:xfrm>
        </p:spPr>
        <p:txBody>
          <a:bodyPr/>
          <a:lstStyle/>
          <a:p>
            <a:r>
              <a:rPr lang="cs-CZ" altLang="cs-CZ"/>
              <a:t>Topologie strom (2)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DBE18EBC-C55C-4430-BF7C-294BAC20E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8025" y="1340768"/>
            <a:ext cx="7772400" cy="4752528"/>
          </a:xfrm>
        </p:spPr>
        <p:txBody>
          <a:bodyPr/>
          <a:lstStyle/>
          <a:p>
            <a:r>
              <a:rPr lang="cs-CZ" altLang="cs-CZ" dirty="0"/>
              <a:t>Jedná se o rozvinutí principů sběrnicové topologie (</a:t>
            </a:r>
            <a:r>
              <a:rPr lang="cs-CZ" altLang="cs-CZ" dirty="0">
                <a:solidFill>
                  <a:schemeClr val="folHlink"/>
                </a:solidFill>
              </a:rPr>
              <a:t>distribuovaná sběrnice</a:t>
            </a:r>
            <a:r>
              <a:rPr lang="cs-CZ" altLang="cs-CZ" dirty="0"/>
              <a:t>) </a:t>
            </a:r>
          </a:p>
          <a:p>
            <a:r>
              <a:rPr lang="cs-CZ" altLang="cs-CZ" dirty="0"/>
              <a:t>Jejím středem (výchozím bodem) je řídící počítač </a:t>
            </a:r>
            <a:r>
              <a:rPr lang="en-US" altLang="cs-CZ" dirty="0"/>
              <a:t>(</a:t>
            </a:r>
            <a:r>
              <a:rPr lang="cs-CZ" altLang="cs-CZ" dirty="0"/>
              <a:t>speciální zařízení) označovaný jako kořen</a:t>
            </a:r>
            <a:r>
              <a:rPr lang="en-US" altLang="cs-CZ" dirty="0"/>
              <a:t>, </a:t>
            </a:r>
            <a:r>
              <a:rPr lang="cs-CZ" altLang="cs-CZ" dirty="0"/>
              <a:t>popř. </a:t>
            </a:r>
            <a:r>
              <a:rPr lang="cs-CZ" altLang="cs-CZ" dirty="0" err="1"/>
              <a:t>Head</a:t>
            </a:r>
            <a:r>
              <a:rPr lang="cs-CZ" altLang="cs-CZ" dirty="0"/>
              <a:t> end</a:t>
            </a:r>
          </a:p>
          <a:p>
            <a:r>
              <a:rPr lang="cs-CZ" altLang="cs-CZ" dirty="0"/>
              <a:t>Pro přenos zpráv se využívají většinou </a:t>
            </a:r>
            <a:br>
              <a:rPr lang="cs-CZ" altLang="cs-CZ" dirty="0"/>
            </a:br>
            <a:r>
              <a:rPr lang="cs-CZ" altLang="cs-CZ" dirty="0"/>
              <a:t>u každé stanice dva kanály:</a:t>
            </a:r>
          </a:p>
          <a:p>
            <a:pPr lvl="1"/>
            <a:r>
              <a:rPr lang="cs-CZ" altLang="cs-CZ" dirty="0"/>
              <a:t>pro přenos od kořene k dané stanici</a:t>
            </a:r>
          </a:p>
          <a:p>
            <a:pPr lvl="1"/>
            <a:r>
              <a:rPr lang="cs-CZ" altLang="cs-CZ" dirty="0"/>
              <a:t>pro přenos od stanice ke kořeni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>
            <a:extLst>
              <a:ext uri="{FF2B5EF4-FFF2-40B4-BE49-F238E27FC236}">
                <a16:creationId xmlns:a16="http://schemas.microsoft.com/office/drawing/2014/main" id="{B8B22BD5-0612-4B16-90AC-B9216B0A275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7B7202-EEDA-4C9F-BF70-B3189DE46106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1267" name="Zástupný symbol pro číslo snímku 5">
            <a:extLst>
              <a:ext uri="{FF2B5EF4-FFF2-40B4-BE49-F238E27FC236}">
                <a16:creationId xmlns:a16="http://schemas.microsoft.com/office/drawing/2014/main" id="{CC59D5FE-395B-4A83-B98E-9F3DB8DE0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9FFA76-B7B2-4732-9C25-6807F3CA4F58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CA" altLang="cs-CZ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41DE81A3-430A-4C59-BBF3-EF9310B2A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1058862"/>
          </a:xfrm>
        </p:spPr>
        <p:txBody>
          <a:bodyPr/>
          <a:lstStyle/>
          <a:p>
            <a:r>
              <a:rPr lang="cs-CZ" altLang="cs-CZ" dirty="0"/>
              <a:t>Topologie strom (3)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E2A26F98-F54C-497E-AEF3-C47C65F3E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2463" y="1268413"/>
            <a:ext cx="7772400" cy="4897437"/>
          </a:xfrm>
        </p:spPr>
        <p:txBody>
          <a:bodyPr/>
          <a:lstStyle/>
          <a:p>
            <a:r>
              <a:rPr lang="cs-CZ" altLang="cs-CZ" dirty="0"/>
              <a:t>Komunikace je vedena vždy přes kořen</a:t>
            </a:r>
          </a:p>
          <a:p>
            <a:r>
              <a:rPr lang="cs-CZ" altLang="cs-CZ" dirty="0"/>
              <a:t>Pokud dojde k havárii kořene, znamená to výpadek celé sítě </a:t>
            </a:r>
          </a:p>
          <a:p>
            <a:r>
              <a:rPr lang="cs-CZ" altLang="cs-CZ" dirty="0"/>
              <a:t>Podobně výpadek uzlu, který tvoří kořen podstromu (hub), způsobí výpadek celého podstromu sítě</a:t>
            </a:r>
          </a:p>
          <a:p>
            <a:r>
              <a:rPr lang="cs-CZ" altLang="cs-CZ" dirty="0"/>
              <a:t>Snadno rozšiřitelná (přidání další větve)</a:t>
            </a:r>
          </a:p>
          <a:p>
            <a:r>
              <a:rPr lang="cs-CZ" altLang="cs-CZ" dirty="0"/>
              <a:t>Tento typ slouží např. pro poskytování </a:t>
            </a:r>
            <a:r>
              <a:rPr lang="cs-CZ" altLang="cs-CZ" dirty="0" err="1"/>
              <a:t>slu-žeb</a:t>
            </a:r>
            <a:r>
              <a:rPr lang="cs-CZ" altLang="cs-CZ" dirty="0"/>
              <a:t> kabelové televize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2">
            <a:extLst>
              <a:ext uri="{FF2B5EF4-FFF2-40B4-BE49-F238E27FC236}">
                <a16:creationId xmlns:a16="http://schemas.microsoft.com/office/drawing/2014/main" id="{75C272DA-80B7-4026-9B15-6B53B1F291F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F76084-F23F-47E1-9D72-32459150AFB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2291" name="Zástupný symbol pro číslo snímku 4">
            <a:extLst>
              <a:ext uri="{FF2B5EF4-FFF2-40B4-BE49-F238E27FC236}">
                <a16:creationId xmlns:a16="http://schemas.microsoft.com/office/drawing/2014/main" id="{9D50ED3D-F1EF-4203-BA70-E9814DA77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6FBE6F-2AAA-4F5F-B4E2-C112A350B35E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CA" altLang="cs-CZ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B2A4B5D2-736B-4034-B57F-FEAC1FC0D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úplná síť (1)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A9A06916-3C82-46F8-97D1-12FEA5885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4196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2294" name="Rectangle 4">
            <a:extLst>
              <a:ext uri="{FF2B5EF4-FFF2-40B4-BE49-F238E27FC236}">
                <a16:creationId xmlns:a16="http://schemas.microsoft.com/office/drawing/2014/main" id="{2F0FE137-47A8-4CAF-91F3-2343532A2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4196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2295" name="Rectangle 5">
            <a:extLst>
              <a:ext uri="{FF2B5EF4-FFF2-40B4-BE49-F238E27FC236}">
                <a16:creationId xmlns:a16="http://schemas.microsoft.com/office/drawing/2014/main" id="{5607EB4C-8DD1-4541-B9AD-64A7C4D28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9050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2296" name="Rectangle 6">
            <a:extLst>
              <a:ext uri="{FF2B5EF4-FFF2-40B4-BE49-F238E27FC236}">
                <a16:creationId xmlns:a16="http://schemas.microsoft.com/office/drawing/2014/main" id="{5D1C1EF8-D02F-480F-A559-ACB984A21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050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2297" name="Line 7">
            <a:extLst>
              <a:ext uri="{FF2B5EF4-FFF2-40B4-BE49-F238E27FC236}">
                <a16:creationId xmlns:a16="http://schemas.microsoft.com/office/drawing/2014/main" id="{95A4234C-2994-40F0-A548-52CB4EE63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1242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8" name="Line 8">
            <a:extLst>
              <a:ext uri="{FF2B5EF4-FFF2-40B4-BE49-F238E27FC236}">
                <a16:creationId xmlns:a16="http://schemas.microsoft.com/office/drawing/2014/main" id="{496F4F57-B094-4350-9B0E-D70209D8F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334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9" name="Line 9">
            <a:extLst>
              <a:ext uri="{FF2B5EF4-FFF2-40B4-BE49-F238E27FC236}">
                <a16:creationId xmlns:a16="http://schemas.microsoft.com/office/drawing/2014/main" id="{3904CDE9-E0CF-4111-A645-B06C1B3AA4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242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00" name="Line 10">
            <a:extLst>
              <a:ext uri="{FF2B5EF4-FFF2-40B4-BE49-F238E27FC236}">
                <a16:creationId xmlns:a16="http://schemas.microsoft.com/office/drawing/2014/main" id="{5C0BAEC9-1170-4FB9-90CC-0194EA38A8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819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01" name="Line 11">
            <a:extLst>
              <a:ext uri="{FF2B5EF4-FFF2-40B4-BE49-F238E27FC236}">
                <a16:creationId xmlns:a16="http://schemas.microsoft.com/office/drawing/2014/main" id="{59131F46-0650-4DB2-BAD3-A99801D11A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124200"/>
            <a:ext cx="28194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02" name="Line 12">
            <a:extLst>
              <a:ext uri="{FF2B5EF4-FFF2-40B4-BE49-F238E27FC236}">
                <a16:creationId xmlns:a16="http://schemas.microsoft.com/office/drawing/2014/main" id="{8204B0D4-4BD5-4FBF-9508-24F83FB4CE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124200"/>
            <a:ext cx="28956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>
            <a:extLst>
              <a:ext uri="{FF2B5EF4-FFF2-40B4-BE49-F238E27FC236}">
                <a16:creationId xmlns:a16="http://schemas.microsoft.com/office/drawing/2014/main" id="{1406A232-740A-4423-8F60-C6C77DE8305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952DDB-BB17-4A88-9A92-7B4AEBA82339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3315" name="Zástupný symbol pro číslo snímku 5">
            <a:extLst>
              <a:ext uri="{FF2B5EF4-FFF2-40B4-BE49-F238E27FC236}">
                <a16:creationId xmlns:a16="http://schemas.microsoft.com/office/drawing/2014/main" id="{DC7D93F5-B553-46EB-9F49-4BAAC113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5035AA-0AEA-40D2-B855-54ADADDB67FE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CA" altLang="cs-CZ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D7E14634-A3A6-415B-AB89-C39EF69795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Topologie úplná síť (2)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142BCFBA-0C72-41CE-BAC4-6182C420C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1628775"/>
            <a:ext cx="7772400" cy="4464050"/>
          </a:xfrm>
        </p:spPr>
        <p:txBody>
          <a:bodyPr/>
          <a:lstStyle/>
          <a:p>
            <a:r>
              <a:rPr lang="cs-CZ" altLang="cs-CZ"/>
              <a:t>Speciální případ topologie mesh (vícecestná topologie)</a:t>
            </a:r>
          </a:p>
          <a:p>
            <a:r>
              <a:rPr lang="cs-CZ" altLang="cs-CZ"/>
              <a:t>Každá stanice je propojena se všemi ostatní-mi stanicemi</a:t>
            </a:r>
          </a:p>
          <a:p>
            <a:r>
              <a:rPr lang="cs-CZ" altLang="cs-CZ"/>
              <a:t>Vyžaduje velký počet kabelů</a:t>
            </a:r>
          </a:p>
          <a:p>
            <a:r>
              <a:rPr lang="cs-CZ" altLang="cs-CZ"/>
              <a:t>Špatně rozšiřitelná</a:t>
            </a:r>
          </a:p>
          <a:p>
            <a:r>
              <a:rPr lang="cs-CZ" altLang="cs-CZ"/>
              <a:t>Vykazuje velkou spolehlivost</a:t>
            </a:r>
          </a:p>
          <a:p>
            <a:r>
              <a:rPr lang="cs-CZ" altLang="cs-CZ"/>
              <a:t>Málo používaná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datum 2">
            <a:extLst>
              <a:ext uri="{FF2B5EF4-FFF2-40B4-BE49-F238E27FC236}">
                <a16:creationId xmlns:a16="http://schemas.microsoft.com/office/drawing/2014/main" id="{420932B8-0D3D-490B-9C0C-398BDD3604D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2C6758-25FC-4B57-BE4C-EC0C1C65D4BD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35843" name="Zástupný symbol pro číslo snímku 4">
            <a:extLst>
              <a:ext uri="{FF2B5EF4-FFF2-40B4-BE49-F238E27FC236}">
                <a16:creationId xmlns:a16="http://schemas.microsoft.com/office/drawing/2014/main" id="{544DCB2E-0960-469F-AE61-7B755350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1BFA20-A5AF-45A8-ACCD-84BF9A1313F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CA" altLang="cs-CZ" sz="1400"/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10790D62-84DC-4CC7-9F16-4628A7D70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sběrnice (1)</a:t>
            </a:r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049248DB-2157-4618-BB66-1EF7C2483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657600"/>
            <a:ext cx="129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  <a:endParaRPr lang="cs-CZ" altLang="cs-CZ" sz="2400">
              <a:latin typeface="Computers" panose="020B0603050302020204" pitchFamily="34" charset="2"/>
            </a:endParaRPr>
          </a:p>
        </p:txBody>
      </p:sp>
      <p:sp>
        <p:nvSpPr>
          <p:cNvPr id="35846" name="Rectangle 4">
            <a:extLst>
              <a:ext uri="{FF2B5EF4-FFF2-40B4-BE49-F238E27FC236}">
                <a16:creationId xmlns:a16="http://schemas.microsoft.com/office/drawing/2014/main" id="{E973AA12-D291-46B2-B3D8-2FC7517C1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133600"/>
            <a:ext cx="129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  <a:endParaRPr lang="cs-CZ" altLang="cs-CZ" sz="2400">
              <a:latin typeface="Computers" panose="020B0603050302020204" pitchFamily="34" charset="2"/>
            </a:endParaRPr>
          </a:p>
        </p:txBody>
      </p:sp>
      <p:sp>
        <p:nvSpPr>
          <p:cNvPr id="35847" name="Rectangle 5">
            <a:extLst>
              <a:ext uri="{FF2B5EF4-FFF2-40B4-BE49-F238E27FC236}">
                <a16:creationId xmlns:a16="http://schemas.microsoft.com/office/drawing/2014/main" id="{2C5C048E-3C9B-4397-A7DC-8D0EDD479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133600"/>
            <a:ext cx="129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  <a:endParaRPr lang="cs-CZ" altLang="cs-CZ" sz="2400">
              <a:latin typeface="Computers" panose="020B0603050302020204" pitchFamily="34" charset="2"/>
            </a:endParaRPr>
          </a:p>
        </p:txBody>
      </p:sp>
      <p:sp>
        <p:nvSpPr>
          <p:cNvPr id="35848" name="Rectangle 6">
            <a:extLst>
              <a:ext uri="{FF2B5EF4-FFF2-40B4-BE49-F238E27FC236}">
                <a16:creationId xmlns:a16="http://schemas.microsoft.com/office/drawing/2014/main" id="{19C62733-FBC9-4AFA-BB64-C91ABB91A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133600"/>
            <a:ext cx="129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  <a:endParaRPr lang="cs-CZ" altLang="cs-CZ" sz="2400">
              <a:latin typeface="Computers" panose="020B0603050302020204" pitchFamily="34" charset="2"/>
            </a:endParaRPr>
          </a:p>
        </p:txBody>
      </p:sp>
      <p:sp>
        <p:nvSpPr>
          <p:cNvPr id="35849" name="Rectangle 7">
            <a:extLst>
              <a:ext uri="{FF2B5EF4-FFF2-40B4-BE49-F238E27FC236}">
                <a16:creationId xmlns:a16="http://schemas.microsoft.com/office/drawing/2014/main" id="{A0166670-4755-4902-9B54-B1969827B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657600"/>
            <a:ext cx="129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  <a:endParaRPr lang="cs-CZ" altLang="cs-CZ" sz="2400">
              <a:latin typeface="Computers" panose="020B0603050302020204" pitchFamily="34" charset="2"/>
            </a:endParaRPr>
          </a:p>
        </p:txBody>
      </p:sp>
      <p:sp>
        <p:nvSpPr>
          <p:cNvPr id="35850" name="Line 8">
            <a:extLst>
              <a:ext uri="{FF2B5EF4-FFF2-40B4-BE49-F238E27FC236}">
                <a16:creationId xmlns:a16="http://schemas.microsoft.com/office/drawing/2014/main" id="{857FBB2E-A107-4241-A504-7F8E8583AB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657600"/>
            <a:ext cx="670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51" name="Line 9">
            <a:extLst>
              <a:ext uri="{FF2B5EF4-FFF2-40B4-BE49-F238E27FC236}">
                <a16:creationId xmlns:a16="http://schemas.microsoft.com/office/drawing/2014/main" id="{1BDFA277-27B1-4B44-80D8-D3685D7C2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52" name="Line 10">
            <a:extLst>
              <a:ext uri="{FF2B5EF4-FFF2-40B4-BE49-F238E27FC236}">
                <a16:creationId xmlns:a16="http://schemas.microsoft.com/office/drawing/2014/main" id="{3D731E30-55CF-42B5-98D6-D05628100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53" name="Line 11">
            <a:extLst>
              <a:ext uri="{FF2B5EF4-FFF2-40B4-BE49-F238E27FC236}">
                <a16:creationId xmlns:a16="http://schemas.microsoft.com/office/drawing/2014/main" id="{A1BA6F25-C184-47DE-A75B-2CEA8C027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54" name="Line 12">
            <a:extLst>
              <a:ext uri="{FF2B5EF4-FFF2-40B4-BE49-F238E27FC236}">
                <a16:creationId xmlns:a16="http://schemas.microsoft.com/office/drawing/2014/main" id="{BF1A75A7-639A-4064-9FB2-68CA56BFB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55" name="Line 13">
            <a:extLst>
              <a:ext uri="{FF2B5EF4-FFF2-40B4-BE49-F238E27FC236}">
                <a16:creationId xmlns:a16="http://schemas.microsoft.com/office/drawing/2014/main" id="{2B410CA3-4F55-43AF-86CF-3117ECE123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56" name="Rectangle 14">
            <a:extLst>
              <a:ext uri="{FF2B5EF4-FFF2-40B4-BE49-F238E27FC236}">
                <a16:creationId xmlns:a16="http://schemas.microsoft.com/office/drawing/2014/main" id="{0D329CAB-596D-455D-AFC6-7A6DA961F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5814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35857" name="Rectangle 15">
            <a:extLst>
              <a:ext uri="{FF2B5EF4-FFF2-40B4-BE49-F238E27FC236}">
                <a16:creationId xmlns:a16="http://schemas.microsoft.com/office/drawing/2014/main" id="{28598723-B9C5-48F0-88D1-3A41773A0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5814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35858" name="Line 16">
            <a:extLst>
              <a:ext uri="{FF2B5EF4-FFF2-40B4-BE49-F238E27FC236}">
                <a16:creationId xmlns:a16="http://schemas.microsoft.com/office/drawing/2014/main" id="{A0B9EF0F-883D-43B7-8700-1E4D49556D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0" y="3814763"/>
            <a:ext cx="560388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59" name="Line 17">
            <a:extLst>
              <a:ext uri="{FF2B5EF4-FFF2-40B4-BE49-F238E27FC236}">
                <a16:creationId xmlns:a16="http://schemas.microsoft.com/office/drawing/2014/main" id="{264681DE-9DC4-4799-B4E1-BB9A5BA455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75513" y="4241800"/>
            <a:ext cx="442912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60" name="Line 18">
            <a:extLst>
              <a:ext uri="{FF2B5EF4-FFF2-40B4-BE49-F238E27FC236}">
                <a16:creationId xmlns:a16="http://schemas.microsoft.com/office/drawing/2014/main" id="{F20A78E5-D381-425B-B424-A87CCFD287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3288" y="4230688"/>
            <a:ext cx="476250" cy="754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61" name="Text Box 19">
            <a:extLst>
              <a:ext uri="{FF2B5EF4-FFF2-40B4-BE49-F238E27FC236}">
                <a16:creationId xmlns:a16="http://schemas.microsoft.com/office/drawing/2014/main" id="{03DD9699-C35E-4939-9906-2228137C6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425" y="5054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35862" name="Rectangle 20">
            <a:extLst>
              <a:ext uri="{FF2B5EF4-FFF2-40B4-BE49-F238E27FC236}">
                <a16:creationId xmlns:a16="http://schemas.microsoft.com/office/drawing/2014/main" id="{971F3B2A-17DC-406F-A848-BF9F8941A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9413" y="4995863"/>
            <a:ext cx="1101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/>
              <a:t>Terminátor</a:t>
            </a:r>
          </a:p>
        </p:txBody>
      </p:sp>
      <p:sp>
        <p:nvSpPr>
          <p:cNvPr id="35863" name="Line 21">
            <a:extLst>
              <a:ext uri="{FF2B5EF4-FFF2-40B4-BE49-F238E27FC236}">
                <a16:creationId xmlns:a16="http://schemas.microsoft.com/office/drawing/2014/main" id="{63BA5E7E-F73D-4CB8-9386-921DB3351C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4438" y="3673475"/>
            <a:ext cx="0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64" name="Line 22">
            <a:extLst>
              <a:ext uri="{FF2B5EF4-FFF2-40B4-BE49-F238E27FC236}">
                <a16:creationId xmlns:a16="http://schemas.microsoft.com/office/drawing/2014/main" id="{BE21CB27-F09E-4A54-AE7D-8F94C90341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3788" y="3954463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65" name="Line 23">
            <a:extLst>
              <a:ext uri="{FF2B5EF4-FFF2-40B4-BE49-F238E27FC236}">
                <a16:creationId xmlns:a16="http://schemas.microsoft.com/office/drawing/2014/main" id="{95F8C446-3BF2-4138-8A0D-BD2D55FF1E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3638" y="4056063"/>
            <a:ext cx="114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66" name="Line 24">
            <a:extLst>
              <a:ext uri="{FF2B5EF4-FFF2-40B4-BE49-F238E27FC236}">
                <a16:creationId xmlns:a16="http://schemas.microsoft.com/office/drawing/2014/main" id="{91F5E986-6FD2-4B20-BB80-5245EBED12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2363" y="4005263"/>
            <a:ext cx="204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2">
            <a:extLst>
              <a:ext uri="{FF2B5EF4-FFF2-40B4-BE49-F238E27FC236}">
                <a16:creationId xmlns:a16="http://schemas.microsoft.com/office/drawing/2014/main" id="{21E5FF04-41B4-4631-875E-CCE0EEDA88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59A4BF-4A21-433C-955D-3320D6CE277D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4339" name="Zástupný symbol pro číslo snímku 4">
            <a:extLst>
              <a:ext uri="{FF2B5EF4-FFF2-40B4-BE49-F238E27FC236}">
                <a16:creationId xmlns:a16="http://schemas.microsoft.com/office/drawing/2014/main" id="{130E83AD-59C7-4D90-9411-EC4BD0B4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BE9065-B5CC-4DEA-8701-FAC328E05E6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5FB78C77-F8A8-4DDA-BBA7-68DEB4B308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páteřní – backbone (1)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4A563103-61E5-4D14-B76A-93CF268E7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8288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  <a:endParaRPr lang="cs-CZ" altLang="cs-CZ" sz="8000">
              <a:latin typeface="Computers" panose="020B0603050302020204" pitchFamily="34" charset="2"/>
            </a:endParaRPr>
          </a:p>
        </p:txBody>
      </p:sp>
      <p:sp>
        <p:nvSpPr>
          <p:cNvPr id="14342" name="Rectangle 4">
            <a:extLst>
              <a:ext uri="{FF2B5EF4-FFF2-40B4-BE49-F238E27FC236}">
                <a16:creationId xmlns:a16="http://schemas.microsoft.com/office/drawing/2014/main" id="{61DB1C6A-7337-40FF-A35F-27F7182EC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43" name="Rectangle 5">
            <a:extLst>
              <a:ext uri="{FF2B5EF4-FFF2-40B4-BE49-F238E27FC236}">
                <a16:creationId xmlns:a16="http://schemas.microsoft.com/office/drawing/2014/main" id="{FBBE0994-565A-4D7E-95F0-8353A6EF0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8288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44" name="Rectangle 6">
            <a:extLst>
              <a:ext uri="{FF2B5EF4-FFF2-40B4-BE49-F238E27FC236}">
                <a16:creationId xmlns:a16="http://schemas.microsoft.com/office/drawing/2014/main" id="{8395D784-65FF-4B85-A666-B681B1082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2766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45" name="Rectangle 7">
            <a:extLst>
              <a:ext uri="{FF2B5EF4-FFF2-40B4-BE49-F238E27FC236}">
                <a16:creationId xmlns:a16="http://schemas.microsoft.com/office/drawing/2014/main" id="{5F0B12E6-9182-43FC-9343-3A1D38CEB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91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46" name="Rectangle 8">
            <a:extLst>
              <a:ext uri="{FF2B5EF4-FFF2-40B4-BE49-F238E27FC236}">
                <a16:creationId xmlns:a16="http://schemas.microsoft.com/office/drawing/2014/main" id="{D3EB2C73-3EC4-4A97-895F-4C4DD93D8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4196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47" name="Rectangle 9">
            <a:extLst>
              <a:ext uri="{FF2B5EF4-FFF2-40B4-BE49-F238E27FC236}">
                <a16:creationId xmlns:a16="http://schemas.microsoft.com/office/drawing/2014/main" id="{F2CD93C3-F239-40F5-9C3C-FACF7B240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1054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48" name="Rectangle 10">
            <a:extLst>
              <a:ext uri="{FF2B5EF4-FFF2-40B4-BE49-F238E27FC236}">
                <a16:creationId xmlns:a16="http://schemas.microsoft.com/office/drawing/2014/main" id="{3F863AE9-2AC4-47F7-BF84-6AE64C26A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4958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49" name="Rectangle 11">
            <a:extLst>
              <a:ext uri="{FF2B5EF4-FFF2-40B4-BE49-F238E27FC236}">
                <a16:creationId xmlns:a16="http://schemas.microsoft.com/office/drawing/2014/main" id="{6A0AA05E-0FFB-49D6-AEC5-F18418E4F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572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50" name="Rectangle 12">
            <a:extLst>
              <a:ext uri="{FF2B5EF4-FFF2-40B4-BE49-F238E27FC236}">
                <a16:creationId xmlns:a16="http://schemas.microsoft.com/office/drawing/2014/main" id="{CC935059-C928-48CC-AB62-1B675001E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572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51" name="Rectangle 13">
            <a:extLst>
              <a:ext uri="{FF2B5EF4-FFF2-40B4-BE49-F238E27FC236}">
                <a16:creationId xmlns:a16="http://schemas.microsoft.com/office/drawing/2014/main" id="{65C36F56-7E17-4BE1-8539-A3308A2B4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334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52" name="Rectangle 14">
            <a:extLst>
              <a:ext uri="{FF2B5EF4-FFF2-40B4-BE49-F238E27FC236}">
                <a16:creationId xmlns:a16="http://schemas.microsoft.com/office/drawing/2014/main" id="{D7760D72-46F1-463E-B384-5833DB4A6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334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53" name="Rectangle 15">
            <a:extLst>
              <a:ext uri="{FF2B5EF4-FFF2-40B4-BE49-F238E27FC236}">
                <a16:creationId xmlns:a16="http://schemas.microsoft.com/office/drawing/2014/main" id="{0430F384-4FAE-4C5D-B8AC-CE2ED7C7C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667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54" name="Rectangle 16">
            <a:extLst>
              <a:ext uri="{FF2B5EF4-FFF2-40B4-BE49-F238E27FC236}">
                <a16:creationId xmlns:a16="http://schemas.microsoft.com/office/drawing/2014/main" id="{DE12FC90-BDFC-4161-875A-FCD1F6D07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981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55" name="Rectangle 17">
            <a:extLst>
              <a:ext uri="{FF2B5EF4-FFF2-40B4-BE49-F238E27FC236}">
                <a16:creationId xmlns:a16="http://schemas.microsoft.com/office/drawing/2014/main" id="{9EF04CA5-5082-4F26-AA39-FC82115A9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766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56" name="Rectangle 18">
            <a:extLst>
              <a:ext uri="{FF2B5EF4-FFF2-40B4-BE49-F238E27FC236}">
                <a16:creationId xmlns:a16="http://schemas.microsoft.com/office/drawing/2014/main" id="{6703995A-F02D-4B33-87E0-5F30E40A7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981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57" name="Line 19">
            <a:extLst>
              <a:ext uri="{FF2B5EF4-FFF2-40B4-BE49-F238E27FC236}">
                <a16:creationId xmlns:a16="http://schemas.microsoft.com/office/drawing/2014/main" id="{D4D5A623-DDAB-4AA1-A54C-C936E17BD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981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58" name="Line 20">
            <a:extLst>
              <a:ext uri="{FF2B5EF4-FFF2-40B4-BE49-F238E27FC236}">
                <a16:creationId xmlns:a16="http://schemas.microsoft.com/office/drawing/2014/main" id="{E8783851-23A1-40DC-8665-3C3E506995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038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59" name="Line 21">
            <a:extLst>
              <a:ext uri="{FF2B5EF4-FFF2-40B4-BE49-F238E27FC236}">
                <a16:creationId xmlns:a16="http://schemas.microsoft.com/office/drawing/2014/main" id="{8787A053-6D98-4686-8150-D93B3A13FE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1910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0" name="Line 22">
            <a:extLst>
              <a:ext uri="{FF2B5EF4-FFF2-40B4-BE49-F238E27FC236}">
                <a16:creationId xmlns:a16="http://schemas.microsoft.com/office/drawing/2014/main" id="{C32DF1CE-50C6-40C6-B1FA-6CDF872FD4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41910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1" name="Line 23">
            <a:extLst>
              <a:ext uri="{FF2B5EF4-FFF2-40B4-BE49-F238E27FC236}">
                <a16:creationId xmlns:a16="http://schemas.microsoft.com/office/drawing/2014/main" id="{2ACB533D-6DC5-4304-B4D7-7BDE86D0A3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495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2" name="Line 24">
            <a:extLst>
              <a:ext uri="{FF2B5EF4-FFF2-40B4-BE49-F238E27FC236}">
                <a16:creationId xmlns:a16="http://schemas.microsoft.com/office/drawing/2014/main" id="{5BFCD43B-88F4-48F3-9279-2B97FCB42C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2667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3" name="Line 25">
            <a:extLst>
              <a:ext uri="{FF2B5EF4-FFF2-40B4-BE49-F238E27FC236}">
                <a16:creationId xmlns:a16="http://schemas.microsoft.com/office/drawing/2014/main" id="{A26ABA48-9F00-4132-A4B2-5265826FC8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2667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4" name="Line 26">
            <a:extLst>
              <a:ext uri="{FF2B5EF4-FFF2-40B4-BE49-F238E27FC236}">
                <a16:creationId xmlns:a16="http://schemas.microsoft.com/office/drawing/2014/main" id="{C0451FDA-7BBB-404B-9CF1-03B234A526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352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5" name="Line 27">
            <a:extLst>
              <a:ext uri="{FF2B5EF4-FFF2-40B4-BE49-F238E27FC236}">
                <a16:creationId xmlns:a16="http://schemas.microsoft.com/office/drawing/2014/main" id="{3A1C4061-8A51-420F-B593-7E4455B36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105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6" name="Line 28">
            <a:extLst>
              <a:ext uri="{FF2B5EF4-FFF2-40B4-BE49-F238E27FC236}">
                <a16:creationId xmlns:a16="http://schemas.microsoft.com/office/drawing/2014/main" id="{67964552-45DB-46EC-9C71-1DAFAA880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7" name="Line 29">
            <a:extLst>
              <a:ext uri="{FF2B5EF4-FFF2-40B4-BE49-F238E27FC236}">
                <a16:creationId xmlns:a16="http://schemas.microsoft.com/office/drawing/2014/main" id="{1E6FAC36-51F6-4A0D-96EC-0025A20DB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867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8" name="Line 30">
            <a:extLst>
              <a:ext uri="{FF2B5EF4-FFF2-40B4-BE49-F238E27FC236}">
                <a16:creationId xmlns:a16="http://schemas.microsoft.com/office/drawing/2014/main" id="{48BE5A99-21EC-4177-AC84-A95F2BD1A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69" name="Line 31">
            <a:extLst>
              <a:ext uri="{FF2B5EF4-FFF2-40B4-BE49-F238E27FC236}">
                <a16:creationId xmlns:a16="http://schemas.microsoft.com/office/drawing/2014/main" id="{29B019F3-76B1-4D0B-B516-721379DE50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98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70" name="Line 32">
            <a:extLst>
              <a:ext uri="{FF2B5EF4-FFF2-40B4-BE49-F238E27FC236}">
                <a16:creationId xmlns:a16="http://schemas.microsoft.com/office/drawing/2014/main" id="{C08F9A1D-1E3B-4D5B-B6CE-8BE3AA3FF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198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71" name="Line 33">
            <a:extLst>
              <a:ext uri="{FF2B5EF4-FFF2-40B4-BE49-F238E27FC236}">
                <a16:creationId xmlns:a16="http://schemas.microsoft.com/office/drawing/2014/main" id="{F6B731CB-7ADB-4169-BB0B-7413AB143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198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72" name="Line 34">
            <a:extLst>
              <a:ext uri="{FF2B5EF4-FFF2-40B4-BE49-F238E27FC236}">
                <a16:creationId xmlns:a16="http://schemas.microsoft.com/office/drawing/2014/main" id="{D214B594-4B45-4BFE-94D4-E42CFA164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124200"/>
            <a:ext cx="3810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73" name="Line 35">
            <a:extLst>
              <a:ext uri="{FF2B5EF4-FFF2-40B4-BE49-F238E27FC236}">
                <a16:creationId xmlns:a16="http://schemas.microsoft.com/office/drawing/2014/main" id="{D3D46F49-56F1-467E-92F7-67BF8AFB3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124200"/>
            <a:ext cx="0" cy="2743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74" name="Line 36">
            <a:extLst>
              <a:ext uri="{FF2B5EF4-FFF2-40B4-BE49-F238E27FC236}">
                <a16:creationId xmlns:a16="http://schemas.microsoft.com/office/drawing/2014/main" id="{DF2814A4-EC4B-43BA-81EC-64320CA394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75" name="Line 37">
            <a:extLst>
              <a:ext uri="{FF2B5EF4-FFF2-40B4-BE49-F238E27FC236}">
                <a16:creationId xmlns:a16="http://schemas.microsoft.com/office/drawing/2014/main" id="{6769EBD2-7010-4D0A-9432-B339CA449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76" name="Line 38">
            <a:extLst>
              <a:ext uri="{FF2B5EF4-FFF2-40B4-BE49-F238E27FC236}">
                <a16:creationId xmlns:a16="http://schemas.microsoft.com/office/drawing/2014/main" id="{90082BCE-8DD6-4CEA-A1D4-D72823A320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34290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77" name="Line 39">
            <a:extLst>
              <a:ext uri="{FF2B5EF4-FFF2-40B4-BE49-F238E27FC236}">
                <a16:creationId xmlns:a16="http://schemas.microsoft.com/office/drawing/2014/main" id="{AAD993CA-D510-4CE8-BEDE-55138593E6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10200" y="4572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78" name="Text Box 40">
            <a:extLst>
              <a:ext uri="{FF2B5EF4-FFF2-40B4-BE49-F238E27FC236}">
                <a16:creationId xmlns:a16="http://schemas.microsoft.com/office/drawing/2014/main" id="{6720EAD0-5FEF-4335-AF42-DC9A0FFC0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1592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/>
              <a:t>Backbone (páteř)</a:t>
            </a:r>
            <a:endParaRPr lang="cs-CZ" altLang="cs-CZ" sz="2400"/>
          </a:p>
        </p:txBody>
      </p:sp>
      <p:sp>
        <p:nvSpPr>
          <p:cNvPr id="14379" name="Rectangle 41">
            <a:extLst>
              <a:ext uri="{FF2B5EF4-FFF2-40B4-BE49-F238E27FC236}">
                <a16:creationId xmlns:a16="http://schemas.microsoft.com/office/drawing/2014/main" id="{821F3299-3CE7-4DE3-A469-1FB0A2381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563" y="1941513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4380" name="Rectangle 42">
            <a:extLst>
              <a:ext uri="{FF2B5EF4-FFF2-40B4-BE49-F238E27FC236}">
                <a16:creationId xmlns:a16="http://schemas.microsoft.com/office/drawing/2014/main" id="{B0063463-0A0F-4397-8370-49DBF673B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7388" y="19431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4381" name="Line 43">
            <a:extLst>
              <a:ext uri="{FF2B5EF4-FFF2-40B4-BE49-F238E27FC236}">
                <a16:creationId xmlns:a16="http://schemas.microsoft.com/office/drawing/2014/main" id="{A381016A-F99B-4FB6-83BE-1539CBB77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495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82" name="Line 44">
            <a:extLst>
              <a:ext uri="{FF2B5EF4-FFF2-40B4-BE49-F238E27FC236}">
                <a16:creationId xmlns:a16="http://schemas.microsoft.com/office/drawing/2014/main" id="{E7808911-59C5-4922-835F-C6265ED2A5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4724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83" name="Line 45">
            <a:extLst>
              <a:ext uri="{FF2B5EF4-FFF2-40B4-BE49-F238E27FC236}">
                <a16:creationId xmlns:a16="http://schemas.microsoft.com/office/drawing/2014/main" id="{63B37327-2ADE-4B55-B428-7CEDF42CC1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84" name="Line 46">
            <a:extLst>
              <a:ext uri="{FF2B5EF4-FFF2-40B4-BE49-F238E27FC236}">
                <a16:creationId xmlns:a16="http://schemas.microsoft.com/office/drawing/2014/main" id="{8A3DF2AA-5994-4C68-B548-1556178A33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5029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85" name="Line 47">
            <a:extLst>
              <a:ext uri="{FF2B5EF4-FFF2-40B4-BE49-F238E27FC236}">
                <a16:creationId xmlns:a16="http://schemas.microsoft.com/office/drawing/2014/main" id="{B913419D-DC0B-44B5-B4DE-DD90187BF6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86" name="Line 48">
            <a:extLst>
              <a:ext uri="{FF2B5EF4-FFF2-40B4-BE49-F238E27FC236}">
                <a16:creationId xmlns:a16="http://schemas.microsoft.com/office/drawing/2014/main" id="{61182077-B8D9-407E-9708-B609B35673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495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87" name="Rectangle 49">
            <a:extLst>
              <a:ext uri="{FF2B5EF4-FFF2-40B4-BE49-F238E27FC236}">
                <a16:creationId xmlns:a16="http://schemas.microsoft.com/office/drawing/2014/main" id="{6CC33197-8A03-452B-B8F1-7A199D2FF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953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4388" name="Rectangle 50">
            <a:extLst>
              <a:ext uri="{FF2B5EF4-FFF2-40B4-BE49-F238E27FC236}">
                <a16:creationId xmlns:a16="http://schemas.microsoft.com/office/drawing/2014/main" id="{EB4AFF5E-B283-4F3D-8498-1470679C7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59436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4389" name="Rectangle 51">
            <a:extLst>
              <a:ext uri="{FF2B5EF4-FFF2-40B4-BE49-F238E27FC236}">
                <a16:creationId xmlns:a16="http://schemas.microsoft.com/office/drawing/2014/main" id="{CB567400-F2E6-4503-BCBB-DB1510CBD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488" y="59436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4390" name="Rectangle 52">
            <a:extLst>
              <a:ext uri="{FF2B5EF4-FFF2-40B4-BE49-F238E27FC236}">
                <a16:creationId xmlns:a16="http://schemas.microsoft.com/office/drawing/2014/main" id="{FB65E04B-C960-439D-B325-34AFA5513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075" y="59436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>
            <a:extLst>
              <a:ext uri="{FF2B5EF4-FFF2-40B4-BE49-F238E27FC236}">
                <a16:creationId xmlns:a16="http://schemas.microsoft.com/office/drawing/2014/main" id="{9B808CE9-454D-4C3E-8877-CDE3055C4D4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3C4BB4-003B-4ECB-AB9C-3C169203A634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5363" name="Zástupný symbol pro číslo snímku 5">
            <a:extLst>
              <a:ext uri="{FF2B5EF4-FFF2-40B4-BE49-F238E27FC236}">
                <a16:creationId xmlns:a16="http://schemas.microsoft.com/office/drawing/2014/main" id="{6E3E76F1-2F96-4E49-858F-E34DCC719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957B86-9045-462E-9B77-C5B8EAEB69C1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CA" altLang="cs-CZ" sz="1400"/>
          </a:p>
        </p:txBody>
      </p:sp>
      <p:sp>
        <p:nvSpPr>
          <p:cNvPr id="15364" name="Rectangle 1026">
            <a:extLst>
              <a:ext uri="{FF2B5EF4-FFF2-40B4-BE49-F238E27FC236}">
                <a16:creationId xmlns:a16="http://schemas.microsoft.com/office/drawing/2014/main" id="{DAAD7B88-2F00-43D9-82A6-3349754FD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páteřní – backbone (2)</a:t>
            </a:r>
          </a:p>
        </p:txBody>
      </p:sp>
      <p:sp>
        <p:nvSpPr>
          <p:cNvPr id="15365" name="Rectangle 1027">
            <a:extLst>
              <a:ext uri="{FF2B5EF4-FFF2-40B4-BE49-F238E27FC236}">
                <a16:creationId xmlns:a16="http://schemas.microsoft.com/office/drawing/2014/main" id="{AEE51F50-4DC3-45A9-9562-077911ED89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Jako nosný systém používá síť s vysokou rychlostí přenosu, na níž jsou připojeny jednotlivé LAN (s libovolnou topologií)</a:t>
            </a:r>
          </a:p>
          <a:p>
            <a:r>
              <a:rPr lang="cs-CZ" altLang="cs-CZ"/>
              <a:t>Používaná zejména pro MAN a WAN</a:t>
            </a:r>
          </a:p>
          <a:p>
            <a:r>
              <a:rPr lang="cs-CZ" altLang="cs-CZ"/>
              <a:t>Spojuje jednotlivé sítě LAN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>
            <a:extLst>
              <a:ext uri="{FF2B5EF4-FFF2-40B4-BE49-F238E27FC236}">
                <a16:creationId xmlns:a16="http://schemas.microsoft.com/office/drawing/2014/main" id="{0635BAAF-254E-4ADB-88C9-5D670DE702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927119-7639-46B7-A05C-C7017DCFF946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6387" name="Zástupný symbol pro číslo snímku 5">
            <a:extLst>
              <a:ext uri="{FF2B5EF4-FFF2-40B4-BE49-F238E27FC236}">
                <a16:creationId xmlns:a16="http://schemas.microsoft.com/office/drawing/2014/main" id="{35A93DAC-3137-4CB5-AF2C-FFCE9F74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BEED5A-65A5-4875-9402-3A82289364C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CA" altLang="cs-CZ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41A2F5B3-B16C-42AD-8698-5A266CD1C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páteřní – backbone (3)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E9095352-FC38-473B-8273-40F838905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Pokud probíhá komunikace uvnitř některé LAN neprobíhá komunikace přes páteř</a:t>
            </a:r>
          </a:p>
          <a:p>
            <a:r>
              <a:rPr lang="cs-CZ" altLang="cs-CZ"/>
              <a:t>Backbone se dostane ke slovu až v okam-žiku, kdy je nutné uskutečnit datový přenos z jedné sítě LAN do druhé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>
            <a:extLst>
              <a:ext uri="{FF2B5EF4-FFF2-40B4-BE49-F238E27FC236}">
                <a16:creationId xmlns:a16="http://schemas.microsoft.com/office/drawing/2014/main" id="{3666FEA8-5E53-455E-A043-AB413C2973B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1E485E-709B-4437-AF26-186F40D7CC2F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7411" name="Zástupný symbol pro číslo snímku 5">
            <a:extLst>
              <a:ext uri="{FF2B5EF4-FFF2-40B4-BE49-F238E27FC236}">
                <a16:creationId xmlns:a16="http://schemas.microsoft.com/office/drawing/2014/main" id="{561C0C4A-5E79-4F6F-B841-1C1E9E9D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0D74A-6F04-470A-95BB-4F216DFA39E0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CA" altLang="cs-CZ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F46DD307-5A2B-430B-A11D-E342E73E2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11213"/>
          </a:xfrm>
        </p:spPr>
        <p:txBody>
          <a:bodyPr/>
          <a:lstStyle/>
          <a:p>
            <a:r>
              <a:rPr lang="cs-CZ" altLang="cs-CZ"/>
              <a:t>Topologie backbone bridge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6949A3C1-032E-4B1F-9B5B-FF04A1A55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5053013"/>
            <a:ext cx="7772400" cy="1030287"/>
          </a:xfrm>
        </p:spPr>
        <p:txBody>
          <a:bodyPr/>
          <a:lstStyle/>
          <a:p>
            <a:r>
              <a:rPr lang="cs-CZ" altLang="cs-CZ"/>
              <a:t>Spojuje každou dvojici sítí přímo pomocí mostu</a:t>
            </a:r>
          </a:p>
        </p:txBody>
      </p:sp>
      <p:sp>
        <p:nvSpPr>
          <p:cNvPr id="17414" name="Rectangle 4">
            <a:extLst>
              <a:ext uri="{FF2B5EF4-FFF2-40B4-BE49-F238E27FC236}">
                <a16:creationId xmlns:a16="http://schemas.microsoft.com/office/drawing/2014/main" id="{F70FFBB4-18D0-4494-8E18-08F244FDC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8288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  <a:endParaRPr lang="cs-CZ" altLang="cs-CZ" sz="8000">
              <a:latin typeface="Computers" panose="020B0603050302020204" pitchFamily="34" charset="2"/>
            </a:endParaRPr>
          </a:p>
        </p:txBody>
      </p:sp>
      <p:sp>
        <p:nvSpPr>
          <p:cNvPr id="17415" name="Rectangle 5">
            <a:extLst>
              <a:ext uri="{FF2B5EF4-FFF2-40B4-BE49-F238E27FC236}">
                <a16:creationId xmlns:a16="http://schemas.microsoft.com/office/drawing/2014/main" id="{CDD08E81-450E-418F-BA06-663F6EC6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8288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7416" name="Rectangle 6">
            <a:extLst>
              <a:ext uri="{FF2B5EF4-FFF2-40B4-BE49-F238E27FC236}">
                <a16:creationId xmlns:a16="http://schemas.microsoft.com/office/drawing/2014/main" id="{CC0C0904-115F-464A-AA5A-0C9500E29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8288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7417" name="Line 7">
            <a:extLst>
              <a:ext uri="{FF2B5EF4-FFF2-40B4-BE49-F238E27FC236}">
                <a16:creationId xmlns:a16="http://schemas.microsoft.com/office/drawing/2014/main" id="{C212E850-1838-4C1F-80DA-25B8AE5B27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981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18" name="Line 8">
            <a:extLst>
              <a:ext uri="{FF2B5EF4-FFF2-40B4-BE49-F238E27FC236}">
                <a16:creationId xmlns:a16="http://schemas.microsoft.com/office/drawing/2014/main" id="{C12BE804-12C8-4B92-A8B1-3B740F746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198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19" name="Line 9">
            <a:extLst>
              <a:ext uri="{FF2B5EF4-FFF2-40B4-BE49-F238E27FC236}">
                <a16:creationId xmlns:a16="http://schemas.microsoft.com/office/drawing/2014/main" id="{E6411920-1207-46C6-A5CF-00F97E0E11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198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20" name="Line 10">
            <a:extLst>
              <a:ext uri="{FF2B5EF4-FFF2-40B4-BE49-F238E27FC236}">
                <a16:creationId xmlns:a16="http://schemas.microsoft.com/office/drawing/2014/main" id="{0AA90FC2-0080-40EA-8526-5237AF0A5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98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21" name="Rectangle 11">
            <a:extLst>
              <a:ext uri="{FF2B5EF4-FFF2-40B4-BE49-F238E27FC236}">
                <a16:creationId xmlns:a16="http://schemas.microsoft.com/office/drawing/2014/main" id="{5B7E3651-2FB3-460D-A979-D1FE92075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163" y="1941513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7422" name="Rectangle 12">
            <a:extLst>
              <a:ext uri="{FF2B5EF4-FFF2-40B4-BE49-F238E27FC236}">
                <a16:creationId xmlns:a16="http://schemas.microsoft.com/office/drawing/2014/main" id="{27AD101F-B959-4B34-B5F5-8DD70C2BB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6988" y="19431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7423" name="Rectangle 13">
            <a:extLst>
              <a:ext uri="{FF2B5EF4-FFF2-40B4-BE49-F238E27FC236}">
                <a16:creationId xmlns:a16="http://schemas.microsoft.com/office/drawing/2014/main" id="{662FA496-0CCD-4A31-9D09-0F92628D3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0875" y="291623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  <a:endParaRPr lang="cs-CZ" altLang="cs-CZ" sz="8000">
              <a:latin typeface="Computers" panose="020B0603050302020204" pitchFamily="34" charset="2"/>
            </a:endParaRPr>
          </a:p>
        </p:txBody>
      </p:sp>
      <p:sp>
        <p:nvSpPr>
          <p:cNvPr id="17424" name="Rectangle 14">
            <a:extLst>
              <a:ext uri="{FF2B5EF4-FFF2-40B4-BE49-F238E27FC236}">
                <a16:creationId xmlns:a16="http://schemas.microsoft.com/office/drawing/2014/main" id="{B48E8354-D179-4A3C-AFB5-C9A68C3AE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291623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7425" name="Rectangle 15">
            <a:extLst>
              <a:ext uri="{FF2B5EF4-FFF2-40B4-BE49-F238E27FC236}">
                <a16:creationId xmlns:a16="http://schemas.microsoft.com/office/drawing/2014/main" id="{D632EE25-6DC0-460B-A6B6-2932175D2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7675" y="291623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7426" name="Line 16">
            <a:extLst>
              <a:ext uri="{FF2B5EF4-FFF2-40B4-BE49-F238E27FC236}">
                <a16:creationId xmlns:a16="http://schemas.microsoft.com/office/drawing/2014/main" id="{EA7D8279-B693-4A12-BE7F-184CC1EB15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7875" y="3068638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27" name="Line 17">
            <a:extLst>
              <a:ext uri="{FF2B5EF4-FFF2-40B4-BE49-F238E27FC236}">
                <a16:creationId xmlns:a16="http://schemas.microsoft.com/office/drawing/2014/main" id="{8553D93C-3361-47FD-AD12-6FB8CB901A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5075" y="30686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28" name="Line 18">
            <a:extLst>
              <a:ext uri="{FF2B5EF4-FFF2-40B4-BE49-F238E27FC236}">
                <a16:creationId xmlns:a16="http://schemas.microsoft.com/office/drawing/2014/main" id="{7CAEB6F7-4223-4307-BF3E-3AC8EA737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1875" y="30686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29" name="Line 19">
            <a:extLst>
              <a:ext uri="{FF2B5EF4-FFF2-40B4-BE49-F238E27FC236}">
                <a16:creationId xmlns:a16="http://schemas.microsoft.com/office/drawing/2014/main" id="{40DCC43D-A79F-4954-9E6C-888C9B04E6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8675" y="30686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30" name="Rectangle 20">
            <a:extLst>
              <a:ext uri="{FF2B5EF4-FFF2-40B4-BE49-F238E27FC236}">
                <a16:creationId xmlns:a16="http://schemas.microsoft.com/office/drawing/2014/main" id="{21CD4B01-63B9-413B-9235-70359994C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638" y="302895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7431" name="Rectangle 21">
            <a:extLst>
              <a:ext uri="{FF2B5EF4-FFF2-40B4-BE49-F238E27FC236}">
                <a16:creationId xmlns:a16="http://schemas.microsoft.com/office/drawing/2014/main" id="{0037E066-A3B4-49AD-9933-28C7409CC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7463" y="3030538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7432" name="Rectangle 22">
            <a:extLst>
              <a:ext uri="{FF2B5EF4-FFF2-40B4-BE49-F238E27FC236}">
                <a16:creationId xmlns:a16="http://schemas.microsoft.com/office/drawing/2014/main" id="{EDFE05D0-6A41-47EB-9362-E36632EC4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037013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  <a:endParaRPr lang="cs-CZ" altLang="cs-CZ" sz="8000">
              <a:latin typeface="Computers" panose="020B0603050302020204" pitchFamily="34" charset="2"/>
            </a:endParaRPr>
          </a:p>
        </p:txBody>
      </p:sp>
      <p:sp>
        <p:nvSpPr>
          <p:cNvPr id="17433" name="Rectangle 23">
            <a:extLst>
              <a:ext uri="{FF2B5EF4-FFF2-40B4-BE49-F238E27FC236}">
                <a16:creationId xmlns:a16="http://schemas.microsoft.com/office/drawing/2014/main" id="{9F93103F-53CF-49BD-B1EE-551D6A948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7013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7434" name="Rectangle 24">
            <a:extLst>
              <a:ext uri="{FF2B5EF4-FFF2-40B4-BE49-F238E27FC236}">
                <a16:creationId xmlns:a16="http://schemas.microsoft.com/office/drawing/2014/main" id="{5F56C6BB-6710-4FF7-947F-CE4B6D13C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037013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7435" name="Line 25">
            <a:extLst>
              <a:ext uri="{FF2B5EF4-FFF2-40B4-BE49-F238E27FC236}">
                <a16:creationId xmlns:a16="http://schemas.microsoft.com/office/drawing/2014/main" id="{962C1A4A-63AD-4875-A51C-8B25ECA6E2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189413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36" name="Line 26">
            <a:extLst>
              <a:ext uri="{FF2B5EF4-FFF2-40B4-BE49-F238E27FC236}">
                <a16:creationId xmlns:a16="http://schemas.microsoft.com/office/drawing/2014/main" id="{C4916F40-7CE2-4B68-BBBA-91DCBF1EAA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18941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37" name="Line 27">
            <a:extLst>
              <a:ext uri="{FF2B5EF4-FFF2-40B4-BE49-F238E27FC236}">
                <a16:creationId xmlns:a16="http://schemas.microsoft.com/office/drawing/2014/main" id="{E4506B64-EA1B-49E1-BE89-4BFABD254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18941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38" name="Line 28">
            <a:extLst>
              <a:ext uri="{FF2B5EF4-FFF2-40B4-BE49-F238E27FC236}">
                <a16:creationId xmlns:a16="http://schemas.microsoft.com/office/drawing/2014/main" id="{8D24E757-EFA3-436B-B19D-7F9F3CFF1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8941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39" name="Rectangle 29">
            <a:extLst>
              <a:ext uri="{FF2B5EF4-FFF2-40B4-BE49-F238E27FC236}">
                <a16:creationId xmlns:a16="http://schemas.microsoft.com/office/drawing/2014/main" id="{2F85275E-0655-4FF1-B041-6E0C8D042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163" y="4149725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7440" name="Rectangle 30">
            <a:extLst>
              <a:ext uri="{FF2B5EF4-FFF2-40B4-BE49-F238E27FC236}">
                <a16:creationId xmlns:a16="http://schemas.microsoft.com/office/drawing/2014/main" id="{C8867750-4BD5-4E17-8D8D-6906F1009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6988" y="4151313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7441" name="Rectangle 31">
            <a:extLst>
              <a:ext uri="{FF2B5EF4-FFF2-40B4-BE49-F238E27FC236}">
                <a16:creationId xmlns:a16="http://schemas.microsoft.com/office/drawing/2014/main" id="{06675EC3-78BF-453A-B891-2E32C2B84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5240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Bridge 1</a:t>
            </a:r>
            <a:endParaRPr lang="cs-CZ" altLang="cs-CZ" sz="2400"/>
          </a:p>
        </p:txBody>
      </p:sp>
      <p:sp>
        <p:nvSpPr>
          <p:cNvPr id="17442" name="Rectangle 32">
            <a:extLst>
              <a:ext uri="{FF2B5EF4-FFF2-40B4-BE49-F238E27FC236}">
                <a16:creationId xmlns:a16="http://schemas.microsoft.com/office/drawing/2014/main" id="{20900B6D-68C1-4131-8190-1B46329DA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5908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Bridge 2</a:t>
            </a:r>
            <a:endParaRPr lang="cs-CZ" altLang="cs-CZ" sz="2400"/>
          </a:p>
        </p:txBody>
      </p:sp>
      <p:sp>
        <p:nvSpPr>
          <p:cNvPr id="17443" name="Rectangle 33">
            <a:extLst>
              <a:ext uri="{FF2B5EF4-FFF2-40B4-BE49-F238E27FC236}">
                <a16:creationId xmlns:a16="http://schemas.microsoft.com/office/drawing/2014/main" id="{6CF01FF2-6296-42BB-BF18-1556EB347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576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Bridge 3</a:t>
            </a:r>
            <a:endParaRPr lang="cs-CZ" altLang="cs-CZ" sz="2400"/>
          </a:p>
        </p:txBody>
      </p:sp>
      <p:sp>
        <p:nvSpPr>
          <p:cNvPr id="17444" name="Line 34">
            <a:extLst>
              <a:ext uri="{FF2B5EF4-FFF2-40B4-BE49-F238E27FC236}">
                <a16:creationId xmlns:a16="http://schemas.microsoft.com/office/drawing/2014/main" id="{781F9ED8-69A9-40DB-9D3E-B06158CC11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45" name="Line 35">
            <a:extLst>
              <a:ext uri="{FF2B5EF4-FFF2-40B4-BE49-F238E27FC236}">
                <a16:creationId xmlns:a16="http://schemas.microsoft.com/office/drawing/2014/main" id="{46570130-64B0-4723-82A4-F85348429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1752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46" name="Line 36">
            <a:extLst>
              <a:ext uri="{FF2B5EF4-FFF2-40B4-BE49-F238E27FC236}">
                <a16:creationId xmlns:a16="http://schemas.microsoft.com/office/drawing/2014/main" id="{012A6212-D228-4CD4-81C6-FF9705E32F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47" name="Line 37">
            <a:extLst>
              <a:ext uri="{FF2B5EF4-FFF2-40B4-BE49-F238E27FC236}">
                <a16:creationId xmlns:a16="http://schemas.microsoft.com/office/drawing/2014/main" id="{BDCD5D04-681A-40CE-9018-CB1975308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1752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48" name="Line 38">
            <a:extLst>
              <a:ext uri="{FF2B5EF4-FFF2-40B4-BE49-F238E27FC236}">
                <a16:creationId xmlns:a16="http://schemas.microsoft.com/office/drawing/2014/main" id="{6ACC500E-5772-447B-ACC3-764E41035F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819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49" name="Line 39">
            <a:extLst>
              <a:ext uri="{FF2B5EF4-FFF2-40B4-BE49-F238E27FC236}">
                <a16:creationId xmlns:a16="http://schemas.microsoft.com/office/drawing/2014/main" id="{A95B0C64-24E8-49D1-84AD-6ED374ADAB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3962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50" name="Line 40">
            <a:extLst>
              <a:ext uri="{FF2B5EF4-FFF2-40B4-BE49-F238E27FC236}">
                <a16:creationId xmlns:a16="http://schemas.microsoft.com/office/drawing/2014/main" id="{2C9FA747-BC14-4C76-B399-11870CA637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962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51" name="Line 41">
            <a:extLst>
              <a:ext uri="{FF2B5EF4-FFF2-40B4-BE49-F238E27FC236}">
                <a16:creationId xmlns:a16="http://schemas.microsoft.com/office/drawing/2014/main" id="{A786BA5E-C04D-4B4E-A3DC-F5DFD895CC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175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52" name="Line 42">
            <a:extLst>
              <a:ext uri="{FF2B5EF4-FFF2-40B4-BE49-F238E27FC236}">
                <a16:creationId xmlns:a16="http://schemas.microsoft.com/office/drawing/2014/main" id="{5906A804-ECF5-499C-A9B2-FCEDFE258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819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53" name="Line 43">
            <a:extLst>
              <a:ext uri="{FF2B5EF4-FFF2-40B4-BE49-F238E27FC236}">
                <a16:creationId xmlns:a16="http://schemas.microsoft.com/office/drawing/2014/main" id="{0E1E2940-C7BA-4CBB-843B-6691F9C963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886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54" name="Rectangle 44">
            <a:extLst>
              <a:ext uri="{FF2B5EF4-FFF2-40B4-BE49-F238E27FC236}">
                <a16:creationId xmlns:a16="http://schemas.microsoft.com/office/drawing/2014/main" id="{A5A860FF-C4F9-4212-9D4E-1D58F7B77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828800"/>
            <a:ext cx="9144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Síť A</a:t>
            </a:r>
            <a:endParaRPr lang="cs-CZ" altLang="cs-CZ" sz="2400"/>
          </a:p>
        </p:txBody>
      </p:sp>
      <p:sp>
        <p:nvSpPr>
          <p:cNvPr id="17455" name="Rectangle 45">
            <a:extLst>
              <a:ext uri="{FF2B5EF4-FFF2-40B4-BE49-F238E27FC236}">
                <a16:creationId xmlns:a16="http://schemas.microsoft.com/office/drawing/2014/main" id="{E8B9620E-4D2A-4973-AAF4-AA840F661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895600"/>
            <a:ext cx="762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Síť B</a:t>
            </a:r>
            <a:endParaRPr lang="cs-CZ" altLang="cs-CZ" sz="2400"/>
          </a:p>
        </p:txBody>
      </p:sp>
      <p:sp>
        <p:nvSpPr>
          <p:cNvPr id="17456" name="Rectangle 46">
            <a:extLst>
              <a:ext uri="{FF2B5EF4-FFF2-40B4-BE49-F238E27FC236}">
                <a16:creationId xmlns:a16="http://schemas.microsoft.com/office/drawing/2014/main" id="{C37D6C03-F7E2-4079-9064-DAB43B71A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038600"/>
            <a:ext cx="8382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Síť C</a:t>
            </a:r>
            <a:endParaRPr lang="cs-CZ" altLang="cs-CZ" sz="240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>
            <a:extLst>
              <a:ext uri="{FF2B5EF4-FFF2-40B4-BE49-F238E27FC236}">
                <a16:creationId xmlns:a16="http://schemas.microsoft.com/office/drawing/2014/main" id="{33F68E6F-93F8-49DE-8FDC-F2911BBA053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41E8BC-F515-4942-9A72-E5DCBBC713B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8435" name="Zástupný symbol pro číslo snímku 5">
            <a:extLst>
              <a:ext uri="{FF2B5EF4-FFF2-40B4-BE49-F238E27FC236}">
                <a16:creationId xmlns:a16="http://schemas.microsoft.com/office/drawing/2014/main" id="{BED3221E-97E1-45C9-950C-23887FEB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661BDE-8413-458B-B916-675352FEE12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CA" altLang="cs-CZ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AFECBE44-162D-4A34-9389-F5DC0356E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33388"/>
            <a:ext cx="7772400" cy="1063625"/>
          </a:xfrm>
        </p:spPr>
        <p:txBody>
          <a:bodyPr/>
          <a:lstStyle/>
          <a:p>
            <a:r>
              <a:rPr lang="cs-CZ" altLang="cs-CZ"/>
              <a:t>Topologie cascaded bridge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3AE63CC7-173A-41BB-9C70-3DEEC9165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5053013"/>
            <a:ext cx="7772400" cy="1030287"/>
          </a:xfrm>
        </p:spPr>
        <p:txBody>
          <a:bodyPr/>
          <a:lstStyle/>
          <a:p>
            <a:r>
              <a:rPr lang="cs-CZ" altLang="cs-CZ"/>
              <a:t>Pro přenos dat z jedné sítě do druhé může být nutné využít mezilehlou síť</a:t>
            </a:r>
          </a:p>
        </p:txBody>
      </p:sp>
      <p:sp>
        <p:nvSpPr>
          <p:cNvPr id="18438" name="Rectangle 4">
            <a:extLst>
              <a:ext uri="{FF2B5EF4-FFF2-40B4-BE49-F238E27FC236}">
                <a16:creationId xmlns:a16="http://schemas.microsoft.com/office/drawing/2014/main" id="{FB797136-890E-4D8E-BC30-8B0E6D26E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600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  <a:endParaRPr lang="cs-CZ" altLang="cs-CZ" sz="8000">
              <a:latin typeface="Computers" panose="020B0603050302020204" pitchFamily="34" charset="2"/>
            </a:endParaRPr>
          </a:p>
        </p:txBody>
      </p:sp>
      <p:sp>
        <p:nvSpPr>
          <p:cNvPr id="18439" name="Rectangle 5">
            <a:extLst>
              <a:ext uri="{FF2B5EF4-FFF2-40B4-BE49-F238E27FC236}">
                <a16:creationId xmlns:a16="http://schemas.microsoft.com/office/drawing/2014/main" id="{E5C72DE7-7310-46C8-A16A-93ED8584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600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8440" name="Rectangle 6">
            <a:extLst>
              <a:ext uri="{FF2B5EF4-FFF2-40B4-BE49-F238E27FC236}">
                <a16:creationId xmlns:a16="http://schemas.microsoft.com/office/drawing/2014/main" id="{D71531CA-72C8-439E-B2F8-9C7E2E1F7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600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8441" name="Line 7">
            <a:extLst>
              <a:ext uri="{FF2B5EF4-FFF2-40B4-BE49-F238E27FC236}">
                <a16:creationId xmlns:a16="http://schemas.microsoft.com/office/drawing/2014/main" id="{4660E162-8CCA-470F-9870-6C4234E33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5146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2" name="Line 8">
            <a:extLst>
              <a:ext uri="{FF2B5EF4-FFF2-40B4-BE49-F238E27FC236}">
                <a16:creationId xmlns:a16="http://schemas.microsoft.com/office/drawing/2014/main" id="{D5D533CC-C096-440C-876D-05AB89A272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3" name="Line 9">
            <a:extLst>
              <a:ext uri="{FF2B5EF4-FFF2-40B4-BE49-F238E27FC236}">
                <a16:creationId xmlns:a16="http://schemas.microsoft.com/office/drawing/2014/main" id="{BE4B032C-624E-4659-9670-8384047BB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4" name="Line 10">
            <a:extLst>
              <a:ext uri="{FF2B5EF4-FFF2-40B4-BE49-F238E27FC236}">
                <a16:creationId xmlns:a16="http://schemas.microsoft.com/office/drawing/2014/main" id="{0B4047BF-3ED9-4B6E-8B3C-73D325089F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5" name="Rectangle 11">
            <a:extLst>
              <a:ext uri="{FF2B5EF4-FFF2-40B4-BE49-F238E27FC236}">
                <a16:creationId xmlns:a16="http://schemas.microsoft.com/office/drawing/2014/main" id="{4291C26A-77C3-4DA5-A0EB-93182265A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3" y="2474913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8446" name="Rectangle 12">
            <a:extLst>
              <a:ext uri="{FF2B5EF4-FFF2-40B4-BE49-F238E27FC236}">
                <a16:creationId xmlns:a16="http://schemas.microsoft.com/office/drawing/2014/main" id="{2A71E381-4752-4676-A121-96966C4CB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7375" y="2471738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8447" name="Rectangle 13">
            <a:extLst>
              <a:ext uri="{FF2B5EF4-FFF2-40B4-BE49-F238E27FC236}">
                <a16:creationId xmlns:a16="http://schemas.microsoft.com/office/drawing/2014/main" id="{6C1992A8-0D8D-4F5D-8E3F-7C24BB6FC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810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  <a:endParaRPr lang="cs-CZ" altLang="cs-CZ" sz="8000">
              <a:latin typeface="Computers" panose="020B0603050302020204" pitchFamily="34" charset="2"/>
            </a:endParaRPr>
          </a:p>
        </p:txBody>
      </p:sp>
      <p:sp>
        <p:nvSpPr>
          <p:cNvPr id="18448" name="Rectangle 14">
            <a:extLst>
              <a:ext uri="{FF2B5EF4-FFF2-40B4-BE49-F238E27FC236}">
                <a16:creationId xmlns:a16="http://schemas.microsoft.com/office/drawing/2014/main" id="{3EDBDDC2-8A69-41E7-895A-F9B1FEEDC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810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8449" name="Rectangle 15">
            <a:extLst>
              <a:ext uri="{FF2B5EF4-FFF2-40B4-BE49-F238E27FC236}">
                <a16:creationId xmlns:a16="http://schemas.microsoft.com/office/drawing/2014/main" id="{B6DEF5DA-8875-443D-897B-011646DD5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810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8450" name="Line 16">
            <a:extLst>
              <a:ext uri="{FF2B5EF4-FFF2-40B4-BE49-F238E27FC236}">
                <a16:creationId xmlns:a16="http://schemas.microsoft.com/office/drawing/2014/main" id="{D43BD913-46DE-45F1-8082-3F7A0A036D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9624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51" name="Line 17">
            <a:extLst>
              <a:ext uri="{FF2B5EF4-FFF2-40B4-BE49-F238E27FC236}">
                <a16:creationId xmlns:a16="http://schemas.microsoft.com/office/drawing/2014/main" id="{991E90BA-8923-4D3A-95E7-1946456EB8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962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52" name="Line 18">
            <a:extLst>
              <a:ext uri="{FF2B5EF4-FFF2-40B4-BE49-F238E27FC236}">
                <a16:creationId xmlns:a16="http://schemas.microsoft.com/office/drawing/2014/main" id="{7D27D1FA-90F3-48FF-8C5E-C9A6B4FFB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962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53" name="Line 19">
            <a:extLst>
              <a:ext uri="{FF2B5EF4-FFF2-40B4-BE49-F238E27FC236}">
                <a16:creationId xmlns:a16="http://schemas.microsoft.com/office/drawing/2014/main" id="{3AF37D45-5CA3-444B-A2FD-307A8D576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962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54" name="Rectangle 20">
            <a:extLst>
              <a:ext uri="{FF2B5EF4-FFF2-40B4-BE49-F238E27FC236}">
                <a16:creationId xmlns:a16="http://schemas.microsoft.com/office/drawing/2014/main" id="{49671BB2-6202-4DB3-BC6A-F0938543D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2763" y="3922713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8455" name="Rectangle 21">
            <a:extLst>
              <a:ext uri="{FF2B5EF4-FFF2-40B4-BE49-F238E27FC236}">
                <a16:creationId xmlns:a16="http://schemas.microsoft.com/office/drawing/2014/main" id="{CEB0D7CF-6C88-4879-A5D6-656560D4B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588" y="39243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8456" name="Rectangle 22">
            <a:extLst>
              <a:ext uri="{FF2B5EF4-FFF2-40B4-BE49-F238E27FC236}">
                <a16:creationId xmlns:a16="http://schemas.microsoft.com/office/drawing/2014/main" id="{F886136F-E093-475C-A1DA-1F872B6A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600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  <a:endParaRPr lang="cs-CZ" altLang="cs-CZ" sz="8000">
              <a:latin typeface="Computers" panose="020B0603050302020204" pitchFamily="34" charset="2"/>
            </a:endParaRPr>
          </a:p>
        </p:txBody>
      </p:sp>
      <p:sp>
        <p:nvSpPr>
          <p:cNvPr id="18457" name="Rectangle 23">
            <a:extLst>
              <a:ext uri="{FF2B5EF4-FFF2-40B4-BE49-F238E27FC236}">
                <a16:creationId xmlns:a16="http://schemas.microsoft.com/office/drawing/2014/main" id="{D122FA4B-A97D-486D-916C-84CACB59E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600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8458" name="Rectangle 24">
            <a:extLst>
              <a:ext uri="{FF2B5EF4-FFF2-40B4-BE49-F238E27FC236}">
                <a16:creationId xmlns:a16="http://schemas.microsoft.com/office/drawing/2014/main" id="{0F57DA47-D1DE-410E-AD75-2FC03E7C9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600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8459" name="Line 25">
            <a:extLst>
              <a:ext uri="{FF2B5EF4-FFF2-40B4-BE49-F238E27FC236}">
                <a16:creationId xmlns:a16="http://schemas.microsoft.com/office/drawing/2014/main" id="{3160C3FF-342D-47E9-8234-D10E45CAB6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14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60" name="Line 26">
            <a:extLst>
              <a:ext uri="{FF2B5EF4-FFF2-40B4-BE49-F238E27FC236}">
                <a16:creationId xmlns:a16="http://schemas.microsoft.com/office/drawing/2014/main" id="{1687EB43-C863-4C5D-9A1B-8BBD75C576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61" name="Line 27">
            <a:extLst>
              <a:ext uri="{FF2B5EF4-FFF2-40B4-BE49-F238E27FC236}">
                <a16:creationId xmlns:a16="http://schemas.microsoft.com/office/drawing/2014/main" id="{6B5DAE7A-7458-4DEF-A2F5-8DDEE6981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62" name="Line 28">
            <a:extLst>
              <a:ext uri="{FF2B5EF4-FFF2-40B4-BE49-F238E27FC236}">
                <a16:creationId xmlns:a16="http://schemas.microsoft.com/office/drawing/2014/main" id="{645F8D2E-0F3D-4D80-9B47-F07F38979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63" name="Rectangle 29">
            <a:extLst>
              <a:ext uri="{FF2B5EF4-FFF2-40B4-BE49-F238E27FC236}">
                <a16:creationId xmlns:a16="http://schemas.microsoft.com/office/drawing/2014/main" id="{E310886C-EC2A-4FCA-ACBA-B202A5DAB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25" y="2474913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8464" name="Rectangle 30">
            <a:extLst>
              <a:ext uri="{FF2B5EF4-FFF2-40B4-BE49-F238E27FC236}">
                <a16:creationId xmlns:a16="http://schemas.microsoft.com/office/drawing/2014/main" id="{1E2BC67A-2E2A-44A3-B267-6A6010DD7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7388" y="24765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8465" name="Rectangle 31">
            <a:extLst>
              <a:ext uri="{FF2B5EF4-FFF2-40B4-BE49-F238E27FC236}">
                <a16:creationId xmlns:a16="http://schemas.microsoft.com/office/drawing/2014/main" id="{599FC650-5C65-4B3D-9399-901AED622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048000"/>
            <a:ext cx="1371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Bridge 1</a:t>
            </a:r>
            <a:endParaRPr lang="cs-CZ" altLang="cs-CZ" sz="2400"/>
          </a:p>
        </p:txBody>
      </p:sp>
      <p:sp>
        <p:nvSpPr>
          <p:cNvPr id="18466" name="Rectangle 32">
            <a:extLst>
              <a:ext uri="{FF2B5EF4-FFF2-40B4-BE49-F238E27FC236}">
                <a16:creationId xmlns:a16="http://schemas.microsoft.com/office/drawing/2014/main" id="{096B2256-0A4C-4AE2-A0F1-4A5DAAE9F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1371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Bridge 2</a:t>
            </a:r>
            <a:endParaRPr lang="cs-CZ" altLang="cs-CZ" sz="2400"/>
          </a:p>
        </p:txBody>
      </p:sp>
      <p:sp>
        <p:nvSpPr>
          <p:cNvPr id="18467" name="Line 33">
            <a:extLst>
              <a:ext uri="{FF2B5EF4-FFF2-40B4-BE49-F238E27FC236}">
                <a16:creationId xmlns:a16="http://schemas.microsoft.com/office/drawing/2014/main" id="{3DF20495-C61D-46B1-A8F8-D900ADDB4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68" name="Line 34">
            <a:extLst>
              <a:ext uri="{FF2B5EF4-FFF2-40B4-BE49-F238E27FC236}">
                <a16:creationId xmlns:a16="http://schemas.microsoft.com/office/drawing/2014/main" id="{82A7227A-4C33-4DF7-A31C-90B19D5D12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69" name="Line 35">
            <a:extLst>
              <a:ext uri="{FF2B5EF4-FFF2-40B4-BE49-F238E27FC236}">
                <a16:creationId xmlns:a16="http://schemas.microsoft.com/office/drawing/2014/main" id="{777084EF-D28D-4020-B3FC-25F3FC5D91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70" name="Line 36">
            <a:extLst>
              <a:ext uri="{FF2B5EF4-FFF2-40B4-BE49-F238E27FC236}">
                <a16:creationId xmlns:a16="http://schemas.microsoft.com/office/drawing/2014/main" id="{DC3DF6E4-C1E1-47FA-96AF-2EACBDA8F7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71" name="Rectangle 37">
            <a:extLst>
              <a:ext uri="{FF2B5EF4-FFF2-40B4-BE49-F238E27FC236}">
                <a16:creationId xmlns:a16="http://schemas.microsoft.com/office/drawing/2014/main" id="{72A8C940-B4FA-4AD1-9E4C-0853970BB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514600"/>
            <a:ext cx="9144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Síť A</a:t>
            </a:r>
            <a:endParaRPr lang="cs-CZ" altLang="cs-CZ" sz="2400"/>
          </a:p>
        </p:txBody>
      </p:sp>
      <p:sp>
        <p:nvSpPr>
          <p:cNvPr id="18472" name="Rectangle 38">
            <a:extLst>
              <a:ext uri="{FF2B5EF4-FFF2-40B4-BE49-F238E27FC236}">
                <a16:creationId xmlns:a16="http://schemas.microsoft.com/office/drawing/2014/main" id="{DDB10A37-98DF-4B9B-80C8-48350C964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810000"/>
            <a:ext cx="762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Síť B</a:t>
            </a:r>
            <a:endParaRPr lang="cs-CZ" altLang="cs-CZ" sz="2400"/>
          </a:p>
        </p:txBody>
      </p:sp>
      <p:sp>
        <p:nvSpPr>
          <p:cNvPr id="18473" name="Rectangle 39">
            <a:extLst>
              <a:ext uri="{FF2B5EF4-FFF2-40B4-BE49-F238E27FC236}">
                <a16:creationId xmlns:a16="http://schemas.microsoft.com/office/drawing/2014/main" id="{4CE53566-4481-4E3C-B580-4F2C06BF5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2514600"/>
            <a:ext cx="8382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Síť C</a:t>
            </a:r>
            <a:endParaRPr lang="cs-CZ" altLang="cs-CZ" sz="240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datum 3">
            <a:extLst>
              <a:ext uri="{FF2B5EF4-FFF2-40B4-BE49-F238E27FC236}">
                <a16:creationId xmlns:a16="http://schemas.microsoft.com/office/drawing/2014/main" id="{163B94B8-9F75-44E3-B837-34D421259A3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C1E3AC-412F-45BB-AFF8-1221D913498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19459" name="Zástupný symbol pro číslo snímku 5">
            <a:extLst>
              <a:ext uri="{FF2B5EF4-FFF2-40B4-BE49-F238E27FC236}">
                <a16:creationId xmlns:a16="http://schemas.microsoft.com/office/drawing/2014/main" id="{2DAF4D4D-6027-4865-A377-74054A452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169197-EC3E-49D6-98E7-3BE2920878B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CA" altLang="cs-CZ" sz="140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B511DC2A-45DA-4BD8-BD37-F6FE92C8A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33388"/>
            <a:ext cx="7772400" cy="1063625"/>
          </a:xfrm>
        </p:spPr>
        <p:txBody>
          <a:bodyPr/>
          <a:lstStyle/>
          <a:p>
            <a:r>
              <a:rPr lang="cs-CZ" altLang="cs-CZ"/>
              <a:t>Topologie distributed star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F494BE02-35A9-4D32-9271-4CF93DA67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5105400"/>
            <a:ext cx="7772400" cy="1030288"/>
          </a:xfrm>
        </p:spPr>
        <p:txBody>
          <a:bodyPr/>
          <a:lstStyle/>
          <a:p>
            <a:r>
              <a:rPr lang="cs-CZ" altLang="cs-CZ"/>
              <a:t>Tvořena dvěma a více propojenými huby, </a:t>
            </a:r>
            <a:br>
              <a:rPr lang="cs-CZ" altLang="cs-CZ"/>
            </a:br>
            <a:r>
              <a:rPr lang="cs-CZ" altLang="cs-CZ"/>
              <a:t>z nichž každý tvoří centrální uzel hvězdy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DB938774-AB33-4A6E-8495-0C38ADF34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556792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226A6B95-154A-4D56-A33C-F8D9D5C45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743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9464" name="Rectangle 6">
            <a:extLst>
              <a:ext uri="{FF2B5EF4-FFF2-40B4-BE49-F238E27FC236}">
                <a16:creationId xmlns:a16="http://schemas.microsoft.com/office/drawing/2014/main" id="{2A9E54B0-D8D9-4A74-A94A-B69FA3DB8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524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9465" name="Rectangle 7">
            <a:extLst>
              <a:ext uri="{FF2B5EF4-FFF2-40B4-BE49-F238E27FC236}">
                <a16:creationId xmlns:a16="http://schemas.microsoft.com/office/drawing/2014/main" id="{68249220-2F1A-4245-8584-C773C6F6D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886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  <a:endParaRPr lang="cs-CZ" altLang="cs-CZ" sz="8000">
              <a:latin typeface="Computers" panose="020B0603050302020204" pitchFamily="34" charset="2"/>
            </a:endParaRPr>
          </a:p>
        </p:txBody>
      </p:sp>
      <p:sp>
        <p:nvSpPr>
          <p:cNvPr id="19466" name="Rectangle 8">
            <a:extLst>
              <a:ext uri="{FF2B5EF4-FFF2-40B4-BE49-F238E27FC236}">
                <a16:creationId xmlns:a16="http://schemas.microsoft.com/office/drawing/2014/main" id="{8FF374C7-80F3-4E50-8A84-9F641F9F8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886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9467" name="Rectangle 9">
            <a:extLst>
              <a:ext uri="{FF2B5EF4-FFF2-40B4-BE49-F238E27FC236}">
                <a16:creationId xmlns:a16="http://schemas.microsoft.com/office/drawing/2014/main" id="{C3B57DA9-9866-41C4-9007-C92F9D2D9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886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9468" name="Rectangle 10">
            <a:extLst>
              <a:ext uri="{FF2B5EF4-FFF2-40B4-BE49-F238E27FC236}">
                <a16:creationId xmlns:a16="http://schemas.microsoft.com/office/drawing/2014/main" id="{04AEFCC6-32A3-4CE7-BCAA-49A89AB42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8862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  <a:endParaRPr lang="cs-CZ" altLang="cs-CZ" sz="8000">
              <a:latin typeface="Computers" panose="020B0603050302020204" pitchFamily="34" charset="2"/>
            </a:endParaRPr>
          </a:p>
        </p:txBody>
      </p:sp>
      <p:sp>
        <p:nvSpPr>
          <p:cNvPr id="19469" name="Rectangle 11">
            <a:extLst>
              <a:ext uri="{FF2B5EF4-FFF2-40B4-BE49-F238E27FC236}">
                <a16:creationId xmlns:a16="http://schemas.microsoft.com/office/drawing/2014/main" id="{30A7433B-240A-4DF6-9B50-CBFD993F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524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9470" name="Rectangle 12">
            <a:extLst>
              <a:ext uri="{FF2B5EF4-FFF2-40B4-BE49-F238E27FC236}">
                <a16:creationId xmlns:a16="http://schemas.microsoft.com/office/drawing/2014/main" id="{22AB84AF-5ED3-40D0-9BF0-2508815A2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524000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19471" name="Rectangle 13">
            <a:extLst>
              <a:ext uri="{FF2B5EF4-FFF2-40B4-BE49-F238E27FC236}">
                <a16:creationId xmlns:a16="http://schemas.microsoft.com/office/drawing/2014/main" id="{620C527B-A6E3-4E95-8635-B5A84D9A4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9718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Hub 1</a:t>
            </a:r>
            <a:endParaRPr lang="cs-CZ" altLang="cs-CZ" sz="2400"/>
          </a:p>
        </p:txBody>
      </p:sp>
      <p:sp>
        <p:nvSpPr>
          <p:cNvPr id="19472" name="Rectangle 14">
            <a:extLst>
              <a:ext uri="{FF2B5EF4-FFF2-40B4-BE49-F238E27FC236}">
                <a16:creationId xmlns:a16="http://schemas.microsoft.com/office/drawing/2014/main" id="{07A8E5DC-5155-473A-A1C8-A354C66A3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9718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Hub 2</a:t>
            </a:r>
            <a:endParaRPr lang="cs-CZ" altLang="cs-CZ" sz="2400"/>
          </a:p>
        </p:txBody>
      </p:sp>
      <p:sp>
        <p:nvSpPr>
          <p:cNvPr id="19473" name="Line 15">
            <a:extLst>
              <a:ext uri="{FF2B5EF4-FFF2-40B4-BE49-F238E27FC236}">
                <a16:creationId xmlns:a16="http://schemas.microsoft.com/office/drawing/2014/main" id="{C0028017-B6CD-4C0A-BAB5-B15244FC5A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00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4" name="Line 16">
            <a:extLst>
              <a:ext uri="{FF2B5EF4-FFF2-40B4-BE49-F238E27FC236}">
                <a16:creationId xmlns:a16="http://schemas.microsoft.com/office/drawing/2014/main" id="{51561C46-5D88-4A1C-ADFF-E8374AD279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3200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5" name="Line 17">
            <a:extLst>
              <a:ext uri="{FF2B5EF4-FFF2-40B4-BE49-F238E27FC236}">
                <a16:creationId xmlns:a16="http://schemas.microsoft.com/office/drawing/2014/main" id="{C47D5332-724B-4009-9488-DBA22EA7FC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860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6" name="Line 18">
            <a:extLst>
              <a:ext uri="{FF2B5EF4-FFF2-40B4-BE49-F238E27FC236}">
                <a16:creationId xmlns:a16="http://schemas.microsoft.com/office/drawing/2014/main" id="{0DADAB52-EB24-408A-A1EA-645091ED6D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2860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7" name="Line 19">
            <a:extLst>
              <a:ext uri="{FF2B5EF4-FFF2-40B4-BE49-F238E27FC236}">
                <a16:creationId xmlns:a16="http://schemas.microsoft.com/office/drawing/2014/main" id="{C2EED155-C44A-4F64-89FD-6F52D9CE1F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3528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8" name="Line 20">
            <a:extLst>
              <a:ext uri="{FF2B5EF4-FFF2-40B4-BE49-F238E27FC236}">
                <a16:creationId xmlns:a16="http://schemas.microsoft.com/office/drawing/2014/main" id="{21E86762-4FC1-48C2-87FF-DF44D9A526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3528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9" name="Line 21">
            <a:extLst>
              <a:ext uri="{FF2B5EF4-FFF2-40B4-BE49-F238E27FC236}">
                <a16:creationId xmlns:a16="http://schemas.microsoft.com/office/drawing/2014/main" id="{47A6FEBC-B344-4A03-A1DB-00F788D297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22860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80" name="Line 22">
            <a:extLst>
              <a:ext uri="{FF2B5EF4-FFF2-40B4-BE49-F238E27FC236}">
                <a16:creationId xmlns:a16="http://schemas.microsoft.com/office/drawing/2014/main" id="{DA3EDE3B-4EAB-482A-9CED-D3AFDDF3D7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3528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81" name="Line 23">
            <a:extLst>
              <a:ext uri="{FF2B5EF4-FFF2-40B4-BE49-F238E27FC236}">
                <a16:creationId xmlns:a16="http://schemas.microsoft.com/office/drawing/2014/main" id="{453D8523-9E35-44AE-A5C5-A8DDD33F595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3528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82" name="Line 24">
            <a:extLst>
              <a:ext uri="{FF2B5EF4-FFF2-40B4-BE49-F238E27FC236}">
                <a16:creationId xmlns:a16="http://schemas.microsoft.com/office/drawing/2014/main" id="{3E6A0972-8C6E-4993-AB06-874836A11B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2286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>
            <a:extLst>
              <a:ext uri="{FF2B5EF4-FFF2-40B4-BE49-F238E27FC236}">
                <a16:creationId xmlns:a16="http://schemas.microsoft.com/office/drawing/2014/main" id="{D7C83D72-F97F-40DD-A757-0F51899D53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FDDE66-B0C1-473B-BA93-A361D28A36A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20483" name="Zástupný symbol pro číslo snímku 5">
            <a:extLst>
              <a:ext uri="{FF2B5EF4-FFF2-40B4-BE49-F238E27FC236}">
                <a16:creationId xmlns:a16="http://schemas.microsoft.com/office/drawing/2014/main" id="{657A04BE-9282-4DAD-8586-2FE3B7236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3059A3-6363-4866-8990-D4C9D099C62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CA" altLang="cs-CZ" sz="1400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9724ECA-2DCC-4E64-AFCE-8012C314D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Logické topologie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A8C39E4C-FA5D-4886-BF1C-880A50CA1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tx2"/>
                </a:solidFill>
              </a:rPr>
              <a:t>Sběrnice</a:t>
            </a:r>
            <a:r>
              <a:rPr lang="cs-CZ" altLang="cs-CZ"/>
              <a:t>: informace je vždy zasílána všem uzlům. Jednotlivé uzly obdrží každou infor-maci v přibližně stejný okamžik.</a:t>
            </a:r>
          </a:p>
          <a:p>
            <a:r>
              <a:rPr lang="cs-CZ" altLang="cs-CZ">
                <a:solidFill>
                  <a:schemeClr val="tx2"/>
                </a:solidFill>
              </a:rPr>
              <a:t>Kruh</a:t>
            </a:r>
            <a:r>
              <a:rPr lang="cs-CZ" altLang="cs-CZ"/>
              <a:t>: informace je zasílána sekvenčně, podle předem daného pořadí, z jednoho uzlu na uzel následující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>
            <a:extLst>
              <a:ext uri="{FF2B5EF4-FFF2-40B4-BE49-F238E27FC236}">
                <a16:creationId xmlns:a16="http://schemas.microsoft.com/office/drawing/2014/main" id="{D7C83D72-F97F-40DD-A757-0F51899D53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FDDE66-B0C1-473B-BA93-A361D28A36A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20483" name="Zástupný symbol pro číslo snímku 5">
            <a:extLst>
              <a:ext uri="{FF2B5EF4-FFF2-40B4-BE49-F238E27FC236}">
                <a16:creationId xmlns:a16="http://schemas.microsoft.com/office/drawing/2014/main" id="{657A04BE-9282-4DAD-8586-2FE3B7236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3059A3-6363-4866-8990-D4C9D099C62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CA" altLang="cs-CZ" sz="1400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9724ECA-2DCC-4E64-AFCE-8012C314D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887760"/>
          </a:xfrm>
        </p:spPr>
        <p:txBody>
          <a:bodyPr/>
          <a:lstStyle/>
          <a:p>
            <a:r>
              <a:rPr lang="cs-CZ" altLang="cs-CZ" dirty="0"/>
              <a:t>Logické a fyzické topologie (1)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A8C39E4C-FA5D-4886-BF1C-880A50CA1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24744"/>
            <a:ext cx="7772400" cy="720080"/>
          </a:xfrm>
        </p:spPr>
        <p:txBody>
          <a:bodyPr/>
          <a:lstStyle/>
          <a:p>
            <a:r>
              <a:rPr lang="cs-CZ" altLang="cs-CZ" dirty="0"/>
              <a:t>Logická topologie sběrnice: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B797BB45-2641-4C04-A8A9-B15B9951AF6C}"/>
              </a:ext>
            </a:extLst>
          </p:cNvPr>
          <p:cNvCxnSpPr/>
          <p:nvPr/>
        </p:nvCxnSpPr>
        <p:spPr bwMode="auto">
          <a:xfrm>
            <a:off x="1259632" y="2821111"/>
            <a:ext cx="414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4">
            <a:extLst>
              <a:ext uri="{FF2B5EF4-FFF2-40B4-BE49-F238E27FC236}">
                <a16:creationId xmlns:a16="http://schemas.microsoft.com/office/drawing/2014/main" id="{01EA1D13-CA09-4BA6-AF9C-6527ACD02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0098" y="1885007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E774636-1A04-43D4-BEF1-9126C9C3F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2306" y="1885007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B3D8B064-F367-4527-BE1B-BEC8805A6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2749103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1B658F19-A221-4AE1-B6D9-5D8BE2ED4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202" y="2749103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DB8F25A3-472E-4772-8213-6C4E6E1FBBA9}"/>
              </a:ext>
            </a:extLst>
          </p:cNvPr>
          <p:cNvCxnSpPr/>
          <p:nvPr/>
        </p:nvCxnSpPr>
        <p:spPr bwMode="auto">
          <a:xfrm>
            <a:off x="1854040" y="282111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FE5AAC0-34DB-4E28-8497-3632DBF9CC7F}"/>
              </a:ext>
            </a:extLst>
          </p:cNvPr>
          <p:cNvCxnSpPr/>
          <p:nvPr/>
        </p:nvCxnSpPr>
        <p:spPr bwMode="auto">
          <a:xfrm>
            <a:off x="3726040" y="282111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265C04FC-9817-4A7C-8C42-81DF9516AB89}"/>
              </a:ext>
            </a:extLst>
          </p:cNvPr>
          <p:cNvCxnSpPr/>
          <p:nvPr/>
        </p:nvCxnSpPr>
        <p:spPr bwMode="auto">
          <a:xfrm>
            <a:off x="2790040" y="2605087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5F037D8F-FEFB-42CC-8885-BF48C6A892D3}"/>
              </a:ext>
            </a:extLst>
          </p:cNvPr>
          <p:cNvCxnSpPr/>
          <p:nvPr/>
        </p:nvCxnSpPr>
        <p:spPr bwMode="auto">
          <a:xfrm>
            <a:off x="4662040" y="2605087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bdélník 12">
            <a:extLst>
              <a:ext uri="{FF2B5EF4-FFF2-40B4-BE49-F238E27FC236}">
                <a16:creationId xmlns:a16="http://schemas.microsoft.com/office/drawing/2014/main" id="{92519382-210E-4B95-8ECF-CC1308186FA8}"/>
              </a:ext>
            </a:extLst>
          </p:cNvPr>
          <p:cNvSpPr/>
          <p:nvPr/>
        </p:nvSpPr>
        <p:spPr bwMode="auto">
          <a:xfrm>
            <a:off x="5400000" y="2786991"/>
            <a:ext cx="72008" cy="72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589C6797-294B-4097-A76B-E5B38DB243C1}"/>
              </a:ext>
            </a:extLst>
          </p:cNvPr>
          <p:cNvSpPr/>
          <p:nvPr/>
        </p:nvSpPr>
        <p:spPr bwMode="auto">
          <a:xfrm>
            <a:off x="1187624" y="2786991"/>
            <a:ext cx="72008" cy="72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A593E51D-E680-4E43-AE22-4BE06386A4D3}"/>
              </a:ext>
            </a:extLst>
          </p:cNvPr>
          <p:cNvCxnSpPr/>
          <p:nvPr/>
        </p:nvCxnSpPr>
        <p:spPr bwMode="auto">
          <a:xfrm>
            <a:off x="3347864" y="2204864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67BC4915-24F2-49F3-A496-8286E672406D}"/>
              </a:ext>
            </a:extLst>
          </p:cNvPr>
          <p:cNvCxnSpPr/>
          <p:nvPr/>
        </p:nvCxnSpPr>
        <p:spPr bwMode="auto">
          <a:xfrm>
            <a:off x="3491880" y="2636912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7BEEF47A-95B9-4310-9E2E-1A4820D4483F}"/>
              </a:ext>
            </a:extLst>
          </p:cNvPr>
          <p:cNvCxnSpPr/>
          <p:nvPr/>
        </p:nvCxnSpPr>
        <p:spPr bwMode="auto">
          <a:xfrm flipH="1">
            <a:off x="1835696" y="2636912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Obdélník 21">
            <a:extLst>
              <a:ext uri="{FF2B5EF4-FFF2-40B4-BE49-F238E27FC236}">
                <a16:creationId xmlns:a16="http://schemas.microsoft.com/office/drawing/2014/main" id="{F56CE1FB-EF6F-4497-AD4C-51120ABB23C2}"/>
              </a:ext>
            </a:extLst>
          </p:cNvPr>
          <p:cNvSpPr/>
          <p:nvPr/>
        </p:nvSpPr>
        <p:spPr bwMode="auto">
          <a:xfrm>
            <a:off x="2843808" y="4693319"/>
            <a:ext cx="1080120" cy="432048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Hub</a:t>
            </a: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033F5F0A-F86A-48C7-9055-CFDC89471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354" y="4477295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84B44CAD-5F6B-422F-8156-7561B1AAF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24" y="5301208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99C23BC9-62C0-400E-AC80-A4FE38176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4477295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53DC93A2-58D9-483A-AF05-590368B8E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24" y="3573016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01E5D7C4-9A0E-4E2E-8946-9DB758A29715}"/>
              </a:ext>
            </a:extLst>
          </p:cNvPr>
          <p:cNvCxnSpPr>
            <a:endCxn id="22" idx="0"/>
          </p:cNvCxnSpPr>
          <p:nvPr/>
        </p:nvCxnSpPr>
        <p:spPr bwMode="auto">
          <a:xfrm>
            <a:off x="3383868" y="4293096"/>
            <a:ext cx="0" cy="4002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96072E80-0FDB-4035-BDC7-204DEF5C317C}"/>
              </a:ext>
            </a:extLst>
          </p:cNvPr>
          <p:cNvCxnSpPr>
            <a:stCxn id="22" idx="2"/>
          </p:cNvCxnSpPr>
          <p:nvPr/>
        </p:nvCxnSpPr>
        <p:spPr bwMode="auto">
          <a:xfrm>
            <a:off x="3383868" y="5125367"/>
            <a:ext cx="0" cy="4638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403FFD66-9E88-4BFE-ACD6-9B6C43D5B14A}"/>
              </a:ext>
            </a:extLst>
          </p:cNvPr>
          <p:cNvCxnSpPr>
            <a:stCxn id="22" idx="3"/>
          </p:cNvCxnSpPr>
          <p:nvPr/>
        </p:nvCxnSpPr>
        <p:spPr bwMode="auto">
          <a:xfrm>
            <a:off x="3923928" y="4909343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10F68ACA-591C-41CF-AC0C-5E48B857A805}"/>
              </a:ext>
            </a:extLst>
          </p:cNvPr>
          <p:cNvCxnSpPr/>
          <p:nvPr/>
        </p:nvCxnSpPr>
        <p:spPr bwMode="auto">
          <a:xfrm flipH="1" flipV="1">
            <a:off x="1835696" y="4909343"/>
            <a:ext cx="1008112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E4D1C70F-8C0A-4AA0-90DA-9F5B9D6FB778}"/>
              </a:ext>
            </a:extLst>
          </p:cNvPr>
          <p:cNvCxnSpPr/>
          <p:nvPr/>
        </p:nvCxnSpPr>
        <p:spPr bwMode="auto">
          <a:xfrm>
            <a:off x="3779912" y="4221088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nice se šipkou 51">
            <a:extLst>
              <a:ext uri="{FF2B5EF4-FFF2-40B4-BE49-F238E27FC236}">
                <a16:creationId xmlns:a16="http://schemas.microsoft.com/office/drawing/2014/main" id="{57D13E59-B85E-421B-B230-3D1342255702}"/>
              </a:ext>
            </a:extLst>
          </p:cNvPr>
          <p:cNvCxnSpPr/>
          <p:nvPr/>
        </p:nvCxnSpPr>
        <p:spPr bwMode="auto">
          <a:xfrm>
            <a:off x="3491880" y="5157192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65F1F5B2-D649-4049-A2DB-EBE8DD46EEE1}"/>
              </a:ext>
            </a:extLst>
          </p:cNvPr>
          <p:cNvCxnSpPr/>
          <p:nvPr/>
        </p:nvCxnSpPr>
        <p:spPr bwMode="auto">
          <a:xfrm>
            <a:off x="3995936" y="4797152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se šipkou 54">
            <a:extLst>
              <a:ext uri="{FF2B5EF4-FFF2-40B4-BE49-F238E27FC236}">
                <a16:creationId xmlns:a16="http://schemas.microsoft.com/office/drawing/2014/main" id="{A42930C9-0305-40EA-BB03-6F9075645D94}"/>
              </a:ext>
            </a:extLst>
          </p:cNvPr>
          <p:cNvCxnSpPr/>
          <p:nvPr/>
        </p:nvCxnSpPr>
        <p:spPr bwMode="auto">
          <a:xfrm flipH="1">
            <a:off x="2267744" y="4797152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Obdélník 49">
            <a:extLst>
              <a:ext uri="{FF2B5EF4-FFF2-40B4-BE49-F238E27FC236}">
                <a16:creationId xmlns:a16="http://schemas.microsoft.com/office/drawing/2014/main" id="{B1FD43B7-C2D2-45D6-BFCA-07B15812D833}"/>
              </a:ext>
            </a:extLst>
          </p:cNvPr>
          <p:cNvSpPr/>
          <p:nvPr/>
        </p:nvSpPr>
        <p:spPr bwMode="auto">
          <a:xfrm>
            <a:off x="5652120" y="2348880"/>
            <a:ext cx="3096344" cy="93610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Ethernet (tenký, tlustý) koaxiální kabel</a:t>
            </a:r>
          </a:p>
        </p:txBody>
      </p:sp>
      <p:sp>
        <p:nvSpPr>
          <p:cNvPr id="57" name="Obdélník 56">
            <a:extLst>
              <a:ext uri="{FF2B5EF4-FFF2-40B4-BE49-F238E27FC236}">
                <a16:creationId xmlns:a16="http://schemas.microsoft.com/office/drawing/2014/main" id="{0514BC8E-8F10-4D56-B821-095CEB26CA58}"/>
              </a:ext>
            </a:extLst>
          </p:cNvPr>
          <p:cNvSpPr/>
          <p:nvPr/>
        </p:nvSpPr>
        <p:spPr bwMode="auto">
          <a:xfrm>
            <a:off x="5652120" y="4365104"/>
            <a:ext cx="3096344" cy="122413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Ethernet </a:t>
            </a:r>
            <a:r>
              <a:rPr lang="cs-CZ" dirty="0"/>
              <a:t>kroucená 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dvojlinka,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Fast Ethernet</a:t>
            </a:r>
          </a:p>
        </p:txBody>
      </p:sp>
    </p:spTree>
    <p:extLst>
      <p:ext uri="{BB962C8B-B14F-4D97-AF65-F5344CB8AC3E}">
        <p14:creationId xmlns:p14="http://schemas.microsoft.com/office/powerpoint/2010/main" val="380538182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>
            <a:extLst>
              <a:ext uri="{FF2B5EF4-FFF2-40B4-BE49-F238E27FC236}">
                <a16:creationId xmlns:a16="http://schemas.microsoft.com/office/drawing/2014/main" id="{D7C83D72-F97F-40DD-A757-0F51899D53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FDDE66-B0C1-473B-BA93-A361D28A36A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20483" name="Zástupný symbol pro číslo snímku 5">
            <a:extLst>
              <a:ext uri="{FF2B5EF4-FFF2-40B4-BE49-F238E27FC236}">
                <a16:creationId xmlns:a16="http://schemas.microsoft.com/office/drawing/2014/main" id="{657A04BE-9282-4DAD-8586-2FE3B7236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3059A3-6363-4866-8990-D4C9D099C62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CA" altLang="cs-CZ" sz="1400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9724ECA-2DCC-4E64-AFCE-8012C314D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887760"/>
          </a:xfrm>
        </p:spPr>
        <p:txBody>
          <a:bodyPr/>
          <a:lstStyle/>
          <a:p>
            <a:r>
              <a:rPr lang="cs-CZ" altLang="cs-CZ" dirty="0"/>
              <a:t>Logické a fyzické topologie (2)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A8C39E4C-FA5D-4886-BF1C-880A50CA1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720080"/>
          </a:xfrm>
        </p:spPr>
        <p:txBody>
          <a:bodyPr/>
          <a:lstStyle/>
          <a:p>
            <a:r>
              <a:rPr lang="cs-CZ" altLang="cs-CZ" dirty="0"/>
              <a:t>Logická topologie kruh: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1EA1D13-CA09-4BA6-AF9C-6527ACD02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50" y="2276872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E774636-1A04-43D4-BEF1-9126C9C3F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4221088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B3D8B064-F367-4527-BE1B-BEC8805A6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3253159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1B658F19-A221-4AE1-B6D9-5D8BE2ED4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154" y="3253159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50" name="Obdélník 49">
            <a:extLst>
              <a:ext uri="{FF2B5EF4-FFF2-40B4-BE49-F238E27FC236}">
                <a16:creationId xmlns:a16="http://schemas.microsoft.com/office/drawing/2014/main" id="{B1FD43B7-C2D2-45D6-BFCA-07B15812D833}"/>
              </a:ext>
            </a:extLst>
          </p:cNvPr>
          <p:cNvSpPr/>
          <p:nvPr/>
        </p:nvSpPr>
        <p:spPr bwMode="auto">
          <a:xfrm>
            <a:off x="6948264" y="3429000"/>
            <a:ext cx="1656184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Token-ring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95ECBE1D-6FF8-49F4-A2A6-31D017BE425C}"/>
              </a:ext>
            </a:extLst>
          </p:cNvPr>
          <p:cNvCxnSpPr/>
          <p:nvPr/>
        </p:nvCxnSpPr>
        <p:spPr bwMode="auto">
          <a:xfrm flipV="1">
            <a:off x="1429152" y="2708920"/>
            <a:ext cx="0" cy="82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C59A1C0C-1D4D-48BA-B99F-7941D6792C29}"/>
              </a:ext>
            </a:extLst>
          </p:cNvPr>
          <p:cNvCxnSpPr/>
          <p:nvPr/>
        </p:nvCxnSpPr>
        <p:spPr bwMode="auto">
          <a:xfrm flipH="1">
            <a:off x="1429152" y="2708920"/>
            <a:ext cx="8385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5D3D3DE6-7263-4467-8D7B-3B2A9DE3C759}"/>
              </a:ext>
            </a:extLst>
          </p:cNvPr>
          <p:cNvCxnSpPr/>
          <p:nvPr/>
        </p:nvCxnSpPr>
        <p:spPr bwMode="auto">
          <a:xfrm>
            <a:off x="1429152" y="3996056"/>
            <a:ext cx="0" cy="657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E5ABCC7D-81DF-4412-87FD-1FCB2A6166EC}"/>
              </a:ext>
            </a:extLst>
          </p:cNvPr>
          <p:cNvCxnSpPr/>
          <p:nvPr/>
        </p:nvCxnSpPr>
        <p:spPr bwMode="auto">
          <a:xfrm flipH="1">
            <a:off x="1429152" y="4653136"/>
            <a:ext cx="8385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Přímá spojnice 52">
            <a:extLst>
              <a:ext uri="{FF2B5EF4-FFF2-40B4-BE49-F238E27FC236}">
                <a16:creationId xmlns:a16="http://schemas.microsoft.com/office/drawing/2014/main" id="{1AF0A004-24BC-480F-AF4E-E001A5C9A6D6}"/>
              </a:ext>
            </a:extLst>
          </p:cNvPr>
          <p:cNvCxnSpPr/>
          <p:nvPr/>
        </p:nvCxnSpPr>
        <p:spPr bwMode="auto">
          <a:xfrm>
            <a:off x="2483768" y="2708920"/>
            <a:ext cx="81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Přímá spojnice 59">
            <a:extLst>
              <a:ext uri="{FF2B5EF4-FFF2-40B4-BE49-F238E27FC236}">
                <a16:creationId xmlns:a16="http://schemas.microsoft.com/office/drawing/2014/main" id="{5C039239-59CF-4B1A-8CA0-FD76021D430C}"/>
              </a:ext>
            </a:extLst>
          </p:cNvPr>
          <p:cNvCxnSpPr/>
          <p:nvPr/>
        </p:nvCxnSpPr>
        <p:spPr bwMode="auto">
          <a:xfrm flipV="1">
            <a:off x="3293952" y="2708920"/>
            <a:ext cx="0" cy="82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Přímá spojnice 62">
            <a:extLst>
              <a:ext uri="{FF2B5EF4-FFF2-40B4-BE49-F238E27FC236}">
                <a16:creationId xmlns:a16="http://schemas.microsoft.com/office/drawing/2014/main" id="{1F888C05-EBEE-41F8-8208-C6E1E54F2A45}"/>
              </a:ext>
            </a:extLst>
          </p:cNvPr>
          <p:cNvCxnSpPr/>
          <p:nvPr/>
        </p:nvCxnSpPr>
        <p:spPr bwMode="auto">
          <a:xfrm>
            <a:off x="2483768" y="4653136"/>
            <a:ext cx="81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1" name="Přímá spojnice 20480">
            <a:extLst>
              <a:ext uri="{FF2B5EF4-FFF2-40B4-BE49-F238E27FC236}">
                <a16:creationId xmlns:a16="http://schemas.microsoft.com/office/drawing/2014/main" id="{601BF744-1FC9-43A5-A1DB-B5EC757EAA86}"/>
              </a:ext>
            </a:extLst>
          </p:cNvPr>
          <p:cNvCxnSpPr/>
          <p:nvPr/>
        </p:nvCxnSpPr>
        <p:spPr bwMode="auto">
          <a:xfrm>
            <a:off x="3293952" y="4005064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Rectangle 4">
            <a:extLst>
              <a:ext uri="{FF2B5EF4-FFF2-40B4-BE49-F238E27FC236}">
                <a16:creationId xmlns:a16="http://schemas.microsoft.com/office/drawing/2014/main" id="{B0B6A8FC-A0F5-40E0-BAA7-97F7567E1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4394" y="2276872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72" name="Rectangle 4">
            <a:extLst>
              <a:ext uri="{FF2B5EF4-FFF2-40B4-BE49-F238E27FC236}">
                <a16:creationId xmlns:a16="http://schemas.microsoft.com/office/drawing/2014/main" id="{A85F4C3D-A6EE-42B7-BFA6-AE5935BEF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056" y="4221088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73" name="Rectangle 4">
            <a:extLst>
              <a:ext uri="{FF2B5EF4-FFF2-40B4-BE49-F238E27FC236}">
                <a16:creationId xmlns:a16="http://schemas.microsoft.com/office/drawing/2014/main" id="{4E4FF5A5-AC45-45B3-B6CD-2E73D7555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952" y="3253159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74" name="Rectangle 4">
            <a:extLst>
              <a:ext uri="{FF2B5EF4-FFF2-40B4-BE49-F238E27FC236}">
                <a16:creationId xmlns:a16="http://schemas.microsoft.com/office/drawing/2014/main" id="{566BAABF-8939-430B-8D8B-14D83205A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498" y="3253159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20487" name="Obdélník 20486">
            <a:extLst>
              <a:ext uri="{FF2B5EF4-FFF2-40B4-BE49-F238E27FC236}">
                <a16:creationId xmlns:a16="http://schemas.microsoft.com/office/drawing/2014/main" id="{C60BA5A8-5F0B-4B69-893A-8E273DFB5284}"/>
              </a:ext>
            </a:extLst>
          </p:cNvPr>
          <p:cNvSpPr/>
          <p:nvPr/>
        </p:nvSpPr>
        <p:spPr bwMode="auto">
          <a:xfrm>
            <a:off x="5148064" y="3501008"/>
            <a:ext cx="64807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491" name="Přímá spojnice 20490">
            <a:extLst>
              <a:ext uri="{FF2B5EF4-FFF2-40B4-BE49-F238E27FC236}">
                <a16:creationId xmlns:a16="http://schemas.microsoft.com/office/drawing/2014/main" id="{1509B65D-6A25-47D8-99CA-B1FECEB09184}"/>
              </a:ext>
            </a:extLst>
          </p:cNvPr>
          <p:cNvCxnSpPr/>
          <p:nvPr/>
        </p:nvCxnSpPr>
        <p:spPr bwMode="auto">
          <a:xfrm flipV="1">
            <a:off x="5436000" y="2996952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Přímá spojnice 87">
            <a:extLst>
              <a:ext uri="{FF2B5EF4-FFF2-40B4-BE49-F238E27FC236}">
                <a16:creationId xmlns:a16="http://schemas.microsoft.com/office/drawing/2014/main" id="{8275B1F8-43C3-440B-89D2-4E1F3B79A7BB}"/>
              </a:ext>
            </a:extLst>
          </p:cNvPr>
          <p:cNvCxnSpPr/>
          <p:nvPr/>
        </p:nvCxnSpPr>
        <p:spPr bwMode="auto">
          <a:xfrm flipV="1">
            <a:off x="5508000" y="2996952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Přímá spojnice 88">
            <a:extLst>
              <a:ext uri="{FF2B5EF4-FFF2-40B4-BE49-F238E27FC236}">
                <a16:creationId xmlns:a16="http://schemas.microsoft.com/office/drawing/2014/main" id="{F41C3EFF-D2ED-43ED-8D67-AA3921EAAE31}"/>
              </a:ext>
            </a:extLst>
          </p:cNvPr>
          <p:cNvCxnSpPr/>
          <p:nvPr/>
        </p:nvCxnSpPr>
        <p:spPr bwMode="auto">
          <a:xfrm flipV="1">
            <a:off x="5436104" y="3717032"/>
            <a:ext cx="0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Přímá spojnice 89">
            <a:extLst>
              <a:ext uri="{FF2B5EF4-FFF2-40B4-BE49-F238E27FC236}">
                <a16:creationId xmlns:a16="http://schemas.microsoft.com/office/drawing/2014/main" id="{87D635A4-0048-4A34-B4A0-057C27AD9100}"/>
              </a:ext>
            </a:extLst>
          </p:cNvPr>
          <p:cNvCxnSpPr/>
          <p:nvPr/>
        </p:nvCxnSpPr>
        <p:spPr bwMode="auto">
          <a:xfrm flipV="1">
            <a:off x="5508104" y="3717032"/>
            <a:ext cx="0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3" name="Přímá spojnice 20492">
            <a:extLst>
              <a:ext uri="{FF2B5EF4-FFF2-40B4-BE49-F238E27FC236}">
                <a16:creationId xmlns:a16="http://schemas.microsoft.com/office/drawing/2014/main" id="{8FF9C00E-87A2-4619-8C36-60E61E2CAF77}"/>
              </a:ext>
            </a:extLst>
          </p:cNvPr>
          <p:cNvCxnSpPr/>
          <p:nvPr/>
        </p:nvCxnSpPr>
        <p:spPr bwMode="auto">
          <a:xfrm>
            <a:off x="4644008" y="3645024"/>
            <a:ext cx="7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Přímá spojnice 92">
            <a:extLst>
              <a:ext uri="{FF2B5EF4-FFF2-40B4-BE49-F238E27FC236}">
                <a16:creationId xmlns:a16="http://schemas.microsoft.com/office/drawing/2014/main" id="{4C3E3D28-6CF9-41CD-A064-610EF035FFFA}"/>
              </a:ext>
            </a:extLst>
          </p:cNvPr>
          <p:cNvCxnSpPr/>
          <p:nvPr/>
        </p:nvCxnSpPr>
        <p:spPr bwMode="auto">
          <a:xfrm>
            <a:off x="4644008" y="3717032"/>
            <a:ext cx="7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Přímá spojnice 93">
            <a:extLst>
              <a:ext uri="{FF2B5EF4-FFF2-40B4-BE49-F238E27FC236}">
                <a16:creationId xmlns:a16="http://schemas.microsoft.com/office/drawing/2014/main" id="{3B1982FC-8CF5-49FA-8817-5D59362296EE}"/>
              </a:ext>
            </a:extLst>
          </p:cNvPr>
          <p:cNvCxnSpPr/>
          <p:nvPr/>
        </p:nvCxnSpPr>
        <p:spPr bwMode="auto">
          <a:xfrm>
            <a:off x="5508192" y="3645024"/>
            <a:ext cx="7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Přímá spojnice 94">
            <a:extLst>
              <a:ext uri="{FF2B5EF4-FFF2-40B4-BE49-F238E27FC236}">
                <a16:creationId xmlns:a16="http://schemas.microsoft.com/office/drawing/2014/main" id="{2BF7E935-36DE-45F0-B6F9-525ED4F3046F}"/>
              </a:ext>
            </a:extLst>
          </p:cNvPr>
          <p:cNvCxnSpPr/>
          <p:nvPr/>
        </p:nvCxnSpPr>
        <p:spPr bwMode="auto">
          <a:xfrm>
            <a:off x="5508192" y="3717032"/>
            <a:ext cx="7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9" name="Přímá spojnice se šipkou 20498">
            <a:extLst>
              <a:ext uri="{FF2B5EF4-FFF2-40B4-BE49-F238E27FC236}">
                <a16:creationId xmlns:a16="http://schemas.microsoft.com/office/drawing/2014/main" id="{4F446749-ACD0-4A55-A982-9E52C617E066}"/>
              </a:ext>
            </a:extLst>
          </p:cNvPr>
          <p:cNvCxnSpPr/>
          <p:nvPr/>
        </p:nvCxnSpPr>
        <p:spPr bwMode="auto">
          <a:xfrm>
            <a:off x="2699792" y="2564904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Přímá spojnice se šipkou 102">
            <a:extLst>
              <a:ext uri="{FF2B5EF4-FFF2-40B4-BE49-F238E27FC236}">
                <a16:creationId xmlns:a16="http://schemas.microsoft.com/office/drawing/2014/main" id="{6749E537-4A2A-44E3-9E01-9BC283B02800}"/>
              </a:ext>
            </a:extLst>
          </p:cNvPr>
          <p:cNvCxnSpPr/>
          <p:nvPr/>
        </p:nvCxnSpPr>
        <p:spPr bwMode="auto">
          <a:xfrm>
            <a:off x="1547664" y="2564904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Přímá spojnice se šipkou 103">
            <a:extLst>
              <a:ext uri="{FF2B5EF4-FFF2-40B4-BE49-F238E27FC236}">
                <a16:creationId xmlns:a16="http://schemas.microsoft.com/office/drawing/2014/main" id="{CD66F7EB-0EB6-41CD-BE0E-B9EBAFD1B324}"/>
              </a:ext>
            </a:extLst>
          </p:cNvPr>
          <p:cNvCxnSpPr/>
          <p:nvPr/>
        </p:nvCxnSpPr>
        <p:spPr bwMode="auto">
          <a:xfrm flipH="1">
            <a:off x="2699792" y="479715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Přímá spojnice se šipkou 104">
            <a:extLst>
              <a:ext uri="{FF2B5EF4-FFF2-40B4-BE49-F238E27FC236}">
                <a16:creationId xmlns:a16="http://schemas.microsoft.com/office/drawing/2014/main" id="{445911B5-B445-41EC-9194-D9686C947251}"/>
              </a:ext>
            </a:extLst>
          </p:cNvPr>
          <p:cNvCxnSpPr/>
          <p:nvPr/>
        </p:nvCxnSpPr>
        <p:spPr bwMode="auto">
          <a:xfrm flipH="1">
            <a:off x="1547664" y="479715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Přímá spojnice se šipkou 105">
            <a:extLst>
              <a:ext uri="{FF2B5EF4-FFF2-40B4-BE49-F238E27FC236}">
                <a16:creationId xmlns:a16="http://schemas.microsoft.com/office/drawing/2014/main" id="{5142F756-EE11-4562-A8A0-F18ADDE0237B}"/>
              </a:ext>
            </a:extLst>
          </p:cNvPr>
          <p:cNvCxnSpPr/>
          <p:nvPr/>
        </p:nvCxnSpPr>
        <p:spPr bwMode="auto">
          <a:xfrm rot="5400000">
            <a:off x="3240000" y="306896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Přímá spojnice se šipkou 106">
            <a:extLst>
              <a:ext uri="{FF2B5EF4-FFF2-40B4-BE49-F238E27FC236}">
                <a16:creationId xmlns:a16="http://schemas.microsoft.com/office/drawing/2014/main" id="{12402F4C-D008-46EC-9427-78F612517F56}"/>
              </a:ext>
            </a:extLst>
          </p:cNvPr>
          <p:cNvCxnSpPr/>
          <p:nvPr/>
        </p:nvCxnSpPr>
        <p:spPr bwMode="auto">
          <a:xfrm rot="5400000">
            <a:off x="3240000" y="4365104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Přímá spojnice se šipkou 107">
            <a:extLst>
              <a:ext uri="{FF2B5EF4-FFF2-40B4-BE49-F238E27FC236}">
                <a16:creationId xmlns:a16="http://schemas.microsoft.com/office/drawing/2014/main" id="{18703A3B-6F08-46F6-B93F-CC62701765D9}"/>
              </a:ext>
            </a:extLst>
          </p:cNvPr>
          <p:cNvCxnSpPr/>
          <p:nvPr/>
        </p:nvCxnSpPr>
        <p:spPr bwMode="auto">
          <a:xfrm rot="16200000" flipV="1">
            <a:off x="1043608" y="3068961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Přímá spojnice se šipkou 108">
            <a:extLst>
              <a:ext uri="{FF2B5EF4-FFF2-40B4-BE49-F238E27FC236}">
                <a16:creationId xmlns:a16="http://schemas.microsoft.com/office/drawing/2014/main" id="{327C6773-D631-4809-97F9-35FC4574777B}"/>
              </a:ext>
            </a:extLst>
          </p:cNvPr>
          <p:cNvCxnSpPr/>
          <p:nvPr/>
        </p:nvCxnSpPr>
        <p:spPr bwMode="auto">
          <a:xfrm rot="16200000" flipV="1">
            <a:off x="1043608" y="4365105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Přímá spojnice se šipkou 109">
            <a:extLst>
              <a:ext uri="{FF2B5EF4-FFF2-40B4-BE49-F238E27FC236}">
                <a16:creationId xmlns:a16="http://schemas.microsoft.com/office/drawing/2014/main" id="{62F266A5-AA39-43A4-9DAD-DE3B4B8A29EF}"/>
              </a:ext>
            </a:extLst>
          </p:cNvPr>
          <p:cNvCxnSpPr/>
          <p:nvPr/>
        </p:nvCxnSpPr>
        <p:spPr bwMode="auto">
          <a:xfrm>
            <a:off x="5652000" y="3096056"/>
            <a:ext cx="0" cy="2964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Přímá spojnice se šipkou 111">
            <a:extLst>
              <a:ext uri="{FF2B5EF4-FFF2-40B4-BE49-F238E27FC236}">
                <a16:creationId xmlns:a16="http://schemas.microsoft.com/office/drawing/2014/main" id="{2F2BDC6D-DBFB-486A-B32A-736D7882A27E}"/>
              </a:ext>
            </a:extLst>
          </p:cNvPr>
          <p:cNvCxnSpPr/>
          <p:nvPr/>
        </p:nvCxnSpPr>
        <p:spPr bwMode="auto">
          <a:xfrm>
            <a:off x="5652120" y="4005064"/>
            <a:ext cx="0" cy="2964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Přímá spojnice se šipkou 112">
            <a:extLst>
              <a:ext uri="{FF2B5EF4-FFF2-40B4-BE49-F238E27FC236}">
                <a16:creationId xmlns:a16="http://schemas.microsoft.com/office/drawing/2014/main" id="{1744FB41-5429-4C7B-97F3-37480A5BE795}"/>
              </a:ext>
            </a:extLst>
          </p:cNvPr>
          <p:cNvCxnSpPr/>
          <p:nvPr/>
        </p:nvCxnSpPr>
        <p:spPr bwMode="auto">
          <a:xfrm flipV="1">
            <a:off x="5292080" y="3096056"/>
            <a:ext cx="0" cy="2964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Přímá spojnice se šipkou 113">
            <a:extLst>
              <a:ext uri="{FF2B5EF4-FFF2-40B4-BE49-F238E27FC236}">
                <a16:creationId xmlns:a16="http://schemas.microsoft.com/office/drawing/2014/main" id="{3E8199E0-0F64-417C-9D0F-879257A671E2}"/>
              </a:ext>
            </a:extLst>
          </p:cNvPr>
          <p:cNvCxnSpPr/>
          <p:nvPr/>
        </p:nvCxnSpPr>
        <p:spPr bwMode="auto">
          <a:xfrm flipV="1">
            <a:off x="5292200" y="4006856"/>
            <a:ext cx="0" cy="2964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3" name="Přímá spojnice se šipkou 20502">
            <a:extLst>
              <a:ext uri="{FF2B5EF4-FFF2-40B4-BE49-F238E27FC236}">
                <a16:creationId xmlns:a16="http://schemas.microsoft.com/office/drawing/2014/main" id="{7FC53305-0EAD-4B9A-9930-9C4768A1B634}"/>
              </a:ext>
            </a:extLst>
          </p:cNvPr>
          <p:cNvCxnSpPr/>
          <p:nvPr/>
        </p:nvCxnSpPr>
        <p:spPr bwMode="auto">
          <a:xfrm>
            <a:off x="5868144" y="3573016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Přímá spojnice se šipkou 117">
            <a:extLst>
              <a:ext uri="{FF2B5EF4-FFF2-40B4-BE49-F238E27FC236}">
                <a16:creationId xmlns:a16="http://schemas.microsoft.com/office/drawing/2014/main" id="{6067B825-BC96-4F39-A49A-38AA9335AE60}"/>
              </a:ext>
            </a:extLst>
          </p:cNvPr>
          <p:cNvCxnSpPr/>
          <p:nvPr/>
        </p:nvCxnSpPr>
        <p:spPr bwMode="auto">
          <a:xfrm>
            <a:off x="4716016" y="3573016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Přímá spojnice se šipkou 118">
            <a:extLst>
              <a:ext uri="{FF2B5EF4-FFF2-40B4-BE49-F238E27FC236}">
                <a16:creationId xmlns:a16="http://schemas.microsoft.com/office/drawing/2014/main" id="{D933E57A-9F56-4FEF-BB51-58E6A1187B3C}"/>
              </a:ext>
            </a:extLst>
          </p:cNvPr>
          <p:cNvCxnSpPr/>
          <p:nvPr/>
        </p:nvCxnSpPr>
        <p:spPr bwMode="auto">
          <a:xfrm flipH="1">
            <a:off x="5724128" y="3933056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Přímá spojnice se šipkou 119">
            <a:extLst>
              <a:ext uri="{FF2B5EF4-FFF2-40B4-BE49-F238E27FC236}">
                <a16:creationId xmlns:a16="http://schemas.microsoft.com/office/drawing/2014/main" id="{F2C273DF-DEB5-4A3D-9AA3-43B557B0DB9B}"/>
              </a:ext>
            </a:extLst>
          </p:cNvPr>
          <p:cNvCxnSpPr/>
          <p:nvPr/>
        </p:nvCxnSpPr>
        <p:spPr bwMode="auto">
          <a:xfrm flipH="1">
            <a:off x="4932040" y="3933056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Obdélník 120">
            <a:extLst>
              <a:ext uri="{FF2B5EF4-FFF2-40B4-BE49-F238E27FC236}">
                <a16:creationId xmlns:a16="http://schemas.microsoft.com/office/drawing/2014/main" id="{80F11DA0-A278-4015-AA80-C36D65BC5893}"/>
              </a:ext>
            </a:extLst>
          </p:cNvPr>
          <p:cNvSpPr/>
          <p:nvPr/>
        </p:nvSpPr>
        <p:spPr bwMode="auto">
          <a:xfrm>
            <a:off x="1547664" y="5301208"/>
            <a:ext cx="1656184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Kruh</a:t>
            </a:r>
          </a:p>
        </p:txBody>
      </p:sp>
      <p:sp>
        <p:nvSpPr>
          <p:cNvPr id="122" name="Obdélník 121">
            <a:extLst>
              <a:ext uri="{FF2B5EF4-FFF2-40B4-BE49-F238E27FC236}">
                <a16:creationId xmlns:a16="http://schemas.microsoft.com/office/drawing/2014/main" id="{D2552053-6933-44E1-9C43-82589CB0ECAD}"/>
              </a:ext>
            </a:extLst>
          </p:cNvPr>
          <p:cNvSpPr/>
          <p:nvPr/>
        </p:nvSpPr>
        <p:spPr bwMode="auto">
          <a:xfrm>
            <a:off x="4283968" y="5301208"/>
            <a:ext cx="2376264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Star-</a:t>
            </a:r>
            <a:r>
              <a:rPr kumimoji="0" 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wired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Ring</a:t>
            </a:r>
          </a:p>
        </p:txBody>
      </p:sp>
    </p:spTree>
    <p:extLst>
      <p:ext uri="{BB962C8B-B14F-4D97-AF65-F5344CB8AC3E}">
        <p14:creationId xmlns:p14="http://schemas.microsoft.com/office/powerpoint/2010/main" val="213704075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>
            <a:extLst>
              <a:ext uri="{FF2B5EF4-FFF2-40B4-BE49-F238E27FC236}">
                <a16:creationId xmlns:a16="http://schemas.microsoft.com/office/drawing/2014/main" id="{D7C83D72-F97F-40DD-A757-0F51899D53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FDDE66-B0C1-473B-BA93-A361D28A36A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20483" name="Zástupný symbol pro číslo snímku 5">
            <a:extLst>
              <a:ext uri="{FF2B5EF4-FFF2-40B4-BE49-F238E27FC236}">
                <a16:creationId xmlns:a16="http://schemas.microsoft.com/office/drawing/2014/main" id="{657A04BE-9282-4DAD-8586-2FE3B7236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3059A3-6363-4866-8990-D4C9D099C62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CA" altLang="cs-CZ" sz="1400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9724ECA-2DCC-4E64-AFCE-8012C314D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887760"/>
          </a:xfrm>
        </p:spPr>
        <p:txBody>
          <a:bodyPr/>
          <a:lstStyle/>
          <a:p>
            <a:r>
              <a:rPr lang="cs-CZ" altLang="cs-CZ" dirty="0"/>
              <a:t>Logické a fyzické topologie (3)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B797BB45-2641-4C04-A8A9-B15B9951AF6C}"/>
              </a:ext>
            </a:extLst>
          </p:cNvPr>
          <p:cNvCxnSpPr/>
          <p:nvPr/>
        </p:nvCxnSpPr>
        <p:spPr bwMode="auto">
          <a:xfrm>
            <a:off x="1259632" y="2389063"/>
            <a:ext cx="414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4">
            <a:extLst>
              <a:ext uri="{FF2B5EF4-FFF2-40B4-BE49-F238E27FC236}">
                <a16:creationId xmlns:a16="http://schemas.microsoft.com/office/drawing/2014/main" id="{01EA1D13-CA09-4BA6-AF9C-6527ACD02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0098" y="1452959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E774636-1A04-43D4-BEF1-9126C9C3F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2306" y="1452959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B3D8B064-F367-4527-BE1B-BEC8805A6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2317055"/>
            <a:ext cx="7937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1B658F19-A221-4AE1-B6D9-5D8BE2ED4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202" y="2317055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DB8F25A3-472E-4772-8213-6C4E6E1FBBA9}"/>
              </a:ext>
            </a:extLst>
          </p:cNvPr>
          <p:cNvCxnSpPr/>
          <p:nvPr/>
        </p:nvCxnSpPr>
        <p:spPr bwMode="auto">
          <a:xfrm>
            <a:off x="1854040" y="2389063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FE5AAC0-34DB-4E28-8497-3632DBF9CC7F}"/>
              </a:ext>
            </a:extLst>
          </p:cNvPr>
          <p:cNvCxnSpPr/>
          <p:nvPr/>
        </p:nvCxnSpPr>
        <p:spPr bwMode="auto">
          <a:xfrm>
            <a:off x="3726040" y="2389063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265C04FC-9817-4A7C-8C42-81DF9516AB89}"/>
              </a:ext>
            </a:extLst>
          </p:cNvPr>
          <p:cNvCxnSpPr/>
          <p:nvPr/>
        </p:nvCxnSpPr>
        <p:spPr bwMode="auto">
          <a:xfrm>
            <a:off x="2790040" y="217303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5F037D8F-FEFB-42CC-8885-BF48C6A892D3}"/>
              </a:ext>
            </a:extLst>
          </p:cNvPr>
          <p:cNvCxnSpPr/>
          <p:nvPr/>
        </p:nvCxnSpPr>
        <p:spPr bwMode="auto">
          <a:xfrm>
            <a:off x="4662040" y="217303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bdélník 12">
            <a:extLst>
              <a:ext uri="{FF2B5EF4-FFF2-40B4-BE49-F238E27FC236}">
                <a16:creationId xmlns:a16="http://schemas.microsoft.com/office/drawing/2014/main" id="{92519382-210E-4B95-8ECF-CC1308186FA8}"/>
              </a:ext>
            </a:extLst>
          </p:cNvPr>
          <p:cNvSpPr/>
          <p:nvPr/>
        </p:nvSpPr>
        <p:spPr bwMode="auto">
          <a:xfrm>
            <a:off x="5400000" y="2354943"/>
            <a:ext cx="72008" cy="72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589C6797-294B-4097-A76B-E5B38DB243C1}"/>
              </a:ext>
            </a:extLst>
          </p:cNvPr>
          <p:cNvSpPr/>
          <p:nvPr/>
        </p:nvSpPr>
        <p:spPr bwMode="auto">
          <a:xfrm>
            <a:off x="1187624" y="2354943"/>
            <a:ext cx="72008" cy="72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F56CE1FB-EF6F-4497-AD4C-51120ABB23C2}"/>
              </a:ext>
            </a:extLst>
          </p:cNvPr>
          <p:cNvSpPr/>
          <p:nvPr/>
        </p:nvSpPr>
        <p:spPr bwMode="auto">
          <a:xfrm>
            <a:off x="2843808" y="4805510"/>
            <a:ext cx="1080120" cy="432048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Hub</a:t>
            </a: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033F5F0A-F86A-48C7-9055-CFDC89471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354" y="4589486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84B44CAD-5F6B-422F-8156-7561B1AAF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24" y="5413399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99C23BC9-62C0-400E-AC80-A4FE38176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4589486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53DC93A2-58D9-483A-AF05-590368B8E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24" y="3685207"/>
            <a:ext cx="7937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Computers" panose="020B0603050302020204" pitchFamily="34" charset="2"/>
              </a:rPr>
              <a:t>#</a:t>
            </a:r>
            <a:endParaRPr lang="cs-CZ" altLang="cs-CZ" sz="8000" dirty="0">
              <a:latin typeface="Computers" panose="020B0603050302020204" pitchFamily="34" charset="2"/>
            </a:endParaRPr>
          </a:p>
        </p:txBody>
      </p: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01E5D7C4-9A0E-4E2E-8946-9DB758A29715}"/>
              </a:ext>
            </a:extLst>
          </p:cNvPr>
          <p:cNvCxnSpPr>
            <a:endCxn id="22" idx="0"/>
          </p:cNvCxnSpPr>
          <p:nvPr/>
        </p:nvCxnSpPr>
        <p:spPr bwMode="auto">
          <a:xfrm>
            <a:off x="3383868" y="4405287"/>
            <a:ext cx="0" cy="4002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96072E80-0FDB-4035-BDC7-204DEF5C317C}"/>
              </a:ext>
            </a:extLst>
          </p:cNvPr>
          <p:cNvCxnSpPr>
            <a:stCxn id="22" idx="2"/>
          </p:cNvCxnSpPr>
          <p:nvPr/>
        </p:nvCxnSpPr>
        <p:spPr bwMode="auto">
          <a:xfrm>
            <a:off x="3383868" y="5237558"/>
            <a:ext cx="0" cy="4638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403FFD66-9E88-4BFE-ACD6-9B6C43D5B14A}"/>
              </a:ext>
            </a:extLst>
          </p:cNvPr>
          <p:cNvCxnSpPr>
            <a:stCxn id="22" idx="3"/>
          </p:cNvCxnSpPr>
          <p:nvPr/>
        </p:nvCxnSpPr>
        <p:spPr bwMode="auto">
          <a:xfrm>
            <a:off x="3923928" y="5021534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10F68ACA-591C-41CF-AC0C-5E48B857A805}"/>
              </a:ext>
            </a:extLst>
          </p:cNvPr>
          <p:cNvCxnSpPr/>
          <p:nvPr/>
        </p:nvCxnSpPr>
        <p:spPr bwMode="auto">
          <a:xfrm flipH="1" flipV="1">
            <a:off x="1835696" y="5021534"/>
            <a:ext cx="1008112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Obdélník 49">
            <a:extLst>
              <a:ext uri="{FF2B5EF4-FFF2-40B4-BE49-F238E27FC236}">
                <a16:creationId xmlns:a16="http://schemas.microsoft.com/office/drawing/2014/main" id="{B1FD43B7-C2D2-45D6-BFCA-07B15812D833}"/>
              </a:ext>
            </a:extLst>
          </p:cNvPr>
          <p:cNvSpPr/>
          <p:nvPr/>
        </p:nvSpPr>
        <p:spPr bwMode="auto">
          <a:xfrm>
            <a:off x="5796136" y="1916832"/>
            <a:ext cx="2808312" cy="93610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Vysokoimpedanční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ARCnet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Token-Bus</a:t>
            </a:r>
          </a:p>
        </p:txBody>
      </p:sp>
      <p:sp>
        <p:nvSpPr>
          <p:cNvPr id="57" name="Obdélník 56">
            <a:extLst>
              <a:ext uri="{FF2B5EF4-FFF2-40B4-BE49-F238E27FC236}">
                <a16:creationId xmlns:a16="http://schemas.microsoft.com/office/drawing/2014/main" id="{0514BC8E-8F10-4D56-B821-095CEB26CA58}"/>
              </a:ext>
            </a:extLst>
          </p:cNvPr>
          <p:cNvSpPr/>
          <p:nvPr/>
        </p:nvSpPr>
        <p:spPr bwMode="auto">
          <a:xfrm>
            <a:off x="5796136" y="4621311"/>
            <a:ext cx="2448272" cy="93610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err="1"/>
              <a:t>Nízkoimpedanční</a:t>
            </a:r>
            <a:r>
              <a:rPr lang="cs-CZ" dirty="0"/>
              <a:t> </a:t>
            </a:r>
            <a:r>
              <a:rPr lang="cs-CZ" dirty="0" err="1"/>
              <a:t>ARCnet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D2F4455-B654-4CFA-A5EA-D7E8CC6DF9D7}"/>
              </a:ext>
            </a:extLst>
          </p:cNvPr>
          <p:cNvSpPr/>
          <p:nvPr/>
        </p:nvSpPr>
        <p:spPr bwMode="auto">
          <a:xfrm>
            <a:off x="2339752" y="1340768"/>
            <a:ext cx="9361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E4185203-EEE7-473E-97BC-C06DBB81AD40}"/>
              </a:ext>
            </a:extLst>
          </p:cNvPr>
          <p:cNvSpPr/>
          <p:nvPr/>
        </p:nvSpPr>
        <p:spPr bwMode="auto">
          <a:xfrm>
            <a:off x="4211960" y="1340768"/>
            <a:ext cx="8640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</a:t>
            </a:r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id="{B1FB5507-34E8-4A74-B6B2-93D7100B4A28}"/>
              </a:ext>
            </a:extLst>
          </p:cNvPr>
          <p:cNvSpPr/>
          <p:nvPr/>
        </p:nvSpPr>
        <p:spPr bwMode="auto">
          <a:xfrm>
            <a:off x="3779912" y="2780928"/>
            <a:ext cx="8640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/>
              <a:t>5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81F01A9D-B5D1-4710-8FF3-BD64FC7E5640}"/>
              </a:ext>
            </a:extLst>
          </p:cNvPr>
          <p:cNvSpPr/>
          <p:nvPr/>
        </p:nvSpPr>
        <p:spPr bwMode="auto">
          <a:xfrm>
            <a:off x="1907704" y="2780928"/>
            <a:ext cx="9361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/>
              <a:t>25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BB554904-8F8B-4593-BA5A-D1654FDD8EE7}"/>
              </a:ext>
            </a:extLst>
          </p:cNvPr>
          <p:cNvCxnSpPr/>
          <p:nvPr/>
        </p:nvCxnSpPr>
        <p:spPr bwMode="auto">
          <a:xfrm>
            <a:off x="2987824" y="1844824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BED20596-52FE-4226-A404-B900748F7C27}"/>
              </a:ext>
            </a:extLst>
          </p:cNvPr>
          <p:cNvCxnSpPr/>
          <p:nvPr/>
        </p:nvCxnSpPr>
        <p:spPr bwMode="auto">
          <a:xfrm flipH="1">
            <a:off x="3275856" y="1844824"/>
            <a:ext cx="1662" cy="884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1C048B71-AAD8-49F8-B061-F68FF1936104}"/>
              </a:ext>
            </a:extLst>
          </p:cNvPr>
          <p:cNvCxnSpPr/>
          <p:nvPr/>
        </p:nvCxnSpPr>
        <p:spPr bwMode="auto">
          <a:xfrm>
            <a:off x="3995936" y="2728752"/>
            <a:ext cx="12241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BD8A6F57-9836-461C-B7C0-9185D06C552E}"/>
              </a:ext>
            </a:extLst>
          </p:cNvPr>
          <p:cNvCxnSpPr/>
          <p:nvPr/>
        </p:nvCxnSpPr>
        <p:spPr bwMode="auto">
          <a:xfrm flipV="1">
            <a:off x="5220072" y="1844824"/>
            <a:ext cx="0" cy="88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5ED18602-37DE-47AD-B9C4-26AD380388E4}"/>
              </a:ext>
            </a:extLst>
          </p:cNvPr>
          <p:cNvCxnSpPr/>
          <p:nvPr/>
        </p:nvCxnSpPr>
        <p:spPr bwMode="auto">
          <a:xfrm flipH="1">
            <a:off x="4860032" y="1844824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65775888-C54C-4E9F-BD70-ECC46E5CF175}"/>
              </a:ext>
            </a:extLst>
          </p:cNvPr>
          <p:cNvCxnSpPr/>
          <p:nvPr/>
        </p:nvCxnSpPr>
        <p:spPr bwMode="auto">
          <a:xfrm flipH="1">
            <a:off x="3707904" y="1844824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Přímá spojnice se šipkou 47">
            <a:extLst>
              <a:ext uri="{FF2B5EF4-FFF2-40B4-BE49-F238E27FC236}">
                <a16:creationId xmlns:a16="http://schemas.microsoft.com/office/drawing/2014/main" id="{595F6249-62A6-4B08-BAD9-9774087816DD}"/>
              </a:ext>
            </a:extLst>
          </p:cNvPr>
          <p:cNvCxnSpPr/>
          <p:nvPr/>
        </p:nvCxnSpPr>
        <p:spPr bwMode="auto">
          <a:xfrm flipV="1">
            <a:off x="3707904" y="1340768"/>
            <a:ext cx="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4650CD3B-410F-4394-9A1A-F0EC458764F0}"/>
              </a:ext>
            </a:extLst>
          </p:cNvPr>
          <p:cNvCxnSpPr/>
          <p:nvPr/>
        </p:nvCxnSpPr>
        <p:spPr bwMode="auto">
          <a:xfrm flipH="1">
            <a:off x="1403648" y="1340768"/>
            <a:ext cx="23042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Přímá spojnice se šipkou 57">
            <a:extLst>
              <a:ext uri="{FF2B5EF4-FFF2-40B4-BE49-F238E27FC236}">
                <a16:creationId xmlns:a16="http://schemas.microsoft.com/office/drawing/2014/main" id="{3C62EC33-AFFC-400C-BC3C-E8580D284748}"/>
              </a:ext>
            </a:extLst>
          </p:cNvPr>
          <p:cNvCxnSpPr/>
          <p:nvPr/>
        </p:nvCxnSpPr>
        <p:spPr bwMode="auto">
          <a:xfrm>
            <a:off x="1403648" y="1349952"/>
            <a:ext cx="0" cy="13882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Přímá spojnice se šipkou 59">
            <a:extLst>
              <a:ext uri="{FF2B5EF4-FFF2-40B4-BE49-F238E27FC236}">
                <a16:creationId xmlns:a16="http://schemas.microsoft.com/office/drawing/2014/main" id="{74F2C94E-BF15-4D57-8393-5AE3560BAAAA}"/>
              </a:ext>
            </a:extLst>
          </p:cNvPr>
          <p:cNvCxnSpPr/>
          <p:nvPr/>
        </p:nvCxnSpPr>
        <p:spPr bwMode="auto">
          <a:xfrm flipV="1">
            <a:off x="1403648" y="2728752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0" name="Přímá spojnice se šipkou 20479">
            <a:extLst>
              <a:ext uri="{FF2B5EF4-FFF2-40B4-BE49-F238E27FC236}">
                <a16:creationId xmlns:a16="http://schemas.microsoft.com/office/drawing/2014/main" id="{3C7C594B-A002-4FB4-B823-BAF6E408C6D5}"/>
              </a:ext>
            </a:extLst>
          </p:cNvPr>
          <p:cNvCxnSpPr/>
          <p:nvPr/>
        </p:nvCxnSpPr>
        <p:spPr bwMode="auto">
          <a:xfrm>
            <a:off x="3275856" y="2729012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2" name="Přímá spojnice se šipkou 20491">
            <a:extLst>
              <a:ext uri="{FF2B5EF4-FFF2-40B4-BE49-F238E27FC236}">
                <a16:creationId xmlns:a16="http://schemas.microsoft.com/office/drawing/2014/main" id="{293187F3-7E1E-48D0-A453-D2DD8F1B5CE9}"/>
              </a:ext>
            </a:extLst>
          </p:cNvPr>
          <p:cNvCxnSpPr/>
          <p:nvPr/>
        </p:nvCxnSpPr>
        <p:spPr bwMode="auto">
          <a:xfrm>
            <a:off x="2051720" y="2728752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7" name="Přímá spojnice se šipkou 20496">
            <a:extLst>
              <a:ext uri="{FF2B5EF4-FFF2-40B4-BE49-F238E27FC236}">
                <a16:creationId xmlns:a16="http://schemas.microsoft.com/office/drawing/2014/main" id="{B2F18150-8C61-431D-B4A2-85F1D6B9C7F7}"/>
              </a:ext>
            </a:extLst>
          </p:cNvPr>
          <p:cNvCxnSpPr/>
          <p:nvPr/>
        </p:nvCxnSpPr>
        <p:spPr bwMode="auto">
          <a:xfrm flipV="1">
            <a:off x="2339752" y="1844824"/>
            <a:ext cx="0" cy="88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9" name="Přímá spojnice se šipkou 20498">
            <a:extLst>
              <a:ext uri="{FF2B5EF4-FFF2-40B4-BE49-F238E27FC236}">
                <a16:creationId xmlns:a16="http://schemas.microsoft.com/office/drawing/2014/main" id="{65608585-D03A-4B2A-8C21-C82F04D26D28}"/>
              </a:ext>
            </a:extLst>
          </p:cNvPr>
          <p:cNvCxnSpPr/>
          <p:nvPr/>
        </p:nvCxnSpPr>
        <p:spPr bwMode="auto">
          <a:xfrm>
            <a:off x="2339752" y="1844824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Obdélník 90">
            <a:extLst>
              <a:ext uri="{FF2B5EF4-FFF2-40B4-BE49-F238E27FC236}">
                <a16:creationId xmlns:a16="http://schemas.microsoft.com/office/drawing/2014/main" id="{92616129-C319-471F-9278-BB3E1F8A629F}"/>
              </a:ext>
            </a:extLst>
          </p:cNvPr>
          <p:cNvSpPr/>
          <p:nvPr/>
        </p:nvSpPr>
        <p:spPr bwMode="auto">
          <a:xfrm>
            <a:off x="2915816" y="3596991"/>
            <a:ext cx="9361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</a:p>
        </p:txBody>
      </p:sp>
      <p:sp>
        <p:nvSpPr>
          <p:cNvPr id="92" name="Obdélník 91">
            <a:extLst>
              <a:ext uri="{FF2B5EF4-FFF2-40B4-BE49-F238E27FC236}">
                <a16:creationId xmlns:a16="http://schemas.microsoft.com/office/drawing/2014/main" id="{CEA28835-8330-470D-BBD1-62B06F4372D8}"/>
              </a:ext>
            </a:extLst>
          </p:cNvPr>
          <p:cNvSpPr/>
          <p:nvPr/>
        </p:nvSpPr>
        <p:spPr bwMode="auto">
          <a:xfrm>
            <a:off x="4644007" y="4477295"/>
            <a:ext cx="891553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</a:t>
            </a:r>
          </a:p>
        </p:txBody>
      </p:sp>
      <p:sp>
        <p:nvSpPr>
          <p:cNvPr id="93" name="Obdélník 92">
            <a:extLst>
              <a:ext uri="{FF2B5EF4-FFF2-40B4-BE49-F238E27FC236}">
                <a16:creationId xmlns:a16="http://schemas.microsoft.com/office/drawing/2014/main" id="{5CFAC9BD-88E3-4A4F-8E61-42239450067E}"/>
              </a:ext>
            </a:extLst>
          </p:cNvPr>
          <p:cNvSpPr/>
          <p:nvPr/>
        </p:nvSpPr>
        <p:spPr bwMode="auto">
          <a:xfrm>
            <a:off x="2555776" y="5773439"/>
            <a:ext cx="792088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/>
              <a:t>5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Obdélník 93">
            <a:extLst>
              <a:ext uri="{FF2B5EF4-FFF2-40B4-BE49-F238E27FC236}">
                <a16:creationId xmlns:a16="http://schemas.microsoft.com/office/drawing/2014/main" id="{008104F1-0D9F-4DA5-A393-C865274F8F73}"/>
              </a:ext>
            </a:extLst>
          </p:cNvPr>
          <p:cNvSpPr/>
          <p:nvPr/>
        </p:nvSpPr>
        <p:spPr bwMode="auto">
          <a:xfrm>
            <a:off x="1259632" y="4477295"/>
            <a:ext cx="9361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/>
              <a:t>25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508" name="Přímá spojnice se šipkou 20507">
            <a:extLst>
              <a:ext uri="{FF2B5EF4-FFF2-40B4-BE49-F238E27FC236}">
                <a16:creationId xmlns:a16="http://schemas.microsoft.com/office/drawing/2014/main" id="{BEEC4BFC-C0E7-4002-ACFC-2FAECE537148}"/>
              </a:ext>
            </a:extLst>
          </p:cNvPr>
          <p:cNvCxnSpPr/>
          <p:nvPr/>
        </p:nvCxnSpPr>
        <p:spPr bwMode="auto">
          <a:xfrm>
            <a:off x="3635896" y="4045247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1" name="Přímá spojnice se šipkou 20510">
            <a:extLst>
              <a:ext uri="{FF2B5EF4-FFF2-40B4-BE49-F238E27FC236}">
                <a16:creationId xmlns:a16="http://schemas.microsoft.com/office/drawing/2014/main" id="{D1AD9ADF-DF05-4A02-A31F-A7D9B7F966CD}"/>
              </a:ext>
            </a:extLst>
          </p:cNvPr>
          <p:cNvCxnSpPr/>
          <p:nvPr/>
        </p:nvCxnSpPr>
        <p:spPr bwMode="auto">
          <a:xfrm>
            <a:off x="4355976" y="4045247"/>
            <a:ext cx="0" cy="17281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3" name="Přímá spojnice se šipkou 20512">
            <a:extLst>
              <a:ext uri="{FF2B5EF4-FFF2-40B4-BE49-F238E27FC236}">
                <a16:creationId xmlns:a16="http://schemas.microsoft.com/office/drawing/2014/main" id="{6DE7D9E6-AECA-4330-BA8A-29B3292CC9CB}"/>
              </a:ext>
            </a:extLst>
          </p:cNvPr>
          <p:cNvCxnSpPr/>
          <p:nvPr/>
        </p:nvCxnSpPr>
        <p:spPr bwMode="auto">
          <a:xfrm flipH="1">
            <a:off x="3635896" y="5773439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6" name="Přímá spojnice se šipkou 20515">
            <a:extLst>
              <a:ext uri="{FF2B5EF4-FFF2-40B4-BE49-F238E27FC236}">
                <a16:creationId xmlns:a16="http://schemas.microsoft.com/office/drawing/2014/main" id="{17C4357E-00E1-40D2-A716-454E59FA2F0A}"/>
              </a:ext>
            </a:extLst>
          </p:cNvPr>
          <p:cNvCxnSpPr/>
          <p:nvPr/>
        </p:nvCxnSpPr>
        <p:spPr bwMode="auto">
          <a:xfrm>
            <a:off x="3779912" y="5989463"/>
            <a:ext cx="133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8" name="Přímá spojnice se šipkou 20517">
            <a:extLst>
              <a:ext uri="{FF2B5EF4-FFF2-40B4-BE49-F238E27FC236}">
                <a16:creationId xmlns:a16="http://schemas.microsoft.com/office/drawing/2014/main" id="{A48A19AC-D12C-4773-9EBC-DEA91017DA7B}"/>
              </a:ext>
            </a:extLst>
          </p:cNvPr>
          <p:cNvCxnSpPr>
            <a:endCxn id="28" idx="2"/>
          </p:cNvCxnSpPr>
          <p:nvPr/>
        </p:nvCxnSpPr>
        <p:spPr bwMode="auto">
          <a:xfrm flipV="1">
            <a:off x="5111229" y="5413399"/>
            <a:ext cx="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1" name="Přímá spojnice se šipkou 20520">
            <a:extLst>
              <a:ext uri="{FF2B5EF4-FFF2-40B4-BE49-F238E27FC236}">
                <a16:creationId xmlns:a16="http://schemas.microsoft.com/office/drawing/2014/main" id="{DDDF2E53-3F0F-47F4-BDD4-409A470D2D8F}"/>
              </a:ext>
            </a:extLst>
          </p:cNvPr>
          <p:cNvCxnSpPr>
            <a:stCxn id="92" idx="0"/>
          </p:cNvCxnSpPr>
          <p:nvPr/>
        </p:nvCxnSpPr>
        <p:spPr bwMode="auto">
          <a:xfrm flipH="1" flipV="1">
            <a:off x="5076056" y="3541191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3" name="Přímá spojnice se šipkou 20522">
            <a:extLst>
              <a:ext uri="{FF2B5EF4-FFF2-40B4-BE49-F238E27FC236}">
                <a16:creationId xmlns:a16="http://schemas.microsoft.com/office/drawing/2014/main" id="{C7CC502B-9E56-4AE6-B966-F7B95E32C1AF}"/>
              </a:ext>
            </a:extLst>
          </p:cNvPr>
          <p:cNvCxnSpPr/>
          <p:nvPr/>
        </p:nvCxnSpPr>
        <p:spPr bwMode="auto">
          <a:xfrm flipH="1">
            <a:off x="1717200" y="3541191"/>
            <a:ext cx="3348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5" name="Přímá spojnice se šipkou 20524">
            <a:extLst>
              <a:ext uri="{FF2B5EF4-FFF2-40B4-BE49-F238E27FC236}">
                <a16:creationId xmlns:a16="http://schemas.microsoft.com/office/drawing/2014/main" id="{D0250827-0B6B-4C8B-8997-99C6EEAB7CA1}"/>
              </a:ext>
            </a:extLst>
          </p:cNvPr>
          <p:cNvCxnSpPr>
            <a:endCxn id="94" idx="0"/>
          </p:cNvCxnSpPr>
          <p:nvPr/>
        </p:nvCxnSpPr>
        <p:spPr bwMode="auto">
          <a:xfrm>
            <a:off x="1727684" y="3541191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9" name="Přímá spojnice se šipkou 20528">
            <a:extLst>
              <a:ext uri="{FF2B5EF4-FFF2-40B4-BE49-F238E27FC236}">
                <a16:creationId xmlns:a16="http://schemas.microsoft.com/office/drawing/2014/main" id="{7765B3C3-B382-4B0F-9949-B92467FF1CA6}"/>
              </a:ext>
            </a:extLst>
          </p:cNvPr>
          <p:cNvCxnSpPr>
            <a:stCxn id="30" idx="2"/>
          </p:cNvCxnSpPr>
          <p:nvPr/>
        </p:nvCxnSpPr>
        <p:spPr bwMode="auto">
          <a:xfrm>
            <a:off x="1728515" y="5413399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2" name="Přímá spojnice se šipkou 20531">
            <a:extLst>
              <a:ext uri="{FF2B5EF4-FFF2-40B4-BE49-F238E27FC236}">
                <a16:creationId xmlns:a16="http://schemas.microsoft.com/office/drawing/2014/main" id="{4DB02135-F87D-4112-8858-768CCBABC022}"/>
              </a:ext>
            </a:extLst>
          </p:cNvPr>
          <p:cNvCxnSpPr/>
          <p:nvPr/>
        </p:nvCxnSpPr>
        <p:spPr bwMode="auto">
          <a:xfrm>
            <a:off x="1728000" y="5773439"/>
            <a:ext cx="61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4" name="Přímá spojnice se šipkou 20533">
            <a:extLst>
              <a:ext uri="{FF2B5EF4-FFF2-40B4-BE49-F238E27FC236}">
                <a16:creationId xmlns:a16="http://schemas.microsoft.com/office/drawing/2014/main" id="{757A6DCD-DA15-4EE9-863C-AF01D9572D80}"/>
              </a:ext>
            </a:extLst>
          </p:cNvPr>
          <p:cNvCxnSpPr/>
          <p:nvPr/>
        </p:nvCxnSpPr>
        <p:spPr bwMode="auto">
          <a:xfrm flipV="1">
            <a:off x="2339752" y="4045247"/>
            <a:ext cx="0" cy="17281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6" name="Přímá spojnice se šipkou 20535">
            <a:extLst>
              <a:ext uri="{FF2B5EF4-FFF2-40B4-BE49-F238E27FC236}">
                <a16:creationId xmlns:a16="http://schemas.microsoft.com/office/drawing/2014/main" id="{6A9000CE-72D6-4186-9E8D-D8C38C380741}"/>
              </a:ext>
            </a:extLst>
          </p:cNvPr>
          <p:cNvCxnSpPr/>
          <p:nvPr/>
        </p:nvCxnSpPr>
        <p:spPr bwMode="auto">
          <a:xfrm>
            <a:off x="2339752" y="4045247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2513908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datum 3">
            <a:extLst>
              <a:ext uri="{FF2B5EF4-FFF2-40B4-BE49-F238E27FC236}">
                <a16:creationId xmlns:a16="http://schemas.microsoft.com/office/drawing/2014/main" id="{24908BF1-B8E3-473E-9ECC-397D2F0FED6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19D3C4-3F40-474D-8056-E8230CE21252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37891" name="Zástupný symbol pro číslo snímku 5">
            <a:extLst>
              <a:ext uri="{FF2B5EF4-FFF2-40B4-BE49-F238E27FC236}">
                <a16:creationId xmlns:a16="http://schemas.microsoft.com/office/drawing/2014/main" id="{8D2D9887-6103-4AB8-A522-6021A8B7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8EB3E0-D980-4E16-8A9C-15DDD597E8C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CA" altLang="cs-CZ" sz="1400"/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647431C0-8153-467C-B479-6A0A2879F1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sběrnice (2)</a:t>
            </a: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63DF90B1-C638-4067-8721-5DD8B3D51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138" y="1733550"/>
            <a:ext cx="7761287" cy="4386263"/>
          </a:xfrm>
        </p:spPr>
        <p:txBody>
          <a:bodyPr/>
          <a:lstStyle/>
          <a:p>
            <a:r>
              <a:rPr lang="cs-CZ" altLang="cs-CZ"/>
              <a:t>Všechny komponenty (uzly) jsou připojeny na jedno společné médium – </a:t>
            </a:r>
            <a:r>
              <a:rPr lang="cs-CZ" altLang="cs-CZ">
                <a:solidFill>
                  <a:schemeClr val="folHlink"/>
                </a:solidFill>
              </a:rPr>
              <a:t>sběrnici</a:t>
            </a:r>
            <a:endParaRPr lang="cs-CZ" altLang="cs-CZ"/>
          </a:p>
          <a:p>
            <a:r>
              <a:rPr lang="cs-CZ" altLang="cs-CZ"/>
              <a:t>Každá stanice má přímý přístup ke sběrnici (tzn. nikoliv přes jinou stanici)</a:t>
            </a:r>
          </a:p>
          <a:p>
            <a:r>
              <a:rPr lang="cs-CZ" altLang="cs-CZ"/>
              <a:t>Připojení stanice je realizováno pomocí odboček, což umožňuje snadné připojování (odpojování) stanice k (od) síti (sítě), aniž by byla ovlivněna správná činnost sběrnice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datum 3">
            <a:extLst>
              <a:ext uri="{FF2B5EF4-FFF2-40B4-BE49-F238E27FC236}">
                <a16:creationId xmlns:a16="http://schemas.microsoft.com/office/drawing/2014/main" id="{2F0EDDDE-4E8B-4C96-AE14-28A2583065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DA179C-0D7B-4B12-AD67-D7844F1F657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21507" name="Zástupný symbol pro číslo snímku 5">
            <a:extLst>
              <a:ext uri="{FF2B5EF4-FFF2-40B4-BE49-F238E27FC236}">
                <a16:creationId xmlns:a16="http://schemas.microsoft.com/office/drawing/2014/main" id="{D5BFA04D-BF76-4891-B043-8488826C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B86960-74CE-4F2B-8530-B4BE55101CC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CA" altLang="cs-CZ" sz="1400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5725F3BE-C846-4196-B52E-9A2EDB7C8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4525" y="442913"/>
            <a:ext cx="7772400" cy="993775"/>
          </a:xfrm>
        </p:spPr>
        <p:txBody>
          <a:bodyPr/>
          <a:lstStyle/>
          <a:p>
            <a:r>
              <a:rPr lang="cs-CZ" altLang="cs-CZ"/>
              <a:t>Přenosová média (1)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9F93775D-1BBC-4E4E-8E73-0F5A05D6C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32750" cy="4565650"/>
          </a:xfrm>
        </p:spPr>
        <p:txBody>
          <a:bodyPr/>
          <a:lstStyle/>
          <a:p>
            <a:r>
              <a:rPr lang="cs-CZ" altLang="cs-CZ"/>
              <a:t>Fyzická média, kterými jsou přenášena data, hlasový signál nebo jiný typ signálu ke svému cíli</a:t>
            </a:r>
          </a:p>
          <a:p>
            <a:r>
              <a:rPr lang="cs-CZ" altLang="cs-CZ"/>
              <a:t>Mezi nejběžnější přenosová média patří: 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elektrické vodiče</a:t>
            </a:r>
            <a:r>
              <a:rPr lang="cs-CZ" altLang="cs-CZ"/>
              <a:t> (obvykle měděné):</a:t>
            </a:r>
          </a:p>
          <a:p>
            <a:pPr lvl="2"/>
            <a:r>
              <a:rPr lang="cs-CZ" altLang="cs-CZ"/>
              <a:t>koaxiální kabel (silný, tenký)</a:t>
            </a:r>
          </a:p>
          <a:p>
            <a:pPr lvl="2"/>
            <a:r>
              <a:rPr lang="cs-CZ" altLang="cs-CZ"/>
              <a:t>kroucená dvojlinka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optická vlákna</a:t>
            </a:r>
            <a:r>
              <a:rPr lang="cs-CZ" altLang="cs-CZ"/>
              <a:t> 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vzduch</a:t>
            </a:r>
            <a:r>
              <a:rPr lang="cs-CZ" altLang="cs-CZ"/>
              <a:t> (bezdrátový přenos) 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datum 3">
            <a:extLst>
              <a:ext uri="{FF2B5EF4-FFF2-40B4-BE49-F238E27FC236}">
                <a16:creationId xmlns:a16="http://schemas.microsoft.com/office/drawing/2014/main" id="{55516EE6-027E-403E-8729-9AE50B4111A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2B49B4-D98E-4438-9230-1BD8A868E642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22531" name="Zástupný symbol pro číslo snímku 5">
            <a:extLst>
              <a:ext uri="{FF2B5EF4-FFF2-40B4-BE49-F238E27FC236}">
                <a16:creationId xmlns:a16="http://schemas.microsoft.com/office/drawing/2014/main" id="{CD897265-F049-4C5E-B27B-525741175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3B96A1-12C0-4DF2-8C81-FBCE1DFEB2D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CA" altLang="cs-CZ" sz="14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E87EED7A-FD42-4DB5-9F11-EBD08C0B7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Přenosová média (2)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690B3185-BF1E-43FD-BC8B-E9A78232F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6438" y="1614488"/>
            <a:ext cx="7793037" cy="4271962"/>
          </a:xfrm>
        </p:spPr>
        <p:txBody>
          <a:bodyPr/>
          <a:lstStyle/>
          <a:p>
            <a:r>
              <a:rPr lang="cs-CZ" altLang="cs-CZ"/>
              <a:t>Základní charakteristiky každého přenoso-vého média jsou:</a:t>
            </a:r>
          </a:p>
          <a:p>
            <a:pPr lvl="1"/>
            <a:r>
              <a:rPr lang="cs-CZ" altLang="cs-CZ">
                <a:solidFill>
                  <a:schemeClr val="tx2"/>
                </a:solidFill>
              </a:rPr>
              <a:t>odolnost proti vnějšímu elektromagnetickému rušení</a:t>
            </a:r>
            <a:r>
              <a:rPr lang="cs-CZ" altLang="cs-CZ"/>
              <a:t> (</a:t>
            </a:r>
            <a:r>
              <a:rPr lang="cs-CZ" altLang="cs-CZ" u="sng"/>
              <a:t>E</a:t>
            </a:r>
            <a:r>
              <a:rPr lang="cs-CZ" altLang="cs-CZ"/>
              <a:t>lectrical </a:t>
            </a:r>
            <a:r>
              <a:rPr lang="cs-CZ" altLang="cs-CZ" u="sng"/>
              <a:t>M</a:t>
            </a:r>
            <a:r>
              <a:rPr lang="cs-CZ" altLang="cs-CZ"/>
              <a:t>agnetic </a:t>
            </a:r>
            <a:r>
              <a:rPr lang="cs-CZ" altLang="cs-CZ" u="sng"/>
              <a:t>I</a:t>
            </a:r>
            <a:r>
              <a:rPr lang="cs-CZ" altLang="cs-CZ"/>
              <a:t>nterference - EMI)</a:t>
            </a:r>
          </a:p>
          <a:p>
            <a:pPr lvl="2"/>
            <a:r>
              <a:rPr lang="cs-CZ" altLang="cs-CZ"/>
              <a:t>náhodná energie z vnějších zdrojů, která může interferovat se signály přenášenými měděným kabelem </a:t>
            </a:r>
          </a:p>
          <a:p>
            <a:pPr lvl="2"/>
            <a:r>
              <a:rPr lang="cs-CZ" altLang="cs-CZ"/>
              <a:t>zdrojem mohou být např. motory, lékařské přístroje, fluorescenční osvětlení, mobilní telefony, atmosfé-rická elektřina apod.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>
            <a:extLst>
              <a:ext uri="{FF2B5EF4-FFF2-40B4-BE49-F238E27FC236}">
                <a16:creationId xmlns:a16="http://schemas.microsoft.com/office/drawing/2014/main" id="{56BA6FE3-BF2B-464F-ABC2-C06492B4879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9C0F8D-305B-41AF-B7BC-F00C2B36C3B4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23555" name="Zástupný symbol pro číslo snímku 5">
            <a:extLst>
              <a:ext uri="{FF2B5EF4-FFF2-40B4-BE49-F238E27FC236}">
                <a16:creationId xmlns:a16="http://schemas.microsoft.com/office/drawing/2014/main" id="{1C8D2741-284D-4F66-9216-F7F03F427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0BC92-61C5-4187-A953-63BE33871064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CA" altLang="cs-CZ" sz="1400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E0118EAE-CB96-4E73-BC75-89E81CD586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cs-CZ" altLang="cs-CZ"/>
              <a:t>Přenosová média (3)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8BF2E896-2E4E-4E1E-9AD4-26C6AC885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150225" cy="5246712"/>
          </a:xfrm>
        </p:spPr>
        <p:txBody>
          <a:bodyPr/>
          <a:lstStyle/>
          <a:p>
            <a:pPr lvl="1"/>
            <a:r>
              <a:rPr lang="cs-CZ" altLang="cs-CZ" dirty="0">
                <a:solidFill>
                  <a:schemeClr val="tx2"/>
                </a:solidFill>
              </a:rPr>
              <a:t>šířka pásma</a:t>
            </a:r>
            <a:r>
              <a:rPr lang="cs-CZ" altLang="cs-CZ" dirty="0"/>
              <a:t>: </a:t>
            </a:r>
          </a:p>
          <a:p>
            <a:pPr lvl="2"/>
            <a:r>
              <a:rPr lang="cs-CZ" altLang="cs-CZ" dirty="0"/>
              <a:t>vztahuje se k množství dat, které lze přenést kabelem </a:t>
            </a:r>
          </a:p>
          <a:p>
            <a:pPr lvl="2"/>
            <a:r>
              <a:rPr lang="cs-CZ" altLang="cs-CZ" dirty="0"/>
              <a:t>udává se: </a:t>
            </a:r>
          </a:p>
          <a:p>
            <a:pPr lvl="3"/>
            <a:r>
              <a:rPr lang="cs-CZ" altLang="cs-CZ" dirty="0">
                <a:solidFill>
                  <a:schemeClr val="folHlink"/>
                </a:solidFill>
              </a:rPr>
              <a:t>b/s (</a:t>
            </a:r>
            <a:r>
              <a:rPr lang="cs-CZ" altLang="cs-CZ" dirty="0" err="1">
                <a:solidFill>
                  <a:schemeClr val="folHlink"/>
                </a:solidFill>
              </a:rPr>
              <a:t>bps</a:t>
            </a:r>
            <a:r>
              <a:rPr lang="cs-CZ" altLang="cs-CZ" dirty="0">
                <a:solidFill>
                  <a:schemeClr val="folHlink"/>
                </a:solidFill>
              </a:rPr>
              <a:t>)</a:t>
            </a:r>
            <a:r>
              <a:rPr lang="cs-CZ" altLang="cs-CZ" dirty="0"/>
              <a:t>: pro digitální signály</a:t>
            </a:r>
          </a:p>
          <a:p>
            <a:pPr lvl="3"/>
            <a:r>
              <a:rPr lang="cs-CZ" altLang="cs-CZ" dirty="0">
                <a:solidFill>
                  <a:schemeClr val="folHlink"/>
                </a:solidFill>
              </a:rPr>
              <a:t>Hz</a:t>
            </a:r>
            <a:r>
              <a:rPr lang="cs-CZ" altLang="cs-CZ" dirty="0"/>
              <a:t>: pro analogové signály</a:t>
            </a:r>
          </a:p>
          <a:p>
            <a:pPr lvl="1"/>
            <a:r>
              <a:rPr lang="cs-CZ" altLang="cs-CZ" dirty="0">
                <a:solidFill>
                  <a:schemeClr val="tx2"/>
                </a:solidFill>
              </a:rPr>
              <a:t>útlum</a:t>
            </a:r>
            <a:r>
              <a:rPr lang="cs-CZ" altLang="cs-CZ" dirty="0"/>
              <a:t>: </a:t>
            </a:r>
          </a:p>
          <a:p>
            <a:pPr lvl="2"/>
            <a:r>
              <a:rPr lang="cs-CZ" altLang="cs-CZ" dirty="0"/>
              <a:t>ztráta síly signálu na médiu se vzdáleností</a:t>
            </a:r>
          </a:p>
          <a:p>
            <a:pPr lvl="2"/>
            <a:r>
              <a:rPr lang="cs-CZ" altLang="cs-CZ" dirty="0"/>
              <a:t>udává se v dB (decibel) na délku média (100 m, 1 km)</a:t>
            </a:r>
          </a:p>
          <a:p>
            <a:pPr lvl="2"/>
            <a:r>
              <a:rPr lang="cs-CZ" altLang="cs-CZ" dirty="0"/>
              <a:t>lze vypočítat dle vztahů:</a:t>
            </a:r>
            <a:endParaRPr lang="en-US" altLang="cs-CZ" dirty="0"/>
          </a:p>
          <a:p>
            <a:pPr marL="914400" lvl="2" indent="0">
              <a:buNone/>
            </a:pPr>
            <a:endParaRPr lang="cs-CZ" altLang="cs-CZ" dirty="0"/>
          </a:p>
          <a:p>
            <a:pPr marL="914400" lvl="2" indent="0">
              <a:buNone/>
            </a:pPr>
            <a:endParaRPr lang="en-US" altLang="cs-CZ" dirty="0"/>
          </a:p>
          <a:p>
            <a:pPr lvl="2"/>
            <a:r>
              <a:rPr lang="cs-CZ" altLang="cs-CZ" dirty="0"/>
              <a:t>- 6 dB (- 3 dB) značí 50% útlum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FCC4107A-D589-4908-BCD9-DA5C6C1428DC}"/>
                  </a:ext>
                </a:extLst>
              </p:cNvPr>
              <p:cNvSpPr txBox="1"/>
              <p:nvPr/>
            </p:nvSpPr>
            <p:spPr>
              <a:xfrm>
                <a:off x="2915816" y="5013176"/>
                <a:ext cx="3574440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=20.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=10.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FCC4107A-D589-4908-BCD9-DA5C6C142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5013176"/>
                <a:ext cx="3574440" cy="7518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>
            <a:extLst>
              <a:ext uri="{FF2B5EF4-FFF2-40B4-BE49-F238E27FC236}">
                <a16:creationId xmlns:a16="http://schemas.microsoft.com/office/drawing/2014/main" id="{56BA6FE3-BF2B-464F-ABC2-C06492B4879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9C0F8D-305B-41AF-B7BC-F00C2B36C3B4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23555" name="Zástupný symbol pro číslo snímku 5">
            <a:extLst>
              <a:ext uri="{FF2B5EF4-FFF2-40B4-BE49-F238E27FC236}">
                <a16:creationId xmlns:a16="http://schemas.microsoft.com/office/drawing/2014/main" id="{1C8D2741-284D-4F66-9216-F7F03F427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0BC92-61C5-4187-A953-63BE33871064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CA" altLang="cs-CZ" sz="1400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E0118EAE-CB96-4E73-BC75-89E81CD586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cs-CZ" altLang="cs-CZ" dirty="0"/>
              <a:t>Přenosová média (4)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8BF2E896-2E4E-4E1E-9AD4-26C6AC885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5373216"/>
            <a:ext cx="8150225" cy="798984"/>
          </a:xfrm>
        </p:spPr>
        <p:txBody>
          <a:bodyPr/>
          <a:lstStyle/>
          <a:p>
            <a:pPr lvl="2">
              <a:buFontTx/>
              <a:buNone/>
            </a:pPr>
            <a:r>
              <a:rPr lang="cs-CZ" altLang="cs-CZ" dirty="0"/>
              <a:t>				</a:t>
            </a:r>
          </a:p>
          <a:p>
            <a:pPr marL="914400" lvl="2" indent="0">
              <a:buNone/>
            </a:pPr>
            <a:endParaRPr lang="en-US" altLang="cs-CZ" dirty="0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921AA12C-3515-4C7B-B2B8-EA07BF2D3D21}"/>
              </a:ext>
            </a:extLst>
          </p:cNvPr>
          <p:cNvCxnSpPr/>
          <p:nvPr/>
        </p:nvCxnSpPr>
        <p:spPr bwMode="auto">
          <a:xfrm>
            <a:off x="2267744" y="1700808"/>
            <a:ext cx="331236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3BA17E3E-9CDA-4DC4-9F04-4290D3AF1D0D}"/>
              </a:ext>
            </a:extLst>
          </p:cNvPr>
          <p:cNvCxnSpPr/>
          <p:nvPr/>
        </p:nvCxnSpPr>
        <p:spPr bwMode="auto">
          <a:xfrm>
            <a:off x="2267744" y="2780928"/>
            <a:ext cx="331236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F2A8630A-60B5-4D29-817F-FA02F87C3CEE}"/>
              </a:ext>
            </a:extLst>
          </p:cNvPr>
          <p:cNvCxnSpPr/>
          <p:nvPr/>
        </p:nvCxnSpPr>
        <p:spPr bwMode="auto">
          <a:xfrm>
            <a:off x="2267744" y="1844824"/>
            <a:ext cx="0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433CF94B-CF27-42BD-A38F-7B62877B71DF}"/>
              </a:ext>
            </a:extLst>
          </p:cNvPr>
          <p:cNvCxnSpPr/>
          <p:nvPr/>
        </p:nvCxnSpPr>
        <p:spPr bwMode="auto">
          <a:xfrm>
            <a:off x="5580112" y="1844824"/>
            <a:ext cx="0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Obdélník 5">
            <a:extLst>
              <a:ext uri="{FF2B5EF4-FFF2-40B4-BE49-F238E27FC236}">
                <a16:creationId xmlns:a16="http://schemas.microsoft.com/office/drawing/2014/main" id="{63BAD938-B5F1-41CB-A5A0-958A3CD386B5}"/>
              </a:ext>
            </a:extLst>
          </p:cNvPr>
          <p:cNvSpPr/>
          <p:nvPr/>
        </p:nvSpPr>
        <p:spPr bwMode="auto">
          <a:xfrm>
            <a:off x="1187624" y="1988840"/>
            <a:ext cx="9361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kumimoji="0" lang="cs-CZ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, P</a:t>
            </a:r>
            <a:r>
              <a:rPr kumimoji="0" lang="cs-CZ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B3DBBE41-6CC0-4E18-897A-5D0EAA0C54EF}"/>
              </a:ext>
            </a:extLst>
          </p:cNvPr>
          <p:cNvSpPr/>
          <p:nvPr/>
        </p:nvSpPr>
        <p:spPr bwMode="auto">
          <a:xfrm>
            <a:off x="5652120" y="1988840"/>
            <a:ext cx="9361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cs-CZ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, P</a:t>
            </a:r>
            <a:r>
              <a:rPr lang="cs-CZ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A78881D8-1E6F-4EDC-B5E0-5471EBC3B887}"/>
              </a:ext>
            </a:extLst>
          </p:cNvPr>
          <p:cNvCxnSpPr/>
          <p:nvPr/>
        </p:nvCxnSpPr>
        <p:spPr bwMode="auto">
          <a:xfrm>
            <a:off x="2339752" y="1484784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Obdélník 19">
            <a:extLst>
              <a:ext uri="{FF2B5EF4-FFF2-40B4-BE49-F238E27FC236}">
                <a16:creationId xmlns:a16="http://schemas.microsoft.com/office/drawing/2014/main" id="{CEF9CA50-8625-47D2-B192-E8F356EFC650}"/>
              </a:ext>
            </a:extLst>
          </p:cNvPr>
          <p:cNvSpPr/>
          <p:nvPr/>
        </p:nvSpPr>
        <p:spPr bwMode="auto">
          <a:xfrm>
            <a:off x="2564160" y="1052736"/>
            <a:ext cx="35165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8658659E-65B3-41D3-A3E7-4E21A7A29EDC}"/>
                  </a:ext>
                </a:extLst>
              </p:cNvPr>
              <p:cNvSpPr txBox="1"/>
              <p:nvPr/>
            </p:nvSpPr>
            <p:spPr>
              <a:xfrm>
                <a:off x="1475656" y="3142964"/>
                <a:ext cx="6624736" cy="5740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b="0" dirty="0"/>
                  <a:t>I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U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U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U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PR</m:t>
                        </m:r>
                      </m:e>
                    </m:rad>
                  </m:oMath>
                </a14:m>
                <a:r>
                  <a:rPr lang="en-US" dirty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8658659E-65B3-41D3-A3E7-4E21A7A29E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142964"/>
                <a:ext cx="6624736" cy="574068"/>
              </a:xfrm>
              <a:prstGeom prst="rect">
                <a:avLst/>
              </a:prstGeom>
              <a:blipFill>
                <a:blip r:embed="rId2"/>
                <a:stretch>
                  <a:fillRect l="-2760" b="-170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ED48FA4F-D383-4A8B-BE04-F0DFD69B01BD}"/>
                  </a:ext>
                </a:extLst>
              </p:cNvPr>
              <p:cNvSpPr txBox="1"/>
              <p:nvPr/>
            </p:nvSpPr>
            <p:spPr>
              <a:xfrm>
                <a:off x="7173988" y="1772816"/>
                <a:ext cx="11424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>
                  <a:latin typeface="+mn-lt"/>
                </a:endParaRPr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ED48FA4F-D383-4A8B-BE04-F0DFD69B0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3988" y="1772816"/>
                <a:ext cx="1142428" cy="369332"/>
              </a:xfrm>
              <a:prstGeom prst="rect">
                <a:avLst/>
              </a:prstGeom>
              <a:blipFill>
                <a:blip r:embed="rId3"/>
                <a:stretch>
                  <a:fillRect l="-6417" r="-2139"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DC9CDD94-8F9F-4D09-80B6-5493BBD14C2D}"/>
                  </a:ext>
                </a:extLst>
              </p:cNvPr>
              <p:cNvSpPr txBox="1"/>
              <p:nvPr/>
            </p:nvSpPr>
            <p:spPr>
              <a:xfrm>
                <a:off x="7223616" y="226758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>
                  <a:latin typeface="+mn-lt"/>
                </a:endParaRPr>
              </a:p>
            </p:txBody>
          </p:sp>
        </mc:Choice>
        <mc:Fallback xmlns="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DC9CDD94-8F9F-4D09-80B6-5493BBD14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616" y="2267580"/>
                <a:ext cx="1020792" cy="369332"/>
              </a:xfrm>
              <a:prstGeom prst="rect">
                <a:avLst/>
              </a:prstGeom>
              <a:blipFill>
                <a:blip r:embed="rId4"/>
                <a:stretch>
                  <a:fillRect l="-6587" r="-1796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22FECE76-8729-4D8C-AA4D-7AB6E8894C0A}"/>
                  </a:ext>
                </a:extLst>
              </p:cNvPr>
              <p:cNvSpPr txBox="1"/>
              <p:nvPr/>
            </p:nvSpPr>
            <p:spPr>
              <a:xfrm>
                <a:off x="971600" y="4005064"/>
                <a:ext cx="7704856" cy="21582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=20.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=20.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</m:rad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=20.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b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=20.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P</m:t>
                                      </m:r>
                                    </m:e>
                                    <m:sub>
                                      <m: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P</m:t>
                                      </m:r>
                                    </m:e>
                                    <m:sub>
                                      <m: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=10.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22FECE76-8729-4D8C-AA4D-7AB6E8894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005064"/>
                <a:ext cx="7704856" cy="2158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8512179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61F1F60-1ED6-4A88-930B-1A06BC3EC3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344CB-3480-4BCA-9E19-3045A83C69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9C699938-7C84-4CD3-9C4B-4456874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2B9F9-013D-48F8-A21B-CCA85840A32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CC16D29-5B65-40B6-A43C-47C00CF0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762000"/>
          </a:xfrm>
        </p:spPr>
        <p:txBody>
          <a:bodyPr/>
          <a:lstStyle/>
          <a:p>
            <a:r>
              <a:rPr lang="cs-CZ" altLang="cs-CZ" dirty="0"/>
              <a:t>Přenosová média (</a:t>
            </a:r>
            <a:r>
              <a:rPr lang="en-US" altLang="cs-CZ" dirty="0"/>
              <a:t>5</a:t>
            </a:r>
            <a:r>
              <a:rPr lang="cs-CZ" altLang="cs-CZ" dirty="0"/>
              <a:t>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2513FAA8-2AEE-49CC-A8D0-A9BF661EF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08720"/>
            <a:ext cx="8077200" cy="1752600"/>
          </a:xfrm>
        </p:spPr>
        <p:txBody>
          <a:bodyPr/>
          <a:lstStyle/>
          <a:p>
            <a:pPr lvl="1"/>
            <a:r>
              <a:rPr lang="cs-CZ" altLang="cs-CZ" dirty="0">
                <a:solidFill>
                  <a:schemeClr val="tx2"/>
                </a:solidFill>
              </a:rPr>
              <a:t>charakteristická impedance</a:t>
            </a:r>
            <a:r>
              <a:rPr lang="cs-CZ" altLang="cs-CZ" dirty="0"/>
              <a:t>:</a:t>
            </a:r>
            <a:r>
              <a:rPr lang="cs-CZ" altLang="cs-CZ" dirty="0">
                <a:solidFill>
                  <a:schemeClr val="tx2"/>
                </a:solidFill>
              </a:rPr>
              <a:t> </a:t>
            </a:r>
          </a:p>
          <a:p>
            <a:pPr lvl="2"/>
            <a:r>
              <a:rPr lang="cs-CZ" altLang="cs-CZ" dirty="0"/>
              <a:t>velikost odporu vodiče střídavému elektrickému </a:t>
            </a:r>
            <a:r>
              <a:rPr lang="cs-CZ" altLang="cs-CZ" dirty="0" err="1"/>
              <a:t>prou-du</a:t>
            </a:r>
            <a:r>
              <a:rPr lang="cs-CZ" altLang="cs-CZ" dirty="0"/>
              <a:t>, která pomáhá určit útlumové vlastnosti vodiče</a:t>
            </a:r>
          </a:p>
          <a:p>
            <a:pPr lvl="2"/>
            <a:r>
              <a:rPr lang="cs-CZ" altLang="cs-CZ" dirty="0"/>
              <a:t>značí se Z</a:t>
            </a:r>
            <a:r>
              <a:rPr lang="cs-CZ" altLang="cs-CZ" baseline="-25000" dirty="0"/>
              <a:t>0</a:t>
            </a:r>
            <a:r>
              <a:rPr lang="cs-CZ" altLang="cs-CZ" dirty="0"/>
              <a:t> a jednotkou je </a:t>
            </a:r>
            <a:r>
              <a:rPr lang="cs-CZ" altLang="cs-CZ" dirty="0">
                <a:latin typeface="Symbol" panose="05050102010706020507" pitchFamily="18" charset="2"/>
              </a:rPr>
              <a:t>W</a:t>
            </a:r>
            <a:r>
              <a:rPr lang="cs-CZ" altLang="cs-CZ" dirty="0"/>
              <a:t> </a:t>
            </a:r>
            <a:r>
              <a:rPr lang="en-US" altLang="cs-CZ" dirty="0"/>
              <a:t>(</a:t>
            </a:r>
            <a:r>
              <a:rPr lang="cs-CZ" altLang="cs-CZ" dirty="0"/>
              <a:t>Ohm</a:t>
            </a:r>
            <a:r>
              <a:rPr lang="en-US" altLang="cs-CZ" dirty="0"/>
              <a:t>)</a:t>
            </a:r>
            <a:r>
              <a:rPr lang="cs-CZ" altLang="cs-CZ" dirty="0"/>
              <a:t>: </a:t>
            </a:r>
            <a:endParaRPr lang="cs-CZ" altLang="cs-CZ" sz="1400" dirty="0">
              <a:solidFill>
                <a:schemeClr val="tx2"/>
              </a:solidFill>
            </a:endParaRPr>
          </a:p>
        </p:txBody>
      </p:sp>
      <p:sp>
        <p:nvSpPr>
          <p:cNvPr id="24582" name="Rectangle 4">
            <a:extLst>
              <a:ext uri="{FF2B5EF4-FFF2-40B4-BE49-F238E27FC236}">
                <a16:creationId xmlns:a16="http://schemas.microsoft.com/office/drawing/2014/main" id="{AC5A464A-8BE5-4501-861B-AF98B1CE8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875112"/>
            <a:ext cx="8153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r>
              <a:rPr lang="cs-CZ" altLang="cs-CZ" dirty="0">
                <a:solidFill>
                  <a:schemeClr val="tx2"/>
                </a:solidFill>
              </a:rPr>
              <a:t>přeslech mezi vodiči</a:t>
            </a:r>
            <a:r>
              <a:rPr lang="cs-CZ" altLang="cs-CZ" dirty="0"/>
              <a:t>:</a:t>
            </a:r>
            <a:r>
              <a:rPr lang="cs-CZ" altLang="cs-CZ" dirty="0">
                <a:solidFill>
                  <a:schemeClr val="tx2"/>
                </a:solidFill>
              </a:rPr>
              <a:t> </a:t>
            </a:r>
          </a:p>
          <a:p>
            <a:pPr lvl="2"/>
            <a:r>
              <a:rPr lang="cs-CZ" altLang="cs-CZ" dirty="0"/>
              <a:t>rušení signálem ze sousedního vedení</a:t>
            </a:r>
          </a:p>
          <a:p>
            <a:pPr lvl="2"/>
            <a:r>
              <a:rPr lang="cs-CZ" altLang="cs-CZ" dirty="0"/>
              <a:t>udává se v dB </a:t>
            </a:r>
          </a:p>
          <a:p>
            <a:pPr lvl="2"/>
            <a:r>
              <a:rPr lang="cs-CZ" altLang="cs-CZ" dirty="0"/>
              <a:t>čím vyšší je hodnota, tím nižší je toto vzájemné rušení</a:t>
            </a:r>
            <a:endParaRPr lang="cs-CZ" altLang="cs-CZ" dirty="0">
              <a:solidFill>
                <a:schemeClr val="tx2"/>
              </a:solidFill>
            </a:endParaRPr>
          </a:p>
          <a:p>
            <a:pPr lvl="1"/>
            <a:r>
              <a:rPr lang="cs-CZ" altLang="cs-CZ" dirty="0">
                <a:solidFill>
                  <a:schemeClr val="tx2"/>
                </a:solidFill>
              </a:rPr>
              <a:t>cena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9108389E-6F4D-4F97-9B4A-27F6F64A66DF}"/>
                  </a:ext>
                </a:extLst>
              </p:cNvPr>
              <p:cNvSpPr txBox="1"/>
              <p:nvPr/>
            </p:nvSpPr>
            <p:spPr>
              <a:xfrm>
                <a:off x="2787233" y="2736509"/>
                <a:ext cx="2868093" cy="11233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b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jωL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jωC</m:t>
                              </m:r>
                            </m:den>
                          </m:f>
                        </m:e>
                      </m:rad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acc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9108389E-6F4D-4F97-9B4A-27F6F64A6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7233" y="2736509"/>
                <a:ext cx="2868093" cy="11233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>
            <a:extLst>
              <a:ext uri="{FF2B5EF4-FFF2-40B4-BE49-F238E27FC236}">
                <a16:creationId xmlns:a16="http://schemas.microsoft.com/office/drawing/2014/main" id="{DBA2443B-E02C-4D83-B4C5-4E561F2D5B89}"/>
              </a:ext>
            </a:extLst>
          </p:cNvPr>
          <p:cNvSpPr/>
          <p:nvPr/>
        </p:nvSpPr>
        <p:spPr bwMode="auto">
          <a:xfrm>
            <a:off x="6156176" y="3068960"/>
            <a:ext cx="648072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[</a:t>
            </a:r>
            <a:r>
              <a:rPr lang="cs-CZ" altLang="cs-CZ" dirty="0">
                <a:latin typeface="Symbol" panose="05050102010706020507" pitchFamily="18" charset="2"/>
              </a:rPr>
              <a:t>W</a:t>
            </a:r>
            <a:r>
              <a:rPr lang="en-US" altLang="cs-CZ" dirty="0">
                <a:latin typeface="Symbol" panose="05050102010706020507" pitchFamily="18" charset="2"/>
              </a:rPr>
              <a:t>]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datum 3">
            <a:extLst>
              <a:ext uri="{FF2B5EF4-FFF2-40B4-BE49-F238E27FC236}">
                <a16:creationId xmlns:a16="http://schemas.microsoft.com/office/drawing/2014/main" id="{12750F53-E484-477E-A852-154C13E7A0C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7708EE-F0DE-49B5-B587-D7FB2A14CA78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38915" name="Zástupný symbol pro číslo snímku 5">
            <a:extLst>
              <a:ext uri="{FF2B5EF4-FFF2-40B4-BE49-F238E27FC236}">
                <a16:creationId xmlns:a16="http://schemas.microsoft.com/office/drawing/2014/main" id="{67C5F117-9B06-436E-98F8-FF8A82A2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57539A-CFA6-495E-9F3A-5926367A6E49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CA" altLang="cs-CZ" sz="1400"/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08D1118C-A50E-4C6D-B931-3ED0A6900D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330200"/>
            <a:ext cx="7772400" cy="1162050"/>
          </a:xfrm>
        </p:spPr>
        <p:txBody>
          <a:bodyPr/>
          <a:lstStyle/>
          <a:p>
            <a:r>
              <a:rPr lang="cs-CZ" altLang="cs-CZ"/>
              <a:t>Topologie sběrnice (3)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BF11059D-0B2A-450F-9FD9-1C47590F9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5163" y="1384300"/>
            <a:ext cx="7772400" cy="4730750"/>
          </a:xfrm>
        </p:spPr>
        <p:txBody>
          <a:bodyPr/>
          <a:lstStyle/>
          <a:p>
            <a:r>
              <a:rPr lang="cs-CZ" altLang="cs-CZ"/>
              <a:t>Zpráva vyslaná z daného uzlu se šíří ke koncovým uzlům sběrnice</a:t>
            </a:r>
          </a:p>
          <a:p>
            <a:r>
              <a:rPr lang="cs-CZ" altLang="cs-CZ"/>
              <a:t>Výpadek stanice neohrozí funkci sítě</a:t>
            </a:r>
          </a:p>
          <a:p>
            <a:r>
              <a:rPr lang="cs-CZ" altLang="cs-CZ"/>
              <a:t>Přerušení sběrnice způsobí výpadek sítě</a:t>
            </a:r>
          </a:p>
          <a:p>
            <a:r>
              <a:rPr lang="cs-CZ" altLang="cs-CZ"/>
              <a:t>Je nutné zakončit oba konce sítě zakončova-cími odpory – </a:t>
            </a:r>
            <a:r>
              <a:rPr lang="cs-CZ" altLang="cs-CZ">
                <a:solidFill>
                  <a:schemeClr val="folHlink"/>
                </a:solidFill>
              </a:rPr>
              <a:t>terminátory</a:t>
            </a:r>
            <a:r>
              <a:rPr lang="cs-CZ" altLang="cs-CZ"/>
              <a:t>. Tyto odpory provádí impedanční přizpůsobení, čímž se eliminují nežádoucí odrazy signálu na koncích vedení (sběrnice).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datum 3">
            <a:extLst>
              <a:ext uri="{FF2B5EF4-FFF2-40B4-BE49-F238E27FC236}">
                <a16:creationId xmlns:a16="http://schemas.microsoft.com/office/drawing/2014/main" id="{A5FAA5B6-2841-4AD4-B126-CBAD85C21F9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963110-2CC5-4690-81C3-A55641613E36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39939" name="Zástupný symbol pro číslo snímku 5">
            <a:extLst>
              <a:ext uri="{FF2B5EF4-FFF2-40B4-BE49-F238E27FC236}">
                <a16:creationId xmlns:a16="http://schemas.microsoft.com/office/drawing/2014/main" id="{F44AFB6B-A353-4A7C-BEEE-E74874A8E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CD946E-ACF8-4F94-93EE-BBC969C0024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CA" altLang="cs-CZ" sz="1400"/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6A48C95A-5006-40D5-83DC-C61F01DE3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sběrnice (4)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BD8F4F7E-00D7-4B16-97AF-2FE3F76BC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Jednoduchá – neobsahuje aktivní prvky</a:t>
            </a:r>
          </a:p>
          <a:p>
            <a:r>
              <a:rPr lang="cs-CZ" altLang="cs-CZ"/>
              <a:t>Levná</a:t>
            </a:r>
          </a:p>
          <a:p>
            <a:r>
              <a:rPr lang="cs-CZ" altLang="cs-CZ"/>
              <a:t>Není příliš spolehlivá</a:t>
            </a:r>
          </a:p>
          <a:p>
            <a:r>
              <a:rPr lang="cs-CZ" altLang="cs-CZ"/>
              <a:t>Typickým příkladem je síť Ethernet budo-vaná pomocí tenkého koaxiálního kabelu</a:t>
            </a:r>
          </a:p>
          <a:p>
            <a:endParaRPr lang="cs-CZ" altLang="cs-CZ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datum 2">
            <a:extLst>
              <a:ext uri="{FF2B5EF4-FFF2-40B4-BE49-F238E27FC236}">
                <a16:creationId xmlns:a16="http://schemas.microsoft.com/office/drawing/2014/main" id="{F1C62918-629B-4FC3-9CDD-09374168C38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B03A70-9065-4C3B-88E9-B12E18A43BA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40963" name="Zástupný symbol pro číslo snímku 4">
            <a:extLst>
              <a:ext uri="{FF2B5EF4-FFF2-40B4-BE49-F238E27FC236}">
                <a16:creationId xmlns:a16="http://schemas.microsoft.com/office/drawing/2014/main" id="{3ECCE2DA-B728-4A7D-9083-4DB2FD92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156115-E320-458C-BA31-D5AD8479D72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CA" altLang="cs-CZ" sz="1400"/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55C28451-F194-40E7-88E8-449A1E4FE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kruh (1)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28C03D7F-BE15-4E50-BED2-3C65E18FB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7526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40966" name="Rectangle 4">
            <a:extLst>
              <a:ext uri="{FF2B5EF4-FFF2-40B4-BE49-F238E27FC236}">
                <a16:creationId xmlns:a16="http://schemas.microsoft.com/office/drawing/2014/main" id="{11B0DBBF-BFCF-4F32-AE6C-5207E93BC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7244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40967" name="Rectangle 5">
            <a:extLst>
              <a:ext uri="{FF2B5EF4-FFF2-40B4-BE49-F238E27FC236}">
                <a16:creationId xmlns:a16="http://schemas.microsoft.com/office/drawing/2014/main" id="{EE96FEF7-C92D-4578-9F7A-46743DE52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7244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40968" name="Rectangle 6">
            <a:extLst>
              <a:ext uri="{FF2B5EF4-FFF2-40B4-BE49-F238E27FC236}">
                <a16:creationId xmlns:a16="http://schemas.microsoft.com/office/drawing/2014/main" id="{92A6C3E1-B9ED-4F1B-9FAC-4FF32AFCE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8956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40969" name="Rectangle 7">
            <a:extLst>
              <a:ext uri="{FF2B5EF4-FFF2-40B4-BE49-F238E27FC236}">
                <a16:creationId xmlns:a16="http://schemas.microsoft.com/office/drawing/2014/main" id="{15C9C551-ADE8-4034-AA48-DA2642836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8956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0">
                <a:latin typeface="Computers" panose="020B0603050302020204" pitchFamily="34" charset="2"/>
              </a:rPr>
              <a:t>#</a:t>
            </a:r>
          </a:p>
        </p:txBody>
      </p:sp>
      <p:sp>
        <p:nvSpPr>
          <p:cNvPr id="40970" name="Line 8">
            <a:extLst>
              <a:ext uri="{FF2B5EF4-FFF2-40B4-BE49-F238E27FC236}">
                <a16:creationId xmlns:a16="http://schemas.microsoft.com/office/drawing/2014/main" id="{A16A89C3-C8A9-4C77-8D17-9FB3B8281F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2667000"/>
            <a:ext cx="16002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1" name="Line 9">
            <a:extLst>
              <a:ext uri="{FF2B5EF4-FFF2-40B4-BE49-F238E27FC236}">
                <a16:creationId xmlns:a16="http://schemas.microsoft.com/office/drawing/2014/main" id="{1E086C65-D2CD-47D0-AF49-F2544F6B70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810000"/>
            <a:ext cx="5334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2" name="Line 10">
            <a:extLst>
              <a:ext uri="{FF2B5EF4-FFF2-40B4-BE49-F238E27FC236}">
                <a16:creationId xmlns:a16="http://schemas.microsoft.com/office/drawing/2014/main" id="{6099BF26-CFCC-4976-931F-683EE48A5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6388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3" name="Line 11">
            <a:extLst>
              <a:ext uri="{FF2B5EF4-FFF2-40B4-BE49-F238E27FC236}">
                <a16:creationId xmlns:a16="http://schemas.microsoft.com/office/drawing/2014/main" id="{36E4B6D1-5302-4A0F-9129-456F91EDED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810000"/>
            <a:ext cx="7620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4" name="Line 12">
            <a:extLst>
              <a:ext uri="{FF2B5EF4-FFF2-40B4-BE49-F238E27FC236}">
                <a16:creationId xmlns:a16="http://schemas.microsoft.com/office/drawing/2014/main" id="{D258A91F-6A0A-4DD7-A054-A5BEEF35DC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2667000"/>
            <a:ext cx="16764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datum 3">
            <a:extLst>
              <a:ext uri="{FF2B5EF4-FFF2-40B4-BE49-F238E27FC236}">
                <a16:creationId xmlns:a16="http://schemas.microsoft.com/office/drawing/2014/main" id="{F79D8B62-375E-4C0E-ADCA-1E9D82CDD6A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C277D4-2917-4791-9CDC-7F3996E8A34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41987" name="Zástupný symbol pro číslo snímku 5">
            <a:extLst>
              <a:ext uri="{FF2B5EF4-FFF2-40B4-BE49-F238E27FC236}">
                <a16:creationId xmlns:a16="http://schemas.microsoft.com/office/drawing/2014/main" id="{8CC04154-DED4-4E9B-AC08-3CF82BDF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E21DA0-7458-4364-8D59-D8653979601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CA" altLang="cs-CZ" sz="1400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623FDF47-ADA0-4ACC-92D8-4BC6BA3BD8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Topologie kruh (2)</a:t>
            </a:r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9D42D8A0-6331-437C-8C0E-EF2A1BB67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6438" y="1730375"/>
            <a:ext cx="7772400" cy="4114800"/>
          </a:xfrm>
        </p:spPr>
        <p:txBody>
          <a:bodyPr/>
          <a:lstStyle/>
          <a:p>
            <a:r>
              <a:rPr lang="cs-CZ" altLang="cs-CZ"/>
              <a:t>Každý počítač je propojen přímo s následu-jícím a s předchozím počítačem</a:t>
            </a:r>
          </a:p>
          <a:p>
            <a:r>
              <a:rPr lang="cs-CZ" altLang="cs-CZ"/>
              <a:t>Kabelové linky jsou většinou uspořádány tak, že po jedné lince počítač signál posílá  a po druhé přijímá</a:t>
            </a:r>
          </a:p>
          <a:p>
            <a:r>
              <a:rPr lang="cs-CZ" altLang="cs-CZ"/>
              <a:t>Data se tímto způsobem pohybují v kruhu od odesílatele postupně přes všechny nás-ledníky až k příjemci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datum 3">
            <a:extLst>
              <a:ext uri="{FF2B5EF4-FFF2-40B4-BE49-F238E27FC236}">
                <a16:creationId xmlns:a16="http://schemas.microsoft.com/office/drawing/2014/main" id="{EC4D4E04-E1DD-483F-A339-D188E0244DD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DB95BA-64A2-4D8D-B6CF-73CDD56AD07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43011" name="Zástupný symbol pro číslo snímku 5">
            <a:extLst>
              <a:ext uri="{FF2B5EF4-FFF2-40B4-BE49-F238E27FC236}">
                <a16:creationId xmlns:a16="http://schemas.microsoft.com/office/drawing/2014/main" id="{6E5FB301-07D0-4C18-A5A2-F5DD4CC4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337037-1378-48E5-B720-95ABB591BF68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CA" altLang="cs-CZ" sz="1400"/>
          </a:p>
        </p:txBody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0537165E-024D-4DEC-8D2F-27B44527D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6438" y="296863"/>
            <a:ext cx="7772400" cy="1046162"/>
          </a:xfrm>
        </p:spPr>
        <p:txBody>
          <a:bodyPr/>
          <a:lstStyle/>
          <a:p>
            <a:r>
              <a:rPr lang="cs-CZ" altLang="cs-CZ"/>
              <a:t>Topologie kruh (3)</a:t>
            </a:r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58F7B5C4-E6A2-461C-9A73-3B6AA3B33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6438" y="1350963"/>
            <a:ext cx="7866062" cy="4711700"/>
          </a:xfrm>
        </p:spPr>
        <p:txBody>
          <a:bodyPr/>
          <a:lstStyle/>
          <a:p>
            <a:r>
              <a:rPr lang="cs-CZ" altLang="cs-CZ"/>
              <a:t>Každý počítač je připojen k síti aktivně – přijatá</a:t>
            </a:r>
            <a:r>
              <a:rPr lang="en-US" altLang="cs-CZ"/>
              <a:t> </a:t>
            </a:r>
            <a:r>
              <a:rPr lang="cs-CZ" altLang="cs-CZ"/>
              <a:t> data určená jinému převezme a pošle dál. Při tom rovněž dochází k elektrické i lo</a:t>
            </a:r>
            <a:r>
              <a:rPr lang="en-US" altLang="cs-CZ"/>
              <a:t>-</a:t>
            </a:r>
            <a:r>
              <a:rPr lang="cs-CZ" altLang="cs-CZ"/>
              <a:t>gické regeneraci signálu.</a:t>
            </a:r>
          </a:p>
          <a:p>
            <a:r>
              <a:rPr lang="cs-CZ" altLang="cs-CZ"/>
              <a:t>Narozdíl od sběrnicové topologie (s obou-směrným šířením signálu), existuje v kruho-vé síti řízený jednosměrný tok dat </a:t>
            </a:r>
          </a:p>
          <a:p>
            <a:r>
              <a:rPr lang="cs-CZ" altLang="cs-CZ"/>
              <a:t>Výpadek libovolné stanice způsobí (u klasic-ké kruhové sítě) havárii celé sítě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datum 3">
            <a:extLst>
              <a:ext uri="{FF2B5EF4-FFF2-40B4-BE49-F238E27FC236}">
                <a16:creationId xmlns:a16="http://schemas.microsoft.com/office/drawing/2014/main" id="{E72DD6AA-9452-4174-BF32-59450DD4116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CA8E7E-F4EA-4576-9445-887A9326712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2021-03-08</a:t>
            </a:fld>
            <a:endParaRPr lang="en-CA" altLang="cs-CZ" sz="1400"/>
          </a:p>
        </p:txBody>
      </p:sp>
      <p:sp>
        <p:nvSpPr>
          <p:cNvPr id="44035" name="Zástupný symbol pro číslo snímku 5">
            <a:extLst>
              <a:ext uri="{FF2B5EF4-FFF2-40B4-BE49-F238E27FC236}">
                <a16:creationId xmlns:a16="http://schemas.microsoft.com/office/drawing/2014/main" id="{8042F9AB-23FC-4C41-BB04-D38A82A4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48221A-F590-4355-8C26-678A79E4C57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CA" altLang="cs-CZ" sz="1400"/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59FA2F01-1A87-465C-B413-BE23C0AA2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6600" y="244475"/>
            <a:ext cx="7772400" cy="984250"/>
          </a:xfrm>
        </p:spPr>
        <p:txBody>
          <a:bodyPr/>
          <a:lstStyle/>
          <a:p>
            <a:r>
              <a:rPr lang="cs-CZ" altLang="cs-CZ"/>
              <a:t>Topologie kruh (4)</a:t>
            </a:r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5B3F561C-B13D-47CD-BCA4-32F07556F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9938" y="1206500"/>
            <a:ext cx="7980362" cy="4889500"/>
          </a:xfrm>
        </p:spPr>
        <p:txBody>
          <a:bodyPr/>
          <a:lstStyle/>
          <a:p>
            <a:r>
              <a:rPr lang="cs-CZ" altLang="cs-CZ"/>
              <a:t>Klasická forma této sítě se příliš často v pra-xi nepoužívá, ale používají se speciální tech</a:t>
            </a:r>
            <a:r>
              <a:rPr lang="en-US" altLang="cs-CZ"/>
              <a:t>-</a:t>
            </a:r>
            <a:r>
              <a:rPr lang="cs-CZ" altLang="cs-CZ"/>
              <a:t>niky kabelového propojení, které zabrání výpadku sítě při poruše (nebo odpojení) kterékoliv ze síťových stanic nebo při přeru</a:t>
            </a:r>
            <a:r>
              <a:rPr lang="en-US" altLang="cs-CZ"/>
              <a:t>-</a:t>
            </a:r>
            <a:r>
              <a:rPr lang="cs-CZ" altLang="cs-CZ"/>
              <a:t>šení kabelu (</a:t>
            </a:r>
            <a:r>
              <a:rPr lang="cs-CZ" altLang="cs-CZ">
                <a:solidFill>
                  <a:schemeClr val="tx2"/>
                </a:solidFill>
              </a:rPr>
              <a:t>Star-Wired Ring</a:t>
            </a:r>
            <a:r>
              <a:rPr lang="cs-CZ" altLang="cs-CZ"/>
              <a:t>)</a:t>
            </a:r>
          </a:p>
          <a:p>
            <a:r>
              <a:rPr lang="cs-CZ" altLang="cs-CZ"/>
              <a:t>Zprávy od vysílající stanice prochází postup-ně k nejbližšímu sousedu (směr je dán způso-bem propojení) v kruhu, dokud nedorazí </a:t>
            </a:r>
            <a:br>
              <a:rPr lang="en-US" altLang="cs-CZ"/>
            </a:br>
            <a:r>
              <a:rPr lang="cs-CZ" altLang="cs-CZ"/>
              <a:t>k adresované stanici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mpuls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Impu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mpuls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C:\Microsoft Office\Sablony\Návrhy prezentací\IMPULS.POT</Template>
  <TotalTime>10572</TotalTime>
  <Words>1554</Words>
  <Application>Microsoft Office PowerPoint</Application>
  <PresentationFormat>Předvádění na obrazovce (4:3)</PresentationFormat>
  <Paragraphs>354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Cambria Math</vt:lpstr>
      <vt:lpstr>Computers</vt:lpstr>
      <vt:lpstr>Symbol</vt:lpstr>
      <vt:lpstr>Times New Roman</vt:lpstr>
      <vt:lpstr>Impuls</vt:lpstr>
      <vt:lpstr>Topologie sítí</vt:lpstr>
      <vt:lpstr>Topologie sběrnice (1)</vt:lpstr>
      <vt:lpstr>Topologie sběrnice (2)</vt:lpstr>
      <vt:lpstr>Topologie sběrnice (3)</vt:lpstr>
      <vt:lpstr>Topologie sběrnice (4)</vt:lpstr>
      <vt:lpstr>Topologie kruh (1)</vt:lpstr>
      <vt:lpstr>Topologie kruh (2)</vt:lpstr>
      <vt:lpstr>Topologie kruh (3)</vt:lpstr>
      <vt:lpstr>Topologie kruh (4)</vt:lpstr>
      <vt:lpstr>Topologie kruh (5)</vt:lpstr>
      <vt:lpstr>Topologie hvězda (1)</vt:lpstr>
      <vt:lpstr>Topologie hvězda (2)</vt:lpstr>
      <vt:lpstr>Topologie hvězda (3)</vt:lpstr>
      <vt:lpstr>Topologie hvězda (4)</vt:lpstr>
      <vt:lpstr>Topologie strom (1)</vt:lpstr>
      <vt:lpstr>Topologie strom (2)</vt:lpstr>
      <vt:lpstr>Topologie strom (3)</vt:lpstr>
      <vt:lpstr>Topologie úplná síť (1)</vt:lpstr>
      <vt:lpstr>Topologie úplná síť (2)</vt:lpstr>
      <vt:lpstr>Topologie páteřní – backbone (1)</vt:lpstr>
      <vt:lpstr>Topologie páteřní – backbone (2)</vt:lpstr>
      <vt:lpstr>Topologie páteřní – backbone (3)</vt:lpstr>
      <vt:lpstr>Topologie backbone bridge</vt:lpstr>
      <vt:lpstr>Topologie cascaded bridge</vt:lpstr>
      <vt:lpstr>Topologie distributed star</vt:lpstr>
      <vt:lpstr>Logické topologie</vt:lpstr>
      <vt:lpstr>Logické a fyzické topologie (1)</vt:lpstr>
      <vt:lpstr>Logické a fyzické topologie (2)</vt:lpstr>
      <vt:lpstr>Logické a fyzické topologie (3)</vt:lpstr>
      <vt:lpstr>Přenosová média (1)</vt:lpstr>
      <vt:lpstr>Přenosová média (2)</vt:lpstr>
      <vt:lpstr>Přenosová média (3)</vt:lpstr>
      <vt:lpstr>Přenosová média (4)</vt:lpstr>
      <vt:lpstr>Přenosová média (5)</vt:lpstr>
    </vt:vector>
  </TitlesOfParts>
  <Company>Fakulta informatiky MU,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počítačových sítí</dc:title>
  <dc:creator>Dr. Jaroslav PELIKÁN</dc:creator>
  <cp:lastModifiedBy>Jaroslav Pelikán</cp:lastModifiedBy>
  <cp:revision>205</cp:revision>
  <dcterms:created xsi:type="dcterms:W3CDTF">1997-09-13T17:03:38Z</dcterms:created>
  <dcterms:modified xsi:type="dcterms:W3CDTF">2021-03-08T10:56:53Z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85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D:\Vyuka\PB157</vt:lpwstr>
  </property>
</Properties>
</file>