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562" r:id="rId2"/>
    <p:sldId id="453" r:id="rId3"/>
    <p:sldId id="564" r:id="rId4"/>
    <p:sldId id="563" r:id="rId5"/>
    <p:sldId id="455" r:id="rId6"/>
    <p:sldId id="566" r:id="rId7"/>
    <p:sldId id="567" r:id="rId8"/>
    <p:sldId id="456" r:id="rId9"/>
    <p:sldId id="568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572" r:id="rId18"/>
    <p:sldId id="573" r:id="rId19"/>
    <p:sldId id="576" r:id="rId20"/>
    <p:sldId id="574" r:id="rId21"/>
    <p:sldId id="575" r:id="rId22"/>
    <p:sldId id="577" r:id="rId23"/>
    <p:sldId id="578" r:id="rId24"/>
    <p:sldId id="579" r:id="rId25"/>
    <p:sldId id="580" r:id="rId26"/>
    <p:sldId id="434" r:id="rId27"/>
    <p:sldId id="435" r:id="rId28"/>
    <p:sldId id="436" r:id="rId29"/>
    <p:sldId id="581" r:id="rId30"/>
    <p:sldId id="437" r:id="rId31"/>
    <p:sldId id="331" r:id="rId32"/>
    <p:sldId id="274" r:id="rId33"/>
    <p:sldId id="294" r:id="rId34"/>
    <p:sldId id="29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73" autoAdjust="0"/>
    <p:restoredTop sz="90929"/>
  </p:normalViewPr>
  <p:slideViewPr>
    <p:cSldViewPr>
      <p:cViewPr varScale="1">
        <p:scale>
          <a:sx n="75" d="100"/>
          <a:sy n="75" d="100"/>
        </p:scale>
        <p:origin x="101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193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53D22109-A496-47CD-A180-A2CE544732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245A2778-502C-424C-B8DF-B8436D39EE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CEB3C23E-5FDA-429C-AAA1-4EF3867111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65C8B3FA-79BE-4A61-8F5B-697B59EB65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015A3B-A558-493E-8D13-654283B912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B3F501E-0E6F-4688-A8E6-E18DD71F69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35A116-A3F6-4FE6-8C6A-34C5FB8267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35C23D3-FA07-47E1-AA5B-063065A28E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96C2092-5D5A-4232-B320-64628EAAF0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975ACE5-4EDB-4377-9290-38F1C7CE71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AC5FB5E6-8D28-4149-95BC-F96B6A89C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AA42DC-C043-4C4F-BE4B-765D95987E0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A8F605-022C-4207-B2C8-E731ED9534FE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42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B2EB34-70C9-4BFB-BFB8-758D7FD4772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2C2D8CC2-1799-4B82-9DF5-647B191BC13B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FF3D3E7B-8AF0-4255-94F1-BC20EFF3F4AF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B67DCDB-1075-437C-99F9-85BA2BB6A3AC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FFC94F47-8597-47CA-973E-20B3FC665448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A2A7F6A-51D1-4086-B170-A82537615AE4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733E32D-3949-45C9-B522-CBA103BA707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2931ECF-79F9-4335-B8D1-27EB423D74B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7D823B97-F569-4836-BB23-BCF201541EA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E15D5A44-3B89-4CDD-AC32-A475FFCFF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7DE43-D20B-4AF0-8010-6DB746BFCA62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EDF4022-B82D-4102-B8D5-254932FDC2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0D4D65E-0B5D-4926-A7DD-01548B4B4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11191001-793D-40BD-8D28-E7979F2A46FF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81944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E5E75F79-69A0-4547-A9C0-BE9EC0825B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D48FD-A298-403A-809E-1C92023E4BC7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028796FE-CEFF-4682-91C5-A656FF400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5E82DC39-D5DB-4CBA-9355-A63681818A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B79BC-455B-4003-885D-B60070D3BDA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59959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35486296-026D-4342-AF64-71068361E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FE1C-0323-4BBB-B0A7-7D3ADDED0CE6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63EB04A1-A8E8-447B-B50C-23F53A8B8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4993EE65-1BE1-4A60-AB7C-BEF8DE0B2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1858D-EA82-4859-943D-F136B0595658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34163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B570D3CD-2966-4125-AF81-5B473E60D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4CC3-5057-4716-9C0C-9F037F98D14E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4C1356E3-5746-47F9-88A8-3CEEA41A9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78055885-402E-4DE8-8C88-5F0BC232F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103619-D15A-47EB-AE0F-48981EAFF7CC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22684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04ACE9A6-76A8-4BC7-BF44-8D03CD990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07AE-7D5A-433F-AC1D-3F8E9C6FF79D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602914C5-721C-43AA-B6F6-F2949486F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B65A5304-4E52-40A3-87BC-B5D32546F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46416-791B-49A8-86E4-B290B8D4B7D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4776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AA3D7182-A5E3-46BB-BB3F-CEC61C50D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D5DA7-E0F2-47CD-BF92-3B0E0FDE35FA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94B828FC-A6E3-4F6B-B1C6-2E8E7AB68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B741C8FF-F14E-4CA0-8CB9-A421A9177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59A04-B422-44C3-85EF-E9105B520A7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90895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37">
            <a:extLst>
              <a:ext uri="{FF2B5EF4-FFF2-40B4-BE49-F238E27FC236}">
                <a16:creationId xmlns:a16="http://schemas.microsoft.com/office/drawing/2014/main" id="{5801D527-CAD8-4300-9F8B-2986599F0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8E13-6808-4F5F-AECB-921D59ED5880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8" name="Rectangle 1038">
            <a:extLst>
              <a:ext uri="{FF2B5EF4-FFF2-40B4-BE49-F238E27FC236}">
                <a16:creationId xmlns:a16="http://schemas.microsoft.com/office/drawing/2014/main" id="{0FE6712F-D45A-4C3E-A451-F1AA59E3C2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039">
            <a:extLst>
              <a:ext uri="{FF2B5EF4-FFF2-40B4-BE49-F238E27FC236}">
                <a16:creationId xmlns:a16="http://schemas.microsoft.com/office/drawing/2014/main" id="{0A7CCF71-BE79-4015-805C-D79C8E97E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D0717-8E0F-4F90-AFE2-2D5598E41116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0496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37">
            <a:extLst>
              <a:ext uri="{FF2B5EF4-FFF2-40B4-BE49-F238E27FC236}">
                <a16:creationId xmlns:a16="http://schemas.microsoft.com/office/drawing/2014/main" id="{8E402B1B-C48E-4550-B02B-735A494A2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8C544-8E76-4868-B894-A181D8AF074B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4" name="Rectangle 1038">
            <a:extLst>
              <a:ext uri="{FF2B5EF4-FFF2-40B4-BE49-F238E27FC236}">
                <a16:creationId xmlns:a16="http://schemas.microsoft.com/office/drawing/2014/main" id="{628391A9-5EC8-44B3-BDE3-2536FB98F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039">
            <a:extLst>
              <a:ext uri="{FF2B5EF4-FFF2-40B4-BE49-F238E27FC236}">
                <a16:creationId xmlns:a16="http://schemas.microsoft.com/office/drawing/2014/main" id="{D0FBA875-55CF-4AEA-999A-31D0706FD8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12A8B-E4E6-40BD-AFF2-0D28DF71ECC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8248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>
            <a:extLst>
              <a:ext uri="{FF2B5EF4-FFF2-40B4-BE49-F238E27FC236}">
                <a16:creationId xmlns:a16="http://schemas.microsoft.com/office/drawing/2014/main" id="{4455973B-CBAC-4BF9-B246-66D8B43BE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A55E9-D23B-4324-BC4E-97EF732317D2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3" name="Rectangle 1038">
            <a:extLst>
              <a:ext uri="{FF2B5EF4-FFF2-40B4-BE49-F238E27FC236}">
                <a16:creationId xmlns:a16="http://schemas.microsoft.com/office/drawing/2014/main" id="{06596E36-E1CE-4796-B4AB-9CDD0A7C4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039">
            <a:extLst>
              <a:ext uri="{FF2B5EF4-FFF2-40B4-BE49-F238E27FC236}">
                <a16:creationId xmlns:a16="http://schemas.microsoft.com/office/drawing/2014/main" id="{18417071-B849-4BE3-87FD-7435858780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04A50-59B0-447A-A666-B0E6B557A53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832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CD413F67-862D-40D1-B51D-43F80B3E42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EA77F-FA91-42BB-A752-3B835A144164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A603FBF8-7E97-41F2-BD26-3DF77C6C0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538C2918-79D4-41FB-972F-4ED879FB40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C678E-2246-44A7-845F-22F7123F106B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9947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088E1B1F-B2D1-4550-BEA0-2931C427E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94A10-53ED-4CA7-AA5E-9873C279136A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BF75B036-DCB8-47AE-A740-A33DDD924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7A5E86BB-B7A1-4554-819B-AA69E40B2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76D92-07E0-4AB7-B4EB-3FE4267ACE3D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5458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A057297F-35B0-496F-BD56-4A59B105FE77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1027" name="Freeform 1027">
            <a:extLst>
              <a:ext uri="{FF2B5EF4-FFF2-40B4-BE49-F238E27FC236}">
                <a16:creationId xmlns:a16="http://schemas.microsoft.com/office/drawing/2014/main" id="{01113D7A-0D40-44E2-B5A2-B82816DE4F2F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1028">
            <a:extLst>
              <a:ext uri="{FF2B5EF4-FFF2-40B4-BE49-F238E27FC236}">
                <a16:creationId xmlns:a16="http://schemas.microsoft.com/office/drawing/2014/main" id="{CF7F977D-4B05-4C82-9F16-1ACC47578931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1029">
            <a:extLst>
              <a:ext uri="{FF2B5EF4-FFF2-40B4-BE49-F238E27FC236}">
                <a16:creationId xmlns:a16="http://schemas.microsoft.com/office/drawing/2014/main" id="{0AF95CCA-3A74-4B96-959A-1B67CBDB56D9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1030">
            <a:extLst>
              <a:ext uri="{FF2B5EF4-FFF2-40B4-BE49-F238E27FC236}">
                <a16:creationId xmlns:a16="http://schemas.microsoft.com/office/drawing/2014/main" id="{432F329C-4EF6-4DF7-9B09-E6EBF44D8511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1031">
            <a:extLst>
              <a:ext uri="{FF2B5EF4-FFF2-40B4-BE49-F238E27FC236}">
                <a16:creationId xmlns:a16="http://schemas.microsoft.com/office/drawing/2014/main" id="{6EAEACFD-E275-4103-9E69-C9B0A961AF27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1032">
            <a:extLst>
              <a:ext uri="{FF2B5EF4-FFF2-40B4-BE49-F238E27FC236}">
                <a16:creationId xmlns:a16="http://schemas.microsoft.com/office/drawing/2014/main" id="{4AA9020E-AFCE-4FA4-A44F-B83FABEC29D5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1033">
            <a:extLst>
              <a:ext uri="{FF2B5EF4-FFF2-40B4-BE49-F238E27FC236}">
                <a16:creationId xmlns:a16="http://schemas.microsoft.com/office/drawing/2014/main" id="{3D5ACB6C-62F0-427E-9E6A-502BEC4F089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34">
            <a:extLst>
              <a:ext uri="{FF2B5EF4-FFF2-40B4-BE49-F238E27FC236}">
                <a16:creationId xmlns:a16="http://schemas.microsoft.com/office/drawing/2014/main" id="{6CE7202C-3770-4406-8303-F4DEF9024114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035">
            <a:extLst>
              <a:ext uri="{FF2B5EF4-FFF2-40B4-BE49-F238E27FC236}">
                <a16:creationId xmlns:a16="http://schemas.microsoft.com/office/drawing/2014/main" id="{9DB5C1F2-813D-4B1C-8ABF-EC14D5D75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036">
            <a:extLst>
              <a:ext uri="{FF2B5EF4-FFF2-40B4-BE49-F238E27FC236}">
                <a16:creationId xmlns:a16="http://schemas.microsoft.com/office/drawing/2014/main" id="{4C7525CE-7FEF-4444-87F3-3A02ECDAA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9229" name="Rectangle 1037">
            <a:extLst>
              <a:ext uri="{FF2B5EF4-FFF2-40B4-BE49-F238E27FC236}">
                <a16:creationId xmlns:a16="http://schemas.microsoft.com/office/drawing/2014/main" id="{4345B9CA-B8A9-44E4-BB69-D9316FADAB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3E08CDEF-9B80-44FD-8EBB-C08CC67E4D02}" type="datetime1">
              <a:rPr lang="en-CA"/>
              <a:pPr>
                <a:defRPr/>
              </a:pPr>
              <a:t>2022-04-26</a:t>
            </a:fld>
            <a:endParaRPr lang="en-CA"/>
          </a:p>
        </p:txBody>
      </p:sp>
      <p:sp>
        <p:nvSpPr>
          <p:cNvPr id="9230" name="Rectangle 1038">
            <a:extLst>
              <a:ext uri="{FF2B5EF4-FFF2-40B4-BE49-F238E27FC236}">
                <a16:creationId xmlns:a16="http://schemas.microsoft.com/office/drawing/2014/main" id="{A012E73C-77A6-4B3B-8A21-E30D5402D6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31" name="Rectangle 1039">
            <a:extLst>
              <a:ext uri="{FF2B5EF4-FFF2-40B4-BE49-F238E27FC236}">
                <a16:creationId xmlns:a16="http://schemas.microsoft.com/office/drawing/2014/main" id="{7E61847C-E1C8-41A4-8931-38E8963FCB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409F3869-7929-46F5-9639-8F7A3100BDDC}" type="slidenum">
              <a:rPr lang="en-CA" altLang="cs-CZ"/>
              <a:pPr/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C3F23F87-7E8A-4DFB-810D-16C4853D4C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5849C6-ADE7-43DD-BEA5-DC782A8678E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F4205204-2AD5-4753-9440-033FD99F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FC324C-2885-4778-A317-7A5BE754BE6E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7BD2C01-F4D5-4E00-A6D3-54316D8E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696200" cy="814536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(7)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2133EFE4-3815-4D6E-BE3B-6FE0D0DD3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19256" cy="504056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 dirty="0"/>
              <a:t>Řadící metoda </a:t>
            </a:r>
            <a:r>
              <a:rPr lang="cs-CZ" altLang="cs-CZ" dirty="0" err="1"/>
              <a:t>Bubble</a:t>
            </a:r>
            <a:r>
              <a:rPr lang="cs-CZ" altLang="cs-CZ" dirty="0"/>
              <a:t> sort:</a:t>
            </a:r>
            <a:br>
              <a:rPr lang="cs-CZ" altLang="cs-CZ" dirty="0"/>
            </a:br>
            <a:br>
              <a:rPr lang="cs-CZ" altLang="cs-CZ" sz="800" dirty="0"/>
            </a:b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x[N];</a:t>
            </a:r>
            <a:br>
              <a:rPr lang="cs-CZ" altLang="cs-CZ" sz="2800" b="1" dirty="0">
                <a:latin typeface="+mj-lt"/>
                <a:cs typeface="Courier New" panose="02070309020205020404" pitchFamily="49" charset="0"/>
              </a:rPr>
            </a:b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pom;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cs-CZ" altLang="cs-CZ" sz="800" dirty="0"/>
            </a:b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i=1;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i&lt;=N-1;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i++)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j=0;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j&lt;N-i;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j++)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altLang="cs-CZ" sz="2800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cs-CZ" altLang="cs-CZ" sz="28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(x[j]&gt;x[j+1])</a:t>
            </a:r>
          </a:p>
          <a:p>
            <a:pPr marL="0" indent="0">
              <a:lnSpc>
                <a:spcPct val="95000"/>
              </a:lnSpc>
              <a:spcBef>
                <a:spcPct val="15000"/>
              </a:spcBef>
              <a:buNone/>
            </a:pP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5000"/>
              </a:lnSpc>
              <a:spcBef>
                <a:spcPct val="15000"/>
              </a:spcBef>
              <a:buNone/>
            </a:pP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pom=x[j]; 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x[j]=x[j+1];   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x[j+1]=pom;</a:t>
            </a:r>
            <a:b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cs-CZ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17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datum 3">
            <a:extLst>
              <a:ext uri="{FF2B5EF4-FFF2-40B4-BE49-F238E27FC236}">
                <a16:creationId xmlns:a16="http://schemas.microsoft.com/office/drawing/2014/main" id="{5F61A98C-7060-41C1-8907-72A2A32B4B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9B3214-3AC3-4B0A-9022-70F58054A3D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9459" name="Zástupný symbol pro číslo snímku 5">
            <a:extLst>
              <a:ext uri="{FF2B5EF4-FFF2-40B4-BE49-F238E27FC236}">
                <a16:creationId xmlns:a16="http://schemas.microsoft.com/office/drawing/2014/main" id="{754734F6-9546-4DD5-A33B-0B451811F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55F524-A168-45EF-BA8C-E58C6473DD4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107D2712-584D-4A8E-9B06-7D14DFF90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Exponenciální algoritmy (3)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58FB1ADB-8F87-4CE0-AD01-FFCE37F52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cs-CZ" altLang="cs-CZ"/>
              <a:t>Příklad: Problém obchodního cestujícího</a:t>
            </a:r>
          </a:p>
          <a:p>
            <a:pPr lvl="1"/>
            <a:r>
              <a:rPr lang="cs-CZ" altLang="cs-CZ"/>
              <a:t>je dán seznam n měst a pro každou dvojici měst je známa jejich vzdálenost (výše jízdného). Určete nejkratší (nejlevnější) cestu procházející všemi městy daného seznamu </a:t>
            </a:r>
          </a:p>
          <a:p>
            <a:r>
              <a:rPr lang="cs-CZ" altLang="cs-CZ"/>
              <a:t>Algoritmus, který systematicky vyčísluje všechny permutace je exponenciální, jeho časová složitost je O (n!)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datum 3">
            <a:extLst>
              <a:ext uri="{FF2B5EF4-FFF2-40B4-BE49-F238E27FC236}">
                <a16:creationId xmlns:a16="http://schemas.microsoft.com/office/drawing/2014/main" id="{C34AE773-FB74-47E9-A20F-08DA303BF8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BD5440-9833-4680-B18E-C07FA902A78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0483" name="Zástupný symbol pro číslo snímku 5">
            <a:extLst>
              <a:ext uri="{FF2B5EF4-FFF2-40B4-BE49-F238E27FC236}">
                <a16:creationId xmlns:a16="http://schemas.microsoft.com/office/drawing/2014/main" id="{D4D51126-3D30-4D8D-8A4D-B176A813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657D2C-E51F-47C3-A835-80B6C559763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84C3D48-491B-4A6B-AF2B-BD20D5A22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Srovnání algoritmů (1)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DEF9E719-28B6-44BF-A8AE-92CEE7A07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Následující tabulka uvádí maximální rozsah problému, který je možné řešit jednotlivými algoritmy v čase </a:t>
            </a:r>
            <a:r>
              <a:rPr lang="cs-CZ" altLang="cs-CZ" dirty="0">
                <a:solidFill>
                  <a:schemeClr val="folHlink"/>
                </a:solidFill>
              </a:rPr>
              <a:t>1 sekunda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chemeClr val="folHlink"/>
                </a:solidFill>
              </a:rPr>
              <a:t>1 minuta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a </a:t>
            </a:r>
            <a:r>
              <a:rPr lang="cs-CZ" altLang="cs-CZ" dirty="0">
                <a:solidFill>
                  <a:schemeClr val="folHlink"/>
                </a:solidFill>
              </a:rPr>
              <a:t>1 hodina</a:t>
            </a:r>
            <a:endParaRPr lang="cs-CZ" altLang="cs-CZ" dirty="0"/>
          </a:p>
          <a:p>
            <a:r>
              <a:rPr lang="cs-CZ" altLang="cs-CZ" dirty="0"/>
              <a:t>Základní časová jednotka, tj. délka trvání základní operace je jedna milisekunda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>
            <a:extLst>
              <a:ext uri="{FF2B5EF4-FFF2-40B4-BE49-F238E27FC236}">
                <a16:creationId xmlns:a16="http://schemas.microsoft.com/office/drawing/2014/main" id="{634E4A87-BE9C-4B24-9703-E7B70D1DCD8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49359D-182D-49EA-A2CB-17C38BB7F7C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1507" name="Zástupný symbol pro číslo snímku 5">
            <a:extLst>
              <a:ext uri="{FF2B5EF4-FFF2-40B4-BE49-F238E27FC236}">
                <a16:creationId xmlns:a16="http://schemas.microsoft.com/office/drawing/2014/main" id="{A1796BEA-3FBD-412F-A1A2-10C8878F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8686E5-BC1B-43D3-AEC1-EF5ABAA944C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21508" name="Line 2">
            <a:extLst>
              <a:ext uri="{FF2B5EF4-FFF2-40B4-BE49-F238E27FC236}">
                <a16:creationId xmlns:a16="http://schemas.microsoft.com/office/drawing/2014/main" id="{95C5A8FE-F212-4375-8786-BD982DEC9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EC157ADF-A975-4FF3-8575-E3DB1DFEC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371600"/>
          </a:xfrm>
        </p:spPr>
        <p:txBody>
          <a:bodyPr/>
          <a:lstStyle/>
          <a:p>
            <a:r>
              <a:rPr lang="cs-CZ" altLang="cs-CZ"/>
              <a:t>Srovnání algoritmů (2)</a:t>
            </a:r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596402E0-6CEA-40B8-8EB1-5CB155D7C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384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1</a:t>
            </a:r>
            <a:endParaRPr lang="cs-CZ" altLang="cs-CZ" sz="2400"/>
          </a:p>
        </p:txBody>
      </p:sp>
      <p:sp>
        <p:nvSpPr>
          <p:cNvPr id="21511" name="Rectangle 5">
            <a:extLst>
              <a:ext uri="{FF2B5EF4-FFF2-40B4-BE49-F238E27FC236}">
                <a16:creationId xmlns:a16="http://schemas.microsoft.com/office/drawing/2014/main" id="{FA206318-A183-483F-87BB-162F0D640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2</a:t>
            </a:r>
            <a:endParaRPr lang="cs-CZ" altLang="cs-CZ" sz="2400"/>
          </a:p>
        </p:txBody>
      </p:sp>
      <p:sp>
        <p:nvSpPr>
          <p:cNvPr id="21512" name="Rectangle 6">
            <a:extLst>
              <a:ext uri="{FF2B5EF4-FFF2-40B4-BE49-F238E27FC236}">
                <a16:creationId xmlns:a16="http://schemas.microsoft.com/office/drawing/2014/main" id="{1403C3B8-C5B8-4913-AF78-92E0D3AA3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200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3</a:t>
            </a:r>
            <a:endParaRPr lang="cs-CZ" altLang="cs-CZ" sz="2400"/>
          </a:p>
        </p:txBody>
      </p:sp>
      <p:sp>
        <p:nvSpPr>
          <p:cNvPr id="21513" name="Rectangle 7">
            <a:extLst>
              <a:ext uri="{FF2B5EF4-FFF2-40B4-BE49-F238E27FC236}">
                <a16:creationId xmlns:a16="http://schemas.microsoft.com/office/drawing/2014/main" id="{2929EDB6-D5AA-43B7-A168-DF0E3081F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581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4</a:t>
            </a:r>
            <a:endParaRPr lang="cs-CZ" altLang="cs-CZ" sz="2400"/>
          </a:p>
        </p:txBody>
      </p:sp>
      <p:sp>
        <p:nvSpPr>
          <p:cNvPr id="21514" name="Rectangle 8">
            <a:extLst>
              <a:ext uri="{FF2B5EF4-FFF2-40B4-BE49-F238E27FC236}">
                <a16:creationId xmlns:a16="http://schemas.microsoft.com/office/drawing/2014/main" id="{24E9A995-AF8F-4711-829D-7A3C9B00E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5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15" name="Rectangle 9">
            <a:extLst>
              <a:ext uri="{FF2B5EF4-FFF2-40B4-BE49-F238E27FC236}">
                <a16:creationId xmlns:a16="http://schemas.microsoft.com/office/drawing/2014/main" id="{294EF0E2-B83C-497B-B321-2115DE1A2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43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6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16" name="Rectangle 10">
            <a:extLst>
              <a:ext uri="{FF2B5EF4-FFF2-40B4-BE49-F238E27FC236}">
                <a16:creationId xmlns:a16="http://schemas.microsoft.com/office/drawing/2014/main" id="{9A702FB8-6459-42EC-ACFA-FD52BF9F3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724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7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17" name="Rectangle 11">
            <a:extLst>
              <a:ext uri="{FF2B5EF4-FFF2-40B4-BE49-F238E27FC236}">
                <a16:creationId xmlns:a16="http://schemas.microsoft.com/office/drawing/2014/main" id="{4912E73C-F69A-4469-A4E6-B7B6B0E3D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5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8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18" name="Rectangle 12">
            <a:extLst>
              <a:ext uri="{FF2B5EF4-FFF2-40B4-BE49-F238E27FC236}">
                <a16:creationId xmlns:a16="http://schemas.microsoft.com/office/drawing/2014/main" id="{DB5EDD22-CB7C-4679-8CBF-1F5E96F85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486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</a:t>
            </a:r>
            <a:r>
              <a:rPr lang="cs-CZ" altLang="cs-CZ" sz="1800" baseline="-25000">
                <a:solidFill>
                  <a:schemeClr val="folHlink"/>
                </a:solidFill>
              </a:rPr>
              <a:t>9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19" name="Rectangle 13">
            <a:extLst>
              <a:ext uri="{FF2B5EF4-FFF2-40B4-BE49-F238E27FC236}">
                <a16:creationId xmlns:a16="http://schemas.microsoft.com/office/drawing/2014/main" id="{5166DE5D-D648-406D-B607-CEF20DA0C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438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</a:p>
        </p:txBody>
      </p:sp>
      <p:sp>
        <p:nvSpPr>
          <p:cNvPr id="21520" name="Rectangle 14">
            <a:extLst>
              <a:ext uri="{FF2B5EF4-FFF2-40B4-BE49-F238E27FC236}">
                <a16:creationId xmlns:a16="http://schemas.microsoft.com/office/drawing/2014/main" id="{06C9BE44-EE24-4FA6-BEA6-3E9E115F8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19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 + log (n)</a:t>
            </a:r>
          </a:p>
        </p:txBody>
      </p:sp>
      <p:sp>
        <p:nvSpPr>
          <p:cNvPr id="21521" name="Rectangle 15">
            <a:extLst>
              <a:ext uri="{FF2B5EF4-FFF2-40B4-BE49-F238E27FC236}">
                <a16:creationId xmlns:a16="http://schemas.microsoft.com/office/drawing/2014/main" id="{DE018DDE-FAC2-4530-AC2D-3E9757C96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200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n.log (n)</a:t>
            </a:r>
          </a:p>
        </p:txBody>
      </p:sp>
      <p:sp>
        <p:nvSpPr>
          <p:cNvPr id="21522" name="Rectangle 16">
            <a:extLst>
              <a:ext uri="{FF2B5EF4-FFF2-40B4-BE49-F238E27FC236}">
                <a16:creationId xmlns:a16="http://schemas.microsoft.com/office/drawing/2014/main" id="{F782A539-5BA7-456C-B089-0D1C38872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81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10n</a:t>
            </a:r>
          </a:p>
        </p:txBody>
      </p:sp>
      <p:sp>
        <p:nvSpPr>
          <p:cNvPr id="21523" name="Rectangle 17">
            <a:extLst>
              <a:ext uri="{FF2B5EF4-FFF2-40B4-BE49-F238E27FC236}">
                <a16:creationId xmlns:a16="http://schemas.microsoft.com/office/drawing/2014/main" id="{3A021F5F-E1BB-4C35-A7EC-4F9E6BD18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962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2</a:t>
            </a:r>
            <a:endParaRPr lang="cs-CZ" altLang="cs-CZ" sz="1800">
              <a:solidFill>
                <a:schemeClr val="folHlink"/>
              </a:solidFill>
            </a:endParaRPr>
          </a:p>
        </p:txBody>
      </p:sp>
      <p:sp>
        <p:nvSpPr>
          <p:cNvPr id="21524" name="Rectangle 18">
            <a:extLst>
              <a:ext uri="{FF2B5EF4-FFF2-40B4-BE49-F238E27FC236}">
                <a16:creationId xmlns:a16="http://schemas.microsoft.com/office/drawing/2014/main" id="{568CA583-2BB1-42FD-B2F9-A0BD5665A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343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100n</a:t>
            </a:r>
            <a:r>
              <a:rPr lang="cs-CZ" altLang="cs-CZ" sz="1800" baseline="30000">
                <a:solidFill>
                  <a:schemeClr val="folHlink"/>
                </a:solidFill>
              </a:rPr>
              <a:t>2</a:t>
            </a:r>
            <a:endParaRPr lang="cs-CZ" altLang="cs-CZ" sz="1800">
              <a:solidFill>
                <a:schemeClr val="folHlink"/>
              </a:solidFill>
            </a:endParaRPr>
          </a:p>
        </p:txBody>
      </p:sp>
      <p:sp>
        <p:nvSpPr>
          <p:cNvPr id="21525" name="Rectangle 19">
            <a:extLst>
              <a:ext uri="{FF2B5EF4-FFF2-40B4-BE49-F238E27FC236}">
                <a16:creationId xmlns:a16="http://schemas.microsoft.com/office/drawing/2014/main" id="{51130DB3-AE7F-4B98-9C20-C1A869BC1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24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3</a:t>
            </a:r>
            <a:endParaRPr lang="cs-CZ" altLang="cs-CZ" sz="1800">
              <a:solidFill>
                <a:schemeClr val="folHlink"/>
              </a:solidFill>
            </a:endParaRPr>
          </a:p>
        </p:txBody>
      </p:sp>
      <p:sp>
        <p:nvSpPr>
          <p:cNvPr id="21526" name="Rectangle 20">
            <a:extLst>
              <a:ext uri="{FF2B5EF4-FFF2-40B4-BE49-F238E27FC236}">
                <a16:creationId xmlns:a16="http://schemas.microsoft.com/office/drawing/2014/main" id="{ABA308B6-CA4C-45D7-BF1A-39771B2E5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105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3 </a:t>
            </a:r>
            <a:r>
              <a:rPr lang="cs-CZ" altLang="cs-CZ" sz="1800">
                <a:solidFill>
                  <a:schemeClr val="folHlink"/>
                </a:solidFill>
              </a:rPr>
              <a:t>+    n</a:t>
            </a:r>
            <a:r>
              <a:rPr lang="cs-CZ" altLang="cs-CZ" sz="1800" baseline="30000">
                <a:solidFill>
                  <a:schemeClr val="folHlink"/>
                </a:solidFill>
              </a:rPr>
              <a:t>2 </a:t>
            </a:r>
            <a:r>
              <a:rPr lang="cs-CZ" altLang="cs-CZ" sz="1800">
                <a:solidFill>
                  <a:schemeClr val="folHlink"/>
                </a:solidFill>
              </a:rPr>
              <a:t>+ 10n</a:t>
            </a:r>
          </a:p>
        </p:txBody>
      </p:sp>
      <p:sp>
        <p:nvSpPr>
          <p:cNvPr id="21527" name="Rectangle 21">
            <a:extLst>
              <a:ext uri="{FF2B5EF4-FFF2-40B4-BE49-F238E27FC236}">
                <a16:creationId xmlns:a16="http://schemas.microsoft.com/office/drawing/2014/main" id="{132B422C-4233-4EAE-BF5A-7328E2910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4864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</a:t>
            </a:r>
            <a:r>
              <a:rPr lang="cs-CZ" altLang="cs-CZ" sz="1800" baseline="30000">
                <a:solidFill>
                  <a:schemeClr val="folHlink"/>
                </a:solidFill>
              </a:rPr>
              <a:t>n</a:t>
            </a:r>
            <a:endParaRPr lang="cs-CZ" altLang="cs-CZ" sz="1800">
              <a:solidFill>
                <a:schemeClr val="folHlink"/>
              </a:solidFill>
            </a:endParaRPr>
          </a:p>
        </p:txBody>
      </p:sp>
      <p:sp>
        <p:nvSpPr>
          <p:cNvPr id="21528" name="Rectangle 22">
            <a:extLst>
              <a:ext uri="{FF2B5EF4-FFF2-40B4-BE49-F238E27FC236}">
                <a16:creationId xmlns:a16="http://schemas.microsoft.com/office/drawing/2014/main" id="{9EA99B8A-534D-42F0-BB81-86E3D4F39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514985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000">
                <a:solidFill>
                  <a:schemeClr val="folHlink"/>
                </a:solidFill>
              </a:rPr>
              <a:t>3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29" name="Rectangle 23">
            <a:extLst>
              <a:ext uri="{FF2B5EF4-FFF2-40B4-BE49-F238E27FC236}">
                <a16:creationId xmlns:a16="http://schemas.microsoft.com/office/drawing/2014/main" id="{A244562C-48E9-40D1-A4F1-06CCE01A9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5311775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000">
                <a:solidFill>
                  <a:schemeClr val="folHlink"/>
                </a:solidFill>
              </a:rPr>
              <a:t>2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30" name="Line 24">
            <a:extLst>
              <a:ext uri="{FF2B5EF4-FFF2-40B4-BE49-F238E27FC236}">
                <a16:creationId xmlns:a16="http://schemas.microsoft.com/office/drawing/2014/main" id="{D7EADDFA-0EBA-46C2-9A69-1D6147B2E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5376863"/>
            <a:ext cx="1524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31" name="Rectangle 25">
            <a:extLst>
              <a:ext uri="{FF2B5EF4-FFF2-40B4-BE49-F238E27FC236}">
                <a16:creationId xmlns:a16="http://schemas.microsoft.com/office/drawing/2014/main" id="{C0BC2A79-217C-4D2C-B8BA-1F76F045A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38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 dirty="0"/>
              <a:t>1000</a:t>
            </a:r>
          </a:p>
        </p:txBody>
      </p:sp>
      <p:sp>
        <p:nvSpPr>
          <p:cNvPr id="21532" name="Rectangle 26">
            <a:extLst>
              <a:ext uri="{FF2B5EF4-FFF2-40B4-BE49-F238E27FC236}">
                <a16:creationId xmlns:a16="http://schemas.microsoft.com/office/drawing/2014/main" id="{78D1F62C-8E90-4AB8-A7F2-6F394E35E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819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990</a:t>
            </a:r>
          </a:p>
        </p:txBody>
      </p:sp>
      <p:sp>
        <p:nvSpPr>
          <p:cNvPr id="21533" name="Rectangle 27">
            <a:extLst>
              <a:ext uri="{FF2B5EF4-FFF2-40B4-BE49-F238E27FC236}">
                <a16:creationId xmlns:a16="http://schemas.microsoft.com/office/drawing/2014/main" id="{9D445C6B-0BC0-4F2C-8890-794AC7E4C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200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140</a:t>
            </a:r>
          </a:p>
        </p:txBody>
      </p:sp>
      <p:sp>
        <p:nvSpPr>
          <p:cNvPr id="21534" name="Rectangle 28">
            <a:extLst>
              <a:ext uri="{FF2B5EF4-FFF2-40B4-BE49-F238E27FC236}">
                <a16:creationId xmlns:a16="http://schemas.microsoft.com/office/drawing/2014/main" id="{FABA63C4-0BBC-4DEE-913F-54AA7B7E4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81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</a:p>
        </p:txBody>
      </p:sp>
      <p:sp>
        <p:nvSpPr>
          <p:cNvPr id="21535" name="Rectangle 29">
            <a:extLst>
              <a:ext uri="{FF2B5EF4-FFF2-40B4-BE49-F238E27FC236}">
                <a16:creationId xmlns:a16="http://schemas.microsoft.com/office/drawing/2014/main" id="{F5C97BF4-B334-4360-8EBA-AA4D34ACF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962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31</a:t>
            </a:r>
          </a:p>
        </p:txBody>
      </p:sp>
      <p:sp>
        <p:nvSpPr>
          <p:cNvPr id="21536" name="Rectangle 30">
            <a:extLst>
              <a:ext uri="{FF2B5EF4-FFF2-40B4-BE49-F238E27FC236}">
                <a16:creationId xmlns:a16="http://schemas.microsoft.com/office/drawing/2014/main" id="{65D0A657-8A6B-48B4-B3A0-61918B59F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  3</a:t>
            </a:r>
          </a:p>
        </p:txBody>
      </p:sp>
      <p:sp>
        <p:nvSpPr>
          <p:cNvPr id="21537" name="Rectangle 31">
            <a:extLst>
              <a:ext uri="{FF2B5EF4-FFF2-40B4-BE49-F238E27FC236}">
                <a16:creationId xmlns:a16="http://schemas.microsoft.com/office/drawing/2014/main" id="{53B2C962-2F39-4CE0-BB80-65C0DDF38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</a:t>
            </a:r>
          </a:p>
        </p:txBody>
      </p:sp>
      <p:sp>
        <p:nvSpPr>
          <p:cNvPr id="21538" name="Rectangle 32">
            <a:extLst>
              <a:ext uri="{FF2B5EF4-FFF2-40B4-BE49-F238E27FC236}">
                <a16:creationId xmlns:a16="http://schemas.microsoft.com/office/drawing/2014/main" id="{A7FB9768-AF38-4417-BADB-9DE39243E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105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9</a:t>
            </a:r>
          </a:p>
        </p:txBody>
      </p:sp>
      <p:sp>
        <p:nvSpPr>
          <p:cNvPr id="21539" name="Rectangle 33">
            <a:extLst>
              <a:ext uri="{FF2B5EF4-FFF2-40B4-BE49-F238E27FC236}">
                <a16:creationId xmlns:a16="http://schemas.microsoft.com/office/drawing/2014/main" id="{294642B1-AF35-4A0A-B36F-B1B105C21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486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9</a:t>
            </a:r>
          </a:p>
        </p:txBody>
      </p:sp>
      <p:sp>
        <p:nvSpPr>
          <p:cNvPr id="21540" name="Rectangle 34">
            <a:extLst>
              <a:ext uri="{FF2B5EF4-FFF2-40B4-BE49-F238E27FC236}">
                <a16:creationId xmlns:a16="http://schemas.microsoft.com/office/drawing/2014/main" id="{16A1681E-0D7F-4BA8-85A3-EE7B8B324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4384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60 000  </a:t>
            </a:r>
          </a:p>
        </p:txBody>
      </p:sp>
      <p:sp>
        <p:nvSpPr>
          <p:cNvPr id="21541" name="Rectangle 35">
            <a:extLst>
              <a:ext uri="{FF2B5EF4-FFF2-40B4-BE49-F238E27FC236}">
                <a16:creationId xmlns:a16="http://schemas.microsoft.com/office/drawing/2014/main" id="{0B2B625D-1718-48AC-BE10-87D7F446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19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59 984  </a:t>
            </a:r>
          </a:p>
        </p:txBody>
      </p:sp>
      <p:sp>
        <p:nvSpPr>
          <p:cNvPr id="21542" name="Rectangle 36">
            <a:extLst>
              <a:ext uri="{FF2B5EF4-FFF2-40B4-BE49-F238E27FC236}">
                <a16:creationId xmlns:a16="http://schemas.microsoft.com/office/drawing/2014/main" id="{1D18F083-05FA-41FD-A6FE-1147EF35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00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4 893  </a:t>
            </a:r>
          </a:p>
        </p:txBody>
      </p:sp>
      <p:sp>
        <p:nvSpPr>
          <p:cNvPr id="21543" name="Rectangle 37">
            <a:extLst>
              <a:ext uri="{FF2B5EF4-FFF2-40B4-BE49-F238E27FC236}">
                <a16:creationId xmlns:a16="http://schemas.microsoft.com/office/drawing/2014/main" id="{DF4A0E01-EE02-47EE-A1AD-25433DC8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81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6 000  </a:t>
            </a:r>
          </a:p>
        </p:txBody>
      </p:sp>
      <p:sp>
        <p:nvSpPr>
          <p:cNvPr id="21544" name="Rectangle 38">
            <a:extLst>
              <a:ext uri="{FF2B5EF4-FFF2-40B4-BE49-F238E27FC236}">
                <a16:creationId xmlns:a16="http://schemas.microsoft.com/office/drawing/2014/main" id="{7D765A2A-7720-4C6A-A01B-6365DA20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244  </a:t>
            </a:r>
          </a:p>
        </p:txBody>
      </p:sp>
      <p:sp>
        <p:nvSpPr>
          <p:cNvPr id="21545" name="Rectangle 39">
            <a:extLst>
              <a:ext uri="{FF2B5EF4-FFF2-40B4-BE49-F238E27FC236}">
                <a16:creationId xmlns:a16="http://schemas.microsoft.com/office/drawing/2014/main" id="{E5551B96-FE90-421A-9AEA-03C4AAD61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343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24  </a:t>
            </a:r>
          </a:p>
        </p:txBody>
      </p:sp>
      <p:sp>
        <p:nvSpPr>
          <p:cNvPr id="21546" name="Rectangle 40">
            <a:extLst>
              <a:ext uri="{FF2B5EF4-FFF2-40B4-BE49-F238E27FC236}">
                <a16:creationId xmlns:a16="http://schemas.microsoft.com/office/drawing/2014/main" id="{23EBCE80-25B9-4899-B442-0DBF52FEC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724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39  </a:t>
            </a:r>
          </a:p>
        </p:txBody>
      </p:sp>
      <p:sp>
        <p:nvSpPr>
          <p:cNvPr id="21547" name="Rectangle 41">
            <a:extLst>
              <a:ext uri="{FF2B5EF4-FFF2-40B4-BE49-F238E27FC236}">
                <a16:creationId xmlns:a16="http://schemas.microsoft.com/office/drawing/2014/main" id="{0C97AE1E-2F86-4247-BF23-26A691F46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105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38  </a:t>
            </a:r>
          </a:p>
        </p:txBody>
      </p:sp>
      <p:sp>
        <p:nvSpPr>
          <p:cNvPr id="21548" name="Rectangle 42">
            <a:extLst>
              <a:ext uri="{FF2B5EF4-FFF2-40B4-BE49-F238E27FC236}">
                <a16:creationId xmlns:a16="http://schemas.microsoft.com/office/drawing/2014/main" id="{7537466E-0C57-47D8-B791-9EADCDA01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864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15  </a:t>
            </a:r>
          </a:p>
        </p:txBody>
      </p:sp>
      <p:sp>
        <p:nvSpPr>
          <p:cNvPr id="21549" name="Rectangle 43">
            <a:extLst>
              <a:ext uri="{FF2B5EF4-FFF2-40B4-BE49-F238E27FC236}">
                <a16:creationId xmlns:a16="http://schemas.microsoft.com/office/drawing/2014/main" id="{45E78D7B-BD49-4A76-B7DF-5A3A1A128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438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3 600 000</a:t>
            </a:r>
            <a:r>
              <a:rPr lang="cs-CZ" altLang="cs-CZ" sz="2400"/>
              <a:t>  </a:t>
            </a:r>
          </a:p>
        </p:txBody>
      </p:sp>
      <p:sp>
        <p:nvSpPr>
          <p:cNvPr id="21550" name="Rectangle 44">
            <a:extLst>
              <a:ext uri="{FF2B5EF4-FFF2-40B4-BE49-F238E27FC236}">
                <a16:creationId xmlns:a16="http://schemas.microsoft.com/office/drawing/2014/main" id="{1E2A581F-8E44-43A6-94A5-BFF90081F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19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3 599 978</a:t>
            </a:r>
            <a:r>
              <a:rPr lang="cs-CZ" altLang="cs-CZ" sz="2400"/>
              <a:t>  </a:t>
            </a:r>
          </a:p>
        </p:txBody>
      </p:sp>
      <p:sp>
        <p:nvSpPr>
          <p:cNvPr id="21551" name="Rectangle 45">
            <a:extLst>
              <a:ext uri="{FF2B5EF4-FFF2-40B4-BE49-F238E27FC236}">
                <a16:creationId xmlns:a16="http://schemas.microsoft.com/office/drawing/2014/main" id="{C13A7442-1F51-4C6B-9175-970BC9CB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00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200 000</a:t>
            </a:r>
            <a:r>
              <a:rPr lang="cs-CZ" altLang="cs-CZ" sz="2400"/>
              <a:t>  </a:t>
            </a:r>
          </a:p>
        </p:txBody>
      </p:sp>
      <p:sp>
        <p:nvSpPr>
          <p:cNvPr id="21552" name="Rectangle 46">
            <a:extLst>
              <a:ext uri="{FF2B5EF4-FFF2-40B4-BE49-F238E27FC236}">
                <a16:creationId xmlns:a16="http://schemas.microsoft.com/office/drawing/2014/main" id="{3608E2A7-F3C7-482E-8FF2-18A9FF83B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81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360 000 </a:t>
            </a:r>
            <a:r>
              <a:rPr lang="cs-CZ" altLang="cs-CZ" sz="2400"/>
              <a:t> </a:t>
            </a:r>
          </a:p>
        </p:txBody>
      </p:sp>
      <p:sp>
        <p:nvSpPr>
          <p:cNvPr id="21553" name="Rectangle 47">
            <a:extLst>
              <a:ext uri="{FF2B5EF4-FFF2-40B4-BE49-F238E27FC236}">
                <a16:creationId xmlns:a16="http://schemas.microsoft.com/office/drawing/2014/main" id="{B3F61E4A-9E9D-4FB2-9EE7-224A0CABF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962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 1 897</a:t>
            </a:r>
            <a:r>
              <a:rPr lang="cs-CZ" altLang="cs-CZ" sz="2400"/>
              <a:t>  </a:t>
            </a:r>
          </a:p>
        </p:txBody>
      </p:sp>
      <p:sp>
        <p:nvSpPr>
          <p:cNvPr id="21554" name="Rectangle 48">
            <a:extLst>
              <a:ext uri="{FF2B5EF4-FFF2-40B4-BE49-F238E27FC236}">
                <a16:creationId xmlns:a16="http://schemas.microsoft.com/office/drawing/2014/main" id="{3782E7F4-B7C3-462B-AC14-77D070694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343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189</a:t>
            </a:r>
            <a:r>
              <a:rPr lang="cs-CZ" altLang="cs-CZ" sz="2400"/>
              <a:t>  </a:t>
            </a:r>
          </a:p>
        </p:txBody>
      </p:sp>
      <p:sp>
        <p:nvSpPr>
          <p:cNvPr id="21555" name="Rectangle 49">
            <a:extLst>
              <a:ext uri="{FF2B5EF4-FFF2-40B4-BE49-F238E27FC236}">
                <a16:creationId xmlns:a16="http://schemas.microsoft.com/office/drawing/2014/main" id="{F3A45E3E-47E0-4C5F-B1D7-923B86F47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724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153</a:t>
            </a:r>
            <a:r>
              <a:rPr lang="cs-CZ" altLang="cs-CZ" sz="2400"/>
              <a:t>  </a:t>
            </a:r>
          </a:p>
        </p:txBody>
      </p:sp>
      <p:sp>
        <p:nvSpPr>
          <p:cNvPr id="21556" name="Rectangle 50">
            <a:extLst>
              <a:ext uri="{FF2B5EF4-FFF2-40B4-BE49-F238E27FC236}">
                <a16:creationId xmlns:a16="http://schemas.microsoft.com/office/drawing/2014/main" id="{F903C243-2A4A-4986-A7BF-07BA308AC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105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153</a:t>
            </a:r>
            <a:r>
              <a:rPr lang="cs-CZ" altLang="cs-CZ" sz="2400"/>
              <a:t>  </a:t>
            </a:r>
          </a:p>
        </p:txBody>
      </p:sp>
      <p:sp>
        <p:nvSpPr>
          <p:cNvPr id="21557" name="Rectangle 51">
            <a:extLst>
              <a:ext uri="{FF2B5EF4-FFF2-40B4-BE49-F238E27FC236}">
                <a16:creationId xmlns:a16="http://schemas.microsoft.com/office/drawing/2014/main" id="{A342213D-A441-4BD9-A1FE-58B3C8BC4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486400"/>
            <a:ext cx="1447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21</a:t>
            </a:r>
            <a:r>
              <a:rPr lang="cs-CZ" altLang="cs-CZ" sz="2400"/>
              <a:t>  </a:t>
            </a:r>
          </a:p>
        </p:txBody>
      </p:sp>
      <p:sp>
        <p:nvSpPr>
          <p:cNvPr id="21558" name="Rectangle 52">
            <a:extLst>
              <a:ext uri="{FF2B5EF4-FFF2-40B4-BE49-F238E27FC236}">
                <a16:creationId xmlns:a16="http://schemas.microsoft.com/office/drawing/2014/main" id="{CA39E1B8-04F0-4911-8952-E2D65CAE6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0574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1 sec.</a:t>
            </a:r>
          </a:p>
        </p:txBody>
      </p:sp>
      <p:sp>
        <p:nvSpPr>
          <p:cNvPr id="21559" name="Rectangle 53">
            <a:extLst>
              <a:ext uri="{FF2B5EF4-FFF2-40B4-BE49-F238E27FC236}">
                <a16:creationId xmlns:a16="http://schemas.microsoft.com/office/drawing/2014/main" id="{8C79F23A-471A-4521-BB80-B0B3970F5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0574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 min.</a:t>
            </a:r>
          </a:p>
        </p:txBody>
      </p:sp>
      <p:sp>
        <p:nvSpPr>
          <p:cNvPr id="21560" name="Rectangle 54">
            <a:extLst>
              <a:ext uri="{FF2B5EF4-FFF2-40B4-BE49-F238E27FC236}">
                <a16:creationId xmlns:a16="http://schemas.microsoft.com/office/drawing/2014/main" id="{20177FC1-F803-4A21-B1C4-4C60B144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057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 hod.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61" name="Rectangle 55">
            <a:extLst>
              <a:ext uri="{FF2B5EF4-FFF2-40B4-BE49-F238E27FC236}">
                <a16:creationId xmlns:a16="http://schemas.microsoft.com/office/drawing/2014/main" id="{663D9177-D68E-4595-A099-67EDB5CC3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67640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Max. rozsah problému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1562" name="Line 56">
            <a:extLst>
              <a:ext uri="{FF2B5EF4-FFF2-40B4-BE49-F238E27FC236}">
                <a16:creationId xmlns:a16="http://schemas.microsoft.com/office/drawing/2014/main" id="{64D6937D-CEE2-4D74-859D-E14637471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3" name="Line 57">
            <a:extLst>
              <a:ext uri="{FF2B5EF4-FFF2-40B4-BE49-F238E27FC236}">
                <a16:creationId xmlns:a16="http://schemas.microsoft.com/office/drawing/2014/main" id="{718FAA74-A7EC-4FA7-880C-2811D0D1E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6764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4" name="Line 58">
            <a:extLst>
              <a:ext uri="{FF2B5EF4-FFF2-40B4-BE49-F238E27FC236}">
                <a16:creationId xmlns:a16="http://schemas.microsoft.com/office/drawing/2014/main" id="{5EDBF1FB-F8DC-4BA3-9BD1-B59E7223CD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867400"/>
            <a:ext cx="5410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5" name="Line 59">
            <a:extLst>
              <a:ext uri="{FF2B5EF4-FFF2-40B4-BE49-F238E27FC236}">
                <a16:creationId xmlns:a16="http://schemas.microsoft.com/office/drawing/2014/main" id="{122B9F40-B9DD-4482-B29C-B5A8AB17C2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1676400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6" name="Line 60">
            <a:extLst>
              <a:ext uri="{FF2B5EF4-FFF2-40B4-BE49-F238E27FC236}">
                <a16:creationId xmlns:a16="http://schemas.microsoft.com/office/drawing/2014/main" id="{C7CA0C37-BC24-476F-B6C9-C9DBBE7C90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438400"/>
            <a:ext cx="54864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7" name="Line 61">
            <a:extLst>
              <a:ext uri="{FF2B5EF4-FFF2-40B4-BE49-F238E27FC236}">
                <a16:creationId xmlns:a16="http://schemas.microsoft.com/office/drawing/2014/main" id="{D73C1539-F96E-43B9-B801-B0F25B0FF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676400"/>
            <a:ext cx="0" cy="419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8" name="Line 62">
            <a:extLst>
              <a:ext uri="{FF2B5EF4-FFF2-40B4-BE49-F238E27FC236}">
                <a16:creationId xmlns:a16="http://schemas.microsoft.com/office/drawing/2014/main" id="{D88F832F-BC8D-4416-8A64-8A6D714DF1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819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69" name="Line 63">
            <a:extLst>
              <a:ext uri="{FF2B5EF4-FFF2-40B4-BE49-F238E27FC236}">
                <a16:creationId xmlns:a16="http://schemas.microsoft.com/office/drawing/2014/main" id="{482CAEF6-A2EB-483B-B665-98CE199FF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200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0" name="Line 64">
            <a:extLst>
              <a:ext uri="{FF2B5EF4-FFF2-40B4-BE49-F238E27FC236}">
                <a16:creationId xmlns:a16="http://schemas.microsoft.com/office/drawing/2014/main" id="{3029A1AE-734B-4BF8-B4FC-B79D15244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581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1" name="Line 65">
            <a:extLst>
              <a:ext uri="{FF2B5EF4-FFF2-40B4-BE49-F238E27FC236}">
                <a16:creationId xmlns:a16="http://schemas.microsoft.com/office/drawing/2014/main" id="{2EC9C896-A5A7-4C3A-83D9-0C00CD1D8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962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2" name="Line 66">
            <a:extLst>
              <a:ext uri="{FF2B5EF4-FFF2-40B4-BE49-F238E27FC236}">
                <a16:creationId xmlns:a16="http://schemas.microsoft.com/office/drawing/2014/main" id="{7E7D3EC5-81D9-4E38-908A-ECC2B332D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343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3" name="Line 67">
            <a:extLst>
              <a:ext uri="{FF2B5EF4-FFF2-40B4-BE49-F238E27FC236}">
                <a16:creationId xmlns:a16="http://schemas.microsoft.com/office/drawing/2014/main" id="{26021AB6-DB97-4315-939D-CD311D49B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4" name="Line 68">
            <a:extLst>
              <a:ext uri="{FF2B5EF4-FFF2-40B4-BE49-F238E27FC236}">
                <a16:creationId xmlns:a16="http://schemas.microsoft.com/office/drawing/2014/main" id="{35B36E4B-7279-4720-A0EA-3FF768CA5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486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5" name="Line 69">
            <a:extLst>
              <a:ext uri="{FF2B5EF4-FFF2-40B4-BE49-F238E27FC236}">
                <a16:creationId xmlns:a16="http://schemas.microsoft.com/office/drawing/2014/main" id="{499D969C-BEBE-4847-81B3-9A7C5A68DB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6" name="Line 70">
            <a:extLst>
              <a:ext uri="{FF2B5EF4-FFF2-40B4-BE49-F238E27FC236}">
                <a16:creationId xmlns:a16="http://schemas.microsoft.com/office/drawing/2014/main" id="{74FC803E-FB9C-47A7-892C-5380BB810F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057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7" name="Line 71">
            <a:extLst>
              <a:ext uri="{FF2B5EF4-FFF2-40B4-BE49-F238E27FC236}">
                <a16:creationId xmlns:a16="http://schemas.microsoft.com/office/drawing/2014/main" id="{C212C753-E6C9-4631-88FD-C51F63033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8" name="Line 72">
            <a:extLst>
              <a:ext uri="{FF2B5EF4-FFF2-40B4-BE49-F238E27FC236}">
                <a16:creationId xmlns:a16="http://schemas.microsoft.com/office/drawing/2014/main" id="{39046795-21CF-4B81-9B67-162080C9B3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79" name="Line 73">
            <a:extLst>
              <a:ext uri="{FF2B5EF4-FFF2-40B4-BE49-F238E27FC236}">
                <a16:creationId xmlns:a16="http://schemas.microsoft.com/office/drawing/2014/main" id="{F227B358-2AE1-4E26-82FE-BDF0F2AACA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0675" y="5303838"/>
            <a:ext cx="152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>
            <a:extLst>
              <a:ext uri="{FF2B5EF4-FFF2-40B4-BE49-F238E27FC236}">
                <a16:creationId xmlns:a16="http://schemas.microsoft.com/office/drawing/2014/main" id="{12F66208-CFA3-454F-A434-6AE5C71C35C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3F4E1-2ECD-4473-B06D-22C956CCB8D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2531" name="Zástupný symbol pro číslo snímku 5">
            <a:extLst>
              <a:ext uri="{FF2B5EF4-FFF2-40B4-BE49-F238E27FC236}">
                <a16:creationId xmlns:a16="http://schemas.microsoft.com/office/drawing/2014/main" id="{3A59F7F9-02A9-41C0-ADF4-8E1CAF13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C9D01D-3521-4FFD-BEF1-0491D711E6A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81270E52-219F-41EB-88AF-4FAF3C08F0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Srovnání algoritmů (3)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128CFD69-E35F-4F81-8C7C-15096E366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 následující tabulce je uveden čas potřeb-ný ke zpracování vstupních dat rozsahu </a:t>
            </a:r>
            <a:r>
              <a:rPr lang="cs-CZ" altLang="cs-CZ">
                <a:solidFill>
                  <a:schemeClr val="folHlink"/>
                </a:solidFill>
              </a:rPr>
              <a:t>n</a:t>
            </a:r>
            <a:r>
              <a:rPr lang="cs-CZ" altLang="cs-CZ"/>
              <a:t>, jestliže počet operací, které je nutné provést, je dán funkcí </a:t>
            </a:r>
            <a:r>
              <a:rPr lang="cs-CZ" altLang="cs-CZ">
                <a:solidFill>
                  <a:schemeClr val="folHlink"/>
                </a:solidFill>
              </a:rPr>
              <a:t>f (n)</a:t>
            </a:r>
          </a:p>
          <a:p>
            <a:r>
              <a:rPr lang="cs-CZ" altLang="cs-CZ"/>
              <a:t>Provedení jedné operace trvá jednu mikrosekundu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>
            <a:extLst>
              <a:ext uri="{FF2B5EF4-FFF2-40B4-BE49-F238E27FC236}">
                <a16:creationId xmlns:a16="http://schemas.microsoft.com/office/drawing/2014/main" id="{1E8BA291-7304-411A-A684-D0DC191D93A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A0E2A3-C317-413B-9CB3-5D61890A9750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3555" name="Zástupný symbol pro číslo snímku 5">
            <a:extLst>
              <a:ext uri="{FF2B5EF4-FFF2-40B4-BE49-F238E27FC236}">
                <a16:creationId xmlns:a16="http://schemas.microsoft.com/office/drawing/2014/main" id="{99874EDF-132F-4CE9-94A8-BED44AAD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479CDF-9283-4E18-8AFB-2568507C3AE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B3B55C65-7D45-417A-BDC0-2B711A38B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Srovnání algoritmů (4)</a:t>
            </a: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571AFBE7-6968-4642-B8B5-7951BFB20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endParaRPr lang="cs-CZ" altLang="cs-CZ" sz="2400"/>
          </a:p>
        </p:txBody>
      </p:sp>
      <p:sp>
        <p:nvSpPr>
          <p:cNvPr id="23558" name="Rectangle 4">
            <a:extLst>
              <a:ext uri="{FF2B5EF4-FFF2-40B4-BE49-F238E27FC236}">
                <a16:creationId xmlns:a16="http://schemas.microsoft.com/office/drawing/2014/main" id="{6A4C12AB-553E-4A47-A438-A73C5DF59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00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n.log (n)</a:t>
            </a:r>
            <a:endParaRPr lang="cs-CZ" altLang="cs-CZ" sz="2400"/>
          </a:p>
        </p:txBody>
      </p:sp>
      <p:sp>
        <p:nvSpPr>
          <p:cNvPr id="23559" name="Rectangle 5">
            <a:extLst>
              <a:ext uri="{FF2B5EF4-FFF2-40B4-BE49-F238E27FC236}">
                <a16:creationId xmlns:a16="http://schemas.microsoft.com/office/drawing/2014/main" id="{45019A2B-A97F-4137-A936-089F8F4AE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1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2</a:t>
            </a:r>
            <a:endParaRPr lang="cs-CZ" altLang="cs-CZ" sz="2400"/>
          </a:p>
        </p:txBody>
      </p:sp>
      <p:sp>
        <p:nvSpPr>
          <p:cNvPr id="23560" name="Rectangle 6">
            <a:extLst>
              <a:ext uri="{FF2B5EF4-FFF2-40B4-BE49-F238E27FC236}">
                <a16:creationId xmlns:a16="http://schemas.microsoft.com/office/drawing/2014/main" id="{28D37E3B-5F22-4B73-8135-0DDC7048A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62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3</a:t>
            </a:r>
            <a:endParaRPr lang="cs-CZ" altLang="cs-CZ" sz="2400"/>
          </a:p>
        </p:txBody>
      </p:sp>
      <p:sp>
        <p:nvSpPr>
          <p:cNvPr id="23561" name="Rectangle 7">
            <a:extLst>
              <a:ext uri="{FF2B5EF4-FFF2-40B4-BE49-F238E27FC236}">
                <a16:creationId xmlns:a16="http://schemas.microsoft.com/office/drawing/2014/main" id="{EF0C0643-F0CB-4391-83F4-A13AFC3E0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343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4</a:t>
            </a:r>
            <a:endParaRPr lang="cs-CZ" altLang="cs-CZ" sz="2400"/>
          </a:p>
        </p:txBody>
      </p:sp>
      <p:sp>
        <p:nvSpPr>
          <p:cNvPr id="23562" name="Rectangle 8">
            <a:extLst>
              <a:ext uri="{FF2B5EF4-FFF2-40B4-BE49-F238E27FC236}">
                <a16:creationId xmlns:a16="http://schemas.microsoft.com/office/drawing/2014/main" id="{DF0D34F3-56A0-4E32-992F-C9E43A0A7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24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</a:t>
            </a:r>
            <a:r>
              <a:rPr lang="cs-CZ" altLang="cs-CZ" sz="1800" baseline="30000">
                <a:solidFill>
                  <a:schemeClr val="folHlink"/>
                </a:solidFill>
              </a:rPr>
              <a:t>n</a:t>
            </a:r>
            <a:endParaRPr lang="cs-CZ" altLang="cs-CZ" sz="2400"/>
          </a:p>
        </p:txBody>
      </p:sp>
      <p:sp>
        <p:nvSpPr>
          <p:cNvPr id="23563" name="Rectangle 9">
            <a:extLst>
              <a:ext uri="{FF2B5EF4-FFF2-40B4-BE49-F238E27FC236}">
                <a16:creationId xmlns:a16="http://schemas.microsoft.com/office/drawing/2014/main" id="{F9B979F9-CDA8-4758-AC43-2129AD921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05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n!</a:t>
            </a:r>
            <a:endParaRPr lang="cs-CZ" altLang="cs-CZ" sz="2400"/>
          </a:p>
        </p:txBody>
      </p:sp>
      <p:sp>
        <p:nvSpPr>
          <p:cNvPr id="23564" name="Rectangle 10">
            <a:extLst>
              <a:ext uri="{FF2B5EF4-FFF2-40B4-BE49-F238E27FC236}">
                <a16:creationId xmlns:a16="http://schemas.microsoft.com/office/drawing/2014/main" id="{B1217434-1179-403F-98BF-01D3DC03E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819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20 </a:t>
            </a:r>
            <a:r>
              <a:rPr lang="cs-CZ" altLang="cs-CZ" sz="1800">
                <a:latin typeface="Symbol" panose="05050102010706020507" pitchFamily="18" charset="2"/>
              </a:rPr>
              <a:t>m</a:t>
            </a:r>
            <a:r>
              <a:rPr lang="cs-CZ" altLang="cs-CZ" sz="1800"/>
              <a:t>s</a:t>
            </a:r>
          </a:p>
        </p:txBody>
      </p:sp>
      <p:sp>
        <p:nvSpPr>
          <p:cNvPr id="23565" name="Rectangle 11">
            <a:extLst>
              <a:ext uri="{FF2B5EF4-FFF2-40B4-BE49-F238E27FC236}">
                <a16:creationId xmlns:a16="http://schemas.microsoft.com/office/drawing/2014/main" id="{7FC6EBFA-C154-4603-BA24-76EE3C87E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200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86 </a:t>
            </a:r>
            <a:r>
              <a:rPr lang="cs-CZ" altLang="cs-CZ" sz="1800">
                <a:latin typeface="Symbol" panose="05050102010706020507" pitchFamily="18" charset="2"/>
              </a:rPr>
              <a:t>m</a:t>
            </a:r>
            <a:r>
              <a:rPr lang="cs-CZ" altLang="cs-CZ" sz="1800"/>
              <a:t>s</a:t>
            </a:r>
          </a:p>
        </p:txBody>
      </p:sp>
      <p:sp>
        <p:nvSpPr>
          <p:cNvPr id="23566" name="Rectangle 12">
            <a:extLst>
              <a:ext uri="{FF2B5EF4-FFF2-40B4-BE49-F238E27FC236}">
                <a16:creationId xmlns:a16="http://schemas.microsoft.com/office/drawing/2014/main" id="{275D67CC-C637-4E30-9CA6-DB80F9579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581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0,4 ms</a:t>
            </a:r>
          </a:p>
        </p:txBody>
      </p:sp>
      <p:sp>
        <p:nvSpPr>
          <p:cNvPr id="23567" name="Rectangle 13">
            <a:extLst>
              <a:ext uri="{FF2B5EF4-FFF2-40B4-BE49-F238E27FC236}">
                <a16:creationId xmlns:a16="http://schemas.microsoft.com/office/drawing/2014/main" id="{5EECC06C-273B-4AB0-91BE-7430445DB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962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8,0 ms</a:t>
            </a:r>
          </a:p>
        </p:txBody>
      </p:sp>
      <p:sp>
        <p:nvSpPr>
          <p:cNvPr id="23568" name="Rectangle 14">
            <a:extLst>
              <a:ext uri="{FF2B5EF4-FFF2-40B4-BE49-F238E27FC236}">
                <a16:creationId xmlns:a16="http://schemas.microsoft.com/office/drawing/2014/main" id="{6A4D6CA1-F870-416F-A2D2-B7B45E29D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43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0,16 s</a:t>
            </a:r>
          </a:p>
        </p:txBody>
      </p:sp>
      <p:sp>
        <p:nvSpPr>
          <p:cNvPr id="23569" name="Rectangle 15">
            <a:extLst>
              <a:ext uri="{FF2B5EF4-FFF2-40B4-BE49-F238E27FC236}">
                <a16:creationId xmlns:a16="http://schemas.microsoft.com/office/drawing/2014/main" id="{5DDA77D4-8851-4549-986C-6FA1D702C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724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1,00 s</a:t>
            </a:r>
          </a:p>
        </p:txBody>
      </p:sp>
      <p:sp>
        <p:nvSpPr>
          <p:cNvPr id="23570" name="Rectangle 16">
            <a:extLst>
              <a:ext uri="{FF2B5EF4-FFF2-40B4-BE49-F238E27FC236}">
                <a16:creationId xmlns:a16="http://schemas.microsoft.com/office/drawing/2014/main" id="{961E2F6A-C6AE-4199-865F-0CF93170C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105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77 000 let</a:t>
            </a:r>
          </a:p>
        </p:txBody>
      </p:sp>
      <p:sp>
        <p:nvSpPr>
          <p:cNvPr id="23571" name="Rectangle 17">
            <a:extLst>
              <a:ext uri="{FF2B5EF4-FFF2-40B4-BE49-F238E27FC236}">
                <a16:creationId xmlns:a16="http://schemas.microsoft.com/office/drawing/2014/main" id="{753BAEEB-0A8F-496F-ADF5-C8D8B4AE1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819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40 </a:t>
            </a:r>
            <a:r>
              <a:rPr lang="cs-CZ" altLang="cs-CZ" sz="1800">
                <a:latin typeface="Symbol" panose="05050102010706020507" pitchFamily="18" charset="2"/>
              </a:rPr>
              <a:t>m</a:t>
            </a:r>
            <a:r>
              <a:rPr lang="cs-CZ" altLang="cs-CZ" sz="1800"/>
              <a:t>s</a:t>
            </a:r>
          </a:p>
        </p:txBody>
      </p:sp>
      <p:sp>
        <p:nvSpPr>
          <p:cNvPr id="23572" name="Rectangle 18">
            <a:extLst>
              <a:ext uri="{FF2B5EF4-FFF2-40B4-BE49-F238E27FC236}">
                <a16:creationId xmlns:a16="http://schemas.microsoft.com/office/drawing/2014/main" id="{B42D52C1-5CF1-4408-948F-87FBAF3B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00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0,2 ms</a:t>
            </a:r>
          </a:p>
        </p:txBody>
      </p:sp>
      <p:sp>
        <p:nvSpPr>
          <p:cNvPr id="23573" name="Rectangle 19">
            <a:extLst>
              <a:ext uri="{FF2B5EF4-FFF2-40B4-BE49-F238E27FC236}">
                <a16:creationId xmlns:a16="http://schemas.microsoft.com/office/drawing/2014/main" id="{C2BF903C-8E51-4469-B6C1-193C563A8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581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1,6 ms</a:t>
            </a:r>
          </a:p>
        </p:txBody>
      </p:sp>
      <p:sp>
        <p:nvSpPr>
          <p:cNvPr id="23574" name="Rectangle 20">
            <a:extLst>
              <a:ext uri="{FF2B5EF4-FFF2-40B4-BE49-F238E27FC236}">
                <a16:creationId xmlns:a16="http://schemas.microsoft.com/office/drawing/2014/main" id="{6472C5DC-2BA4-4179-B336-79ACDEB3E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962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64 ms</a:t>
            </a:r>
          </a:p>
        </p:txBody>
      </p:sp>
      <p:sp>
        <p:nvSpPr>
          <p:cNvPr id="23575" name="Rectangle 21">
            <a:extLst>
              <a:ext uri="{FF2B5EF4-FFF2-40B4-BE49-F238E27FC236}">
                <a16:creationId xmlns:a16="http://schemas.microsoft.com/office/drawing/2014/main" id="{5F61F2CD-00AC-4BB0-B130-753D05E8C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343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2,56 s</a:t>
            </a:r>
          </a:p>
        </p:txBody>
      </p:sp>
      <p:sp>
        <p:nvSpPr>
          <p:cNvPr id="23576" name="Rectangle 22">
            <a:extLst>
              <a:ext uri="{FF2B5EF4-FFF2-40B4-BE49-F238E27FC236}">
                <a16:creationId xmlns:a16="http://schemas.microsoft.com/office/drawing/2014/main" id="{E16A8132-8F24-40D1-9AA1-622B134F2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724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11,7 dní</a:t>
            </a:r>
          </a:p>
        </p:txBody>
      </p:sp>
      <p:sp>
        <p:nvSpPr>
          <p:cNvPr id="23577" name="Rectangle 23">
            <a:extLst>
              <a:ext uri="{FF2B5EF4-FFF2-40B4-BE49-F238E27FC236}">
                <a16:creationId xmlns:a16="http://schemas.microsoft.com/office/drawing/2014/main" id="{614D1C18-0A6B-4555-949C-FDA9A6D78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05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78" name="Rectangle 24">
            <a:extLst>
              <a:ext uri="{FF2B5EF4-FFF2-40B4-BE49-F238E27FC236}">
                <a16:creationId xmlns:a16="http://schemas.microsoft.com/office/drawing/2014/main" id="{97EFE69D-08DC-45B9-BDE4-F91BAF245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60 </a:t>
            </a:r>
            <a:r>
              <a:rPr lang="cs-CZ" altLang="cs-CZ" sz="1800">
                <a:latin typeface="Symbol" panose="05050102010706020507" pitchFamily="18" charset="2"/>
              </a:rPr>
              <a:t>m</a:t>
            </a:r>
            <a:r>
              <a:rPr lang="cs-CZ" altLang="cs-CZ" sz="1800"/>
              <a:t>s</a:t>
            </a:r>
          </a:p>
        </p:txBody>
      </p:sp>
      <p:sp>
        <p:nvSpPr>
          <p:cNvPr id="23579" name="Rectangle 25">
            <a:extLst>
              <a:ext uri="{FF2B5EF4-FFF2-40B4-BE49-F238E27FC236}">
                <a16:creationId xmlns:a16="http://schemas.microsoft.com/office/drawing/2014/main" id="{A5170F85-7790-4C90-A4CB-205F98C25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80 </a:t>
            </a:r>
            <a:r>
              <a:rPr lang="cs-CZ" altLang="cs-CZ" sz="1800">
                <a:latin typeface="Symbol" panose="05050102010706020507" pitchFamily="18" charset="2"/>
              </a:rPr>
              <a:t>m</a:t>
            </a:r>
            <a:r>
              <a:rPr lang="cs-CZ" altLang="cs-CZ" sz="1800"/>
              <a:t>s</a:t>
            </a:r>
          </a:p>
        </p:txBody>
      </p:sp>
      <p:sp>
        <p:nvSpPr>
          <p:cNvPr id="23580" name="Rectangle 26">
            <a:extLst>
              <a:ext uri="{FF2B5EF4-FFF2-40B4-BE49-F238E27FC236}">
                <a16:creationId xmlns:a16="http://schemas.microsoft.com/office/drawing/2014/main" id="{A1E9560C-692A-4031-A6CB-67E882048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200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0,35 ms</a:t>
            </a:r>
          </a:p>
        </p:txBody>
      </p:sp>
      <p:sp>
        <p:nvSpPr>
          <p:cNvPr id="23581" name="Rectangle 27">
            <a:extLst>
              <a:ext uri="{FF2B5EF4-FFF2-40B4-BE49-F238E27FC236}">
                <a16:creationId xmlns:a16="http://schemas.microsoft.com/office/drawing/2014/main" id="{77902471-D4E3-42AB-BCAB-A5D41B71C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81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3,6 ms</a:t>
            </a:r>
          </a:p>
        </p:txBody>
      </p:sp>
      <p:sp>
        <p:nvSpPr>
          <p:cNvPr id="23582" name="Rectangle 28">
            <a:extLst>
              <a:ext uri="{FF2B5EF4-FFF2-40B4-BE49-F238E27FC236}">
                <a16:creationId xmlns:a16="http://schemas.microsoft.com/office/drawing/2014/main" id="{A9A077A6-9515-4E70-AC2B-9CF4F1BEA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962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0,22 s</a:t>
            </a:r>
          </a:p>
        </p:txBody>
      </p:sp>
      <p:sp>
        <p:nvSpPr>
          <p:cNvPr id="23583" name="Rectangle 29">
            <a:extLst>
              <a:ext uri="{FF2B5EF4-FFF2-40B4-BE49-F238E27FC236}">
                <a16:creationId xmlns:a16="http://schemas.microsoft.com/office/drawing/2014/main" id="{76CF72B7-DED5-4E38-B07E-33785614C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13 s</a:t>
            </a:r>
          </a:p>
        </p:txBody>
      </p:sp>
      <p:sp>
        <p:nvSpPr>
          <p:cNvPr id="23584" name="Rectangle 30">
            <a:extLst>
              <a:ext uri="{FF2B5EF4-FFF2-40B4-BE49-F238E27FC236}">
                <a16:creationId xmlns:a16="http://schemas.microsoft.com/office/drawing/2014/main" id="{11304210-A61E-4C0D-8E3E-F2E3C4DDD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724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36 600 let</a:t>
            </a:r>
          </a:p>
        </p:txBody>
      </p:sp>
      <p:sp>
        <p:nvSpPr>
          <p:cNvPr id="23585" name="Rectangle 31">
            <a:extLst>
              <a:ext uri="{FF2B5EF4-FFF2-40B4-BE49-F238E27FC236}">
                <a16:creationId xmlns:a16="http://schemas.microsoft.com/office/drawing/2014/main" id="{FC1B850E-9C3D-42B2-86F2-66577B652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105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86" name="Rectangle 32">
            <a:extLst>
              <a:ext uri="{FF2B5EF4-FFF2-40B4-BE49-F238E27FC236}">
                <a16:creationId xmlns:a16="http://schemas.microsoft.com/office/drawing/2014/main" id="{F89B42F6-2402-4C3A-B8D1-20112F4CE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200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0,5 ms</a:t>
            </a:r>
          </a:p>
        </p:txBody>
      </p:sp>
      <p:sp>
        <p:nvSpPr>
          <p:cNvPr id="23587" name="Rectangle 33">
            <a:extLst>
              <a:ext uri="{FF2B5EF4-FFF2-40B4-BE49-F238E27FC236}">
                <a16:creationId xmlns:a16="http://schemas.microsoft.com/office/drawing/2014/main" id="{5390B023-630A-4EF5-A3AD-F293B79A1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581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6,4 ms</a:t>
            </a:r>
          </a:p>
        </p:txBody>
      </p:sp>
      <p:sp>
        <p:nvSpPr>
          <p:cNvPr id="23588" name="Rectangle 34">
            <a:extLst>
              <a:ext uri="{FF2B5EF4-FFF2-40B4-BE49-F238E27FC236}">
                <a16:creationId xmlns:a16="http://schemas.microsoft.com/office/drawing/2014/main" id="{245054E7-D2A2-43C3-97E8-9396B0A2B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962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0,5 s</a:t>
            </a:r>
          </a:p>
        </p:txBody>
      </p:sp>
      <p:sp>
        <p:nvSpPr>
          <p:cNvPr id="23589" name="Rectangle 35">
            <a:extLst>
              <a:ext uri="{FF2B5EF4-FFF2-40B4-BE49-F238E27FC236}">
                <a16:creationId xmlns:a16="http://schemas.microsoft.com/office/drawing/2014/main" id="{3A2F527C-440D-4F9A-8BD2-A1F0A8691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343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41 s</a:t>
            </a:r>
          </a:p>
        </p:txBody>
      </p:sp>
      <p:sp>
        <p:nvSpPr>
          <p:cNvPr id="23590" name="Rectangle 36">
            <a:extLst>
              <a:ext uri="{FF2B5EF4-FFF2-40B4-BE49-F238E27FC236}">
                <a16:creationId xmlns:a16="http://schemas.microsoft.com/office/drawing/2014/main" id="{D9D2B192-E491-4835-912D-ADF31AADD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724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3,6.10</a:t>
            </a:r>
            <a:r>
              <a:rPr lang="cs-CZ" altLang="cs-CZ" sz="1800" baseline="30000"/>
              <a:t>9</a:t>
            </a:r>
            <a:r>
              <a:rPr lang="cs-CZ" altLang="cs-CZ" sz="1800"/>
              <a:t> let</a:t>
            </a:r>
          </a:p>
        </p:txBody>
      </p:sp>
      <p:sp>
        <p:nvSpPr>
          <p:cNvPr id="23591" name="Rectangle 37">
            <a:extLst>
              <a:ext uri="{FF2B5EF4-FFF2-40B4-BE49-F238E27FC236}">
                <a16:creationId xmlns:a16="http://schemas.microsoft.com/office/drawing/2014/main" id="{4E46C5DF-00CF-402F-A72B-EC5735168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1054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592" name="Rectangle 38">
            <a:extLst>
              <a:ext uri="{FF2B5EF4-FFF2-40B4-BE49-F238E27FC236}">
                <a16:creationId xmlns:a16="http://schemas.microsoft.com/office/drawing/2014/main" id="{FBFFE176-216A-4602-9996-74EFD257B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819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0.1 ms</a:t>
            </a:r>
          </a:p>
        </p:txBody>
      </p:sp>
      <p:sp>
        <p:nvSpPr>
          <p:cNvPr id="23593" name="Rectangle 39">
            <a:extLst>
              <a:ext uri="{FF2B5EF4-FFF2-40B4-BE49-F238E27FC236}">
                <a16:creationId xmlns:a16="http://schemas.microsoft.com/office/drawing/2014/main" id="{F3619BF5-A5AE-488D-845D-9A38DC35B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19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0,2 ms</a:t>
            </a:r>
          </a:p>
        </p:txBody>
      </p:sp>
      <p:sp>
        <p:nvSpPr>
          <p:cNvPr id="23594" name="Rectangle 40">
            <a:extLst>
              <a:ext uri="{FF2B5EF4-FFF2-40B4-BE49-F238E27FC236}">
                <a16:creationId xmlns:a16="http://schemas.microsoft.com/office/drawing/2014/main" id="{27AFC221-B9E8-4E29-BE39-1D7B6557E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19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0,5 ms</a:t>
            </a:r>
          </a:p>
        </p:txBody>
      </p:sp>
      <p:sp>
        <p:nvSpPr>
          <p:cNvPr id="23595" name="Rectangle 41">
            <a:extLst>
              <a:ext uri="{FF2B5EF4-FFF2-40B4-BE49-F238E27FC236}">
                <a16:creationId xmlns:a16="http://schemas.microsoft.com/office/drawing/2014/main" id="{E81DBB09-604B-460D-A25F-108F4A3BD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819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 ms</a:t>
            </a:r>
          </a:p>
        </p:txBody>
      </p:sp>
      <p:sp>
        <p:nvSpPr>
          <p:cNvPr id="23596" name="Rectangle 42">
            <a:extLst>
              <a:ext uri="{FF2B5EF4-FFF2-40B4-BE49-F238E27FC236}">
                <a16:creationId xmlns:a16="http://schemas.microsoft.com/office/drawing/2014/main" id="{2E3AEFFC-02BD-4BF6-AB0D-5B895F568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00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0.7 ms</a:t>
            </a:r>
          </a:p>
        </p:txBody>
      </p:sp>
      <p:sp>
        <p:nvSpPr>
          <p:cNvPr id="23597" name="Rectangle 43">
            <a:extLst>
              <a:ext uri="{FF2B5EF4-FFF2-40B4-BE49-F238E27FC236}">
                <a16:creationId xmlns:a16="http://schemas.microsoft.com/office/drawing/2014/main" id="{18662492-7A0D-4DD1-8195-8E470BD6A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10,0 ms</a:t>
            </a:r>
          </a:p>
        </p:txBody>
      </p:sp>
      <p:sp>
        <p:nvSpPr>
          <p:cNvPr id="23598" name="Rectangle 44">
            <a:extLst>
              <a:ext uri="{FF2B5EF4-FFF2-40B4-BE49-F238E27FC236}">
                <a16:creationId xmlns:a16="http://schemas.microsoft.com/office/drawing/2014/main" id="{70309E5C-EDD9-4D46-9307-77979522B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962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 1 s</a:t>
            </a:r>
          </a:p>
        </p:txBody>
      </p:sp>
      <p:sp>
        <p:nvSpPr>
          <p:cNvPr id="23599" name="Rectangle 45">
            <a:extLst>
              <a:ext uri="{FF2B5EF4-FFF2-40B4-BE49-F238E27FC236}">
                <a16:creationId xmlns:a16="http://schemas.microsoft.com/office/drawing/2014/main" id="{2FF194DD-484B-451A-A1C3-6672D8DF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100 s</a:t>
            </a:r>
          </a:p>
        </p:txBody>
      </p:sp>
      <p:sp>
        <p:nvSpPr>
          <p:cNvPr id="23600" name="Rectangle 46">
            <a:extLst>
              <a:ext uri="{FF2B5EF4-FFF2-40B4-BE49-F238E27FC236}">
                <a16:creationId xmlns:a16="http://schemas.microsoft.com/office/drawing/2014/main" id="{C4F806F4-C802-4392-BFCE-03BFBF786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724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01" name="Rectangle 47">
            <a:extLst>
              <a:ext uri="{FF2B5EF4-FFF2-40B4-BE49-F238E27FC236}">
                <a16:creationId xmlns:a16="http://schemas.microsoft.com/office/drawing/2014/main" id="{209FB379-52C9-4FFD-B6AF-4766F8024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105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02" name="Rectangle 48">
            <a:extLst>
              <a:ext uri="{FF2B5EF4-FFF2-40B4-BE49-F238E27FC236}">
                <a16:creationId xmlns:a16="http://schemas.microsoft.com/office/drawing/2014/main" id="{A5E5CE8B-C945-47AB-AE7A-C5234BBCE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200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1,5 ms</a:t>
            </a:r>
          </a:p>
        </p:txBody>
      </p:sp>
      <p:sp>
        <p:nvSpPr>
          <p:cNvPr id="23603" name="Rectangle 49">
            <a:extLst>
              <a:ext uri="{FF2B5EF4-FFF2-40B4-BE49-F238E27FC236}">
                <a16:creationId xmlns:a16="http://schemas.microsoft.com/office/drawing/2014/main" id="{1B18A83D-C4BF-427F-B72C-2CBFEAB77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581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40 ms</a:t>
            </a:r>
          </a:p>
        </p:txBody>
      </p:sp>
      <p:sp>
        <p:nvSpPr>
          <p:cNvPr id="23604" name="Rectangle 50">
            <a:extLst>
              <a:ext uri="{FF2B5EF4-FFF2-40B4-BE49-F238E27FC236}">
                <a16:creationId xmlns:a16="http://schemas.microsoft.com/office/drawing/2014/main" id="{0FA5751A-7253-42F6-ABAE-F44B3FCBC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962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8 s</a:t>
            </a:r>
          </a:p>
        </p:txBody>
      </p:sp>
      <p:sp>
        <p:nvSpPr>
          <p:cNvPr id="23605" name="Rectangle 51">
            <a:extLst>
              <a:ext uri="{FF2B5EF4-FFF2-40B4-BE49-F238E27FC236}">
                <a16:creationId xmlns:a16="http://schemas.microsoft.com/office/drawing/2014/main" id="{3AAA5C76-A91B-4217-B0B4-68B2D30B7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343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27 min</a:t>
            </a:r>
          </a:p>
        </p:txBody>
      </p:sp>
      <p:sp>
        <p:nvSpPr>
          <p:cNvPr id="23606" name="Rectangle 52">
            <a:extLst>
              <a:ext uri="{FF2B5EF4-FFF2-40B4-BE49-F238E27FC236}">
                <a16:creationId xmlns:a16="http://schemas.microsoft.com/office/drawing/2014/main" id="{BAD43C5A-3750-4DF0-8AA2-D9F1CD71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07" name="Rectangle 53">
            <a:extLst>
              <a:ext uri="{FF2B5EF4-FFF2-40B4-BE49-F238E27FC236}">
                <a16:creationId xmlns:a16="http://schemas.microsoft.com/office/drawing/2014/main" id="{E6A315C0-31D2-4763-98A2-F2D54DEF0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05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08" name="Rectangle 54">
            <a:extLst>
              <a:ext uri="{FF2B5EF4-FFF2-40B4-BE49-F238E27FC236}">
                <a16:creationId xmlns:a16="http://schemas.microsoft.com/office/drawing/2014/main" id="{84259B20-9600-45FE-A4E7-60E12F61C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200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4,5 ms</a:t>
            </a:r>
          </a:p>
        </p:txBody>
      </p:sp>
      <p:sp>
        <p:nvSpPr>
          <p:cNvPr id="23609" name="Rectangle 55">
            <a:extLst>
              <a:ext uri="{FF2B5EF4-FFF2-40B4-BE49-F238E27FC236}">
                <a16:creationId xmlns:a16="http://schemas.microsoft.com/office/drawing/2014/main" id="{261E4500-FF47-4EDA-A18C-D2F793728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81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0,25 s</a:t>
            </a:r>
          </a:p>
        </p:txBody>
      </p:sp>
      <p:sp>
        <p:nvSpPr>
          <p:cNvPr id="23610" name="Rectangle 56">
            <a:extLst>
              <a:ext uri="{FF2B5EF4-FFF2-40B4-BE49-F238E27FC236}">
                <a16:creationId xmlns:a16="http://schemas.microsoft.com/office/drawing/2014/main" id="{F2B1A770-1BDB-44FC-8534-19CA7B150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962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125 s</a:t>
            </a:r>
          </a:p>
        </p:txBody>
      </p:sp>
      <p:sp>
        <p:nvSpPr>
          <p:cNvPr id="23611" name="Rectangle 57">
            <a:extLst>
              <a:ext uri="{FF2B5EF4-FFF2-40B4-BE49-F238E27FC236}">
                <a16:creationId xmlns:a16="http://schemas.microsoft.com/office/drawing/2014/main" id="{7F9D5C7E-BA28-4E66-A8EA-E70CA1DE1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343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17 h</a:t>
            </a:r>
          </a:p>
        </p:txBody>
      </p:sp>
      <p:sp>
        <p:nvSpPr>
          <p:cNvPr id="23612" name="Rectangle 58">
            <a:extLst>
              <a:ext uri="{FF2B5EF4-FFF2-40B4-BE49-F238E27FC236}">
                <a16:creationId xmlns:a16="http://schemas.microsoft.com/office/drawing/2014/main" id="{19A00816-BB1C-4F28-99A7-BE260340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724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13" name="Rectangle 59">
            <a:extLst>
              <a:ext uri="{FF2B5EF4-FFF2-40B4-BE49-F238E27FC236}">
                <a16:creationId xmlns:a16="http://schemas.microsoft.com/office/drawing/2014/main" id="{1149E7D3-0922-44C3-9007-B3010DDCA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105400"/>
            <a:ext cx="838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14" name="Rectangle 60">
            <a:extLst>
              <a:ext uri="{FF2B5EF4-FFF2-40B4-BE49-F238E27FC236}">
                <a16:creationId xmlns:a16="http://schemas.microsoft.com/office/drawing/2014/main" id="{5C52C5D2-A69E-404E-AB8C-5B920FD8D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200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 ms</a:t>
            </a:r>
          </a:p>
        </p:txBody>
      </p:sp>
      <p:sp>
        <p:nvSpPr>
          <p:cNvPr id="23615" name="Rectangle 61">
            <a:extLst>
              <a:ext uri="{FF2B5EF4-FFF2-40B4-BE49-F238E27FC236}">
                <a16:creationId xmlns:a16="http://schemas.microsoft.com/office/drawing/2014/main" id="{58270D8A-A102-4B47-9981-10F39612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581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 s</a:t>
            </a:r>
          </a:p>
        </p:txBody>
      </p:sp>
      <p:sp>
        <p:nvSpPr>
          <p:cNvPr id="23616" name="Rectangle 62">
            <a:extLst>
              <a:ext uri="{FF2B5EF4-FFF2-40B4-BE49-F238E27FC236}">
                <a16:creationId xmlns:a16="http://schemas.microsoft.com/office/drawing/2014/main" id="{CCB24547-7B1E-4126-AE82-F9456B71F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962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17 min</a:t>
            </a:r>
          </a:p>
        </p:txBody>
      </p:sp>
      <p:sp>
        <p:nvSpPr>
          <p:cNvPr id="23617" name="Rectangle 63">
            <a:extLst>
              <a:ext uri="{FF2B5EF4-FFF2-40B4-BE49-F238E27FC236}">
                <a16:creationId xmlns:a16="http://schemas.microsoft.com/office/drawing/2014/main" id="{F770AF6D-EA39-49E7-9D8C-9B4C15A79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343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11,6 dní</a:t>
            </a:r>
          </a:p>
        </p:txBody>
      </p:sp>
      <p:sp>
        <p:nvSpPr>
          <p:cNvPr id="23618" name="Rectangle 64">
            <a:extLst>
              <a:ext uri="{FF2B5EF4-FFF2-40B4-BE49-F238E27FC236}">
                <a16:creationId xmlns:a16="http://schemas.microsoft.com/office/drawing/2014/main" id="{B7628496-7B26-4581-93FA-76A3479E1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724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19" name="Rectangle 65">
            <a:extLst>
              <a:ext uri="{FF2B5EF4-FFF2-40B4-BE49-F238E27FC236}">
                <a16:creationId xmlns:a16="http://schemas.microsoft.com/office/drawing/2014/main" id="{B4B3BEA8-7D09-4D4F-A80D-A5C263637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1054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3620" name="Rectangle 66">
            <a:extLst>
              <a:ext uri="{FF2B5EF4-FFF2-40B4-BE49-F238E27FC236}">
                <a16:creationId xmlns:a16="http://schemas.microsoft.com/office/drawing/2014/main" id="{D7016CCD-B26B-477D-A589-8DDAAF8BD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20</a:t>
            </a:r>
          </a:p>
        </p:txBody>
      </p:sp>
      <p:sp>
        <p:nvSpPr>
          <p:cNvPr id="23621" name="Rectangle 67">
            <a:extLst>
              <a:ext uri="{FF2B5EF4-FFF2-40B4-BE49-F238E27FC236}">
                <a16:creationId xmlns:a16="http://schemas.microsoft.com/office/drawing/2014/main" id="{1F42B619-FD57-46E5-A542-7EDDA306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43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40</a:t>
            </a:r>
          </a:p>
        </p:txBody>
      </p:sp>
      <p:sp>
        <p:nvSpPr>
          <p:cNvPr id="23622" name="Rectangle 68">
            <a:extLst>
              <a:ext uri="{FF2B5EF4-FFF2-40B4-BE49-F238E27FC236}">
                <a16:creationId xmlns:a16="http://schemas.microsoft.com/office/drawing/2014/main" id="{A20E9DFF-5569-4EF1-8CC9-5C56C20A2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438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60</a:t>
            </a:r>
          </a:p>
        </p:txBody>
      </p:sp>
      <p:sp>
        <p:nvSpPr>
          <p:cNvPr id="23623" name="Rectangle 69">
            <a:extLst>
              <a:ext uri="{FF2B5EF4-FFF2-40B4-BE49-F238E27FC236}">
                <a16:creationId xmlns:a16="http://schemas.microsoft.com/office/drawing/2014/main" id="{E2C8DF83-E76B-49AB-BB6C-C9962A1BF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438400"/>
            <a:ext cx="1143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80</a:t>
            </a:r>
          </a:p>
        </p:txBody>
      </p:sp>
      <p:sp>
        <p:nvSpPr>
          <p:cNvPr id="23624" name="Rectangle 70">
            <a:extLst>
              <a:ext uri="{FF2B5EF4-FFF2-40B4-BE49-F238E27FC236}">
                <a16:creationId xmlns:a16="http://schemas.microsoft.com/office/drawing/2014/main" id="{F64B6366-882E-4A7A-9DA2-9A137E52A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43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100</a:t>
            </a:r>
          </a:p>
        </p:txBody>
      </p:sp>
      <p:sp>
        <p:nvSpPr>
          <p:cNvPr id="23625" name="Rectangle 71">
            <a:extLst>
              <a:ext uri="{FF2B5EF4-FFF2-40B4-BE49-F238E27FC236}">
                <a16:creationId xmlns:a16="http://schemas.microsoft.com/office/drawing/2014/main" id="{A966A0C9-746F-4B04-A343-4B1865B18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438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200</a:t>
            </a:r>
          </a:p>
        </p:txBody>
      </p:sp>
      <p:sp>
        <p:nvSpPr>
          <p:cNvPr id="23626" name="Rectangle 72">
            <a:extLst>
              <a:ext uri="{FF2B5EF4-FFF2-40B4-BE49-F238E27FC236}">
                <a16:creationId xmlns:a16="http://schemas.microsoft.com/office/drawing/2014/main" id="{CDFB92C4-B01D-4ABE-80AD-69B428E8B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438400"/>
            <a:ext cx="83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500</a:t>
            </a:r>
          </a:p>
        </p:txBody>
      </p:sp>
      <p:sp>
        <p:nvSpPr>
          <p:cNvPr id="23627" name="Rectangle 73">
            <a:extLst>
              <a:ext uri="{FF2B5EF4-FFF2-40B4-BE49-F238E27FC236}">
                <a16:creationId xmlns:a16="http://schemas.microsoft.com/office/drawing/2014/main" id="{0714D913-2971-48F8-B871-CA9C823F5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43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1 000</a:t>
            </a:r>
          </a:p>
        </p:txBody>
      </p:sp>
      <p:sp>
        <p:nvSpPr>
          <p:cNvPr id="23628" name="Line 74">
            <a:extLst>
              <a:ext uri="{FF2B5EF4-FFF2-40B4-BE49-F238E27FC236}">
                <a16:creationId xmlns:a16="http://schemas.microsoft.com/office/drawing/2014/main" id="{2EEC30D5-DA8F-48BA-A12D-D36A48796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981200"/>
            <a:ext cx="876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29" name="Line 75">
            <a:extLst>
              <a:ext uri="{FF2B5EF4-FFF2-40B4-BE49-F238E27FC236}">
                <a16:creationId xmlns:a16="http://schemas.microsoft.com/office/drawing/2014/main" id="{F9E86627-ABC6-4C99-BAE2-8D3A5A2A2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19812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0" name="Line 76">
            <a:extLst>
              <a:ext uri="{FF2B5EF4-FFF2-40B4-BE49-F238E27FC236}">
                <a16:creationId xmlns:a16="http://schemas.microsoft.com/office/drawing/2014/main" id="{5A93516E-B8C0-4835-BCD2-A91F4F240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5486400"/>
            <a:ext cx="876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1" name="Line 77">
            <a:extLst>
              <a:ext uri="{FF2B5EF4-FFF2-40B4-BE49-F238E27FC236}">
                <a16:creationId xmlns:a16="http://schemas.microsoft.com/office/drawing/2014/main" id="{D0F1ECE4-D731-4A04-B335-1703F3BE24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209800"/>
            <a:ext cx="0" cy="3048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2" name="Line 78">
            <a:extLst>
              <a:ext uri="{FF2B5EF4-FFF2-40B4-BE49-F238E27FC236}">
                <a16:creationId xmlns:a16="http://schemas.microsoft.com/office/drawing/2014/main" id="{1F31C77F-02FB-45C6-ABFF-018AF5D3CF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19812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3" name="Line 79">
            <a:extLst>
              <a:ext uri="{FF2B5EF4-FFF2-40B4-BE49-F238E27FC236}">
                <a16:creationId xmlns:a16="http://schemas.microsoft.com/office/drawing/2014/main" id="{6AF3F48A-D23C-4624-8F9F-A16F1F88F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1981200"/>
            <a:ext cx="0" cy="3505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4" name="Line 80">
            <a:extLst>
              <a:ext uri="{FF2B5EF4-FFF2-40B4-BE49-F238E27FC236}">
                <a16:creationId xmlns:a16="http://schemas.microsoft.com/office/drawing/2014/main" id="{C7554A6B-E2FC-47D8-A7B9-DAADF130FE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2819400"/>
            <a:ext cx="8763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5" name="Line 81">
            <a:extLst>
              <a:ext uri="{FF2B5EF4-FFF2-40B4-BE49-F238E27FC236}">
                <a16:creationId xmlns:a16="http://schemas.microsoft.com/office/drawing/2014/main" id="{01D15A83-3A8F-4386-BB52-1DD10D432D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3200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6" name="Line 82">
            <a:extLst>
              <a:ext uri="{FF2B5EF4-FFF2-40B4-BE49-F238E27FC236}">
                <a16:creationId xmlns:a16="http://schemas.microsoft.com/office/drawing/2014/main" id="{B1934033-1361-427B-860A-50AAD65F71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3581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7" name="Line 83">
            <a:extLst>
              <a:ext uri="{FF2B5EF4-FFF2-40B4-BE49-F238E27FC236}">
                <a16:creationId xmlns:a16="http://schemas.microsoft.com/office/drawing/2014/main" id="{85DC8BE8-639A-4403-ADCF-13AE014796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3962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8" name="Line 84">
            <a:extLst>
              <a:ext uri="{FF2B5EF4-FFF2-40B4-BE49-F238E27FC236}">
                <a16:creationId xmlns:a16="http://schemas.microsoft.com/office/drawing/2014/main" id="{6E29D477-C4CE-4CBF-AAD7-77406AC692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343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39" name="Line 85">
            <a:extLst>
              <a:ext uri="{FF2B5EF4-FFF2-40B4-BE49-F238E27FC236}">
                <a16:creationId xmlns:a16="http://schemas.microsoft.com/office/drawing/2014/main" id="{0A884348-3E40-4DEE-A341-89F622F99F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724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0" name="Line 86">
            <a:extLst>
              <a:ext uri="{FF2B5EF4-FFF2-40B4-BE49-F238E27FC236}">
                <a16:creationId xmlns:a16="http://schemas.microsoft.com/office/drawing/2014/main" id="{9E7715CC-1B1C-4E2F-AF5F-B23FEAB108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5105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1" name="Line 87">
            <a:extLst>
              <a:ext uri="{FF2B5EF4-FFF2-40B4-BE49-F238E27FC236}">
                <a16:creationId xmlns:a16="http://schemas.microsoft.com/office/drawing/2014/main" id="{F2E208D3-E77D-4778-ADC7-FE68193126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2" name="Line 88">
            <a:extLst>
              <a:ext uri="{FF2B5EF4-FFF2-40B4-BE49-F238E27FC236}">
                <a16:creationId xmlns:a16="http://schemas.microsoft.com/office/drawing/2014/main" id="{80028CB7-B097-474F-99BA-6696206016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3" name="Line 89">
            <a:extLst>
              <a:ext uri="{FF2B5EF4-FFF2-40B4-BE49-F238E27FC236}">
                <a16:creationId xmlns:a16="http://schemas.microsoft.com/office/drawing/2014/main" id="{77F69913-D4FB-46A8-BDBF-7AC2A505D0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4" name="Line 90">
            <a:extLst>
              <a:ext uri="{FF2B5EF4-FFF2-40B4-BE49-F238E27FC236}">
                <a16:creationId xmlns:a16="http://schemas.microsoft.com/office/drawing/2014/main" id="{AA7ED05C-10CE-4CF2-8875-F3F8E7E4E8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5" name="Line 91">
            <a:extLst>
              <a:ext uri="{FF2B5EF4-FFF2-40B4-BE49-F238E27FC236}">
                <a16:creationId xmlns:a16="http://schemas.microsoft.com/office/drawing/2014/main" id="{46961A1F-C7AE-4D0B-8AE8-27F1DD3F2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6" name="Line 92">
            <a:extLst>
              <a:ext uri="{FF2B5EF4-FFF2-40B4-BE49-F238E27FC236}">
                <a16:creationId xmlns:a16="http://schemas.microsoft.com/office/drawing/2014/main" id="{9B93D61A-E39E-4302-995A-8FBC07CD3A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7" name="Line 93">
            <a:extLst>
              <a:ext uri="{FF2B5EF4-FFF2-40B4-BE49-F238E27FC236}">
                <a16:creationId xmlns:a16="http://schemas.microsoft.com/office/drawing/2014/main" id="{89F432F7-0E6B-42CC-900C-C47ACAC40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48" name="Rectangle 94">
            <a:extLst>
              <a:ext uri="{FF2B5EF4-FFF2-40B4-BE49-F238E27FC236}">
                <a16:creationId xmlns:a16="http://schemas.microsoft.com/office/drawing/2014/main" id="{07854755-9D38-4332-8AB5-798B764D0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f(n)</a:t>
            </a:r>
            <a:endParaRPr lang="cs-CZ" altLang="cs-CZ" sz="2400"/>
          </a:p>
        </p:txBody>
      </p:sp>
      <p:sp>
        <p:nvSpPr>
          <p:cNvPr id="23649" name="Line 95">
            <a:extLst>
              <a:ext uri="{FF2B5EF4-FFF2-40B4-BE49-F238E27FC236}">
                <a16:creationId xmlns:a16="http://schemas.microsoft.com/office/drawing/2014/main" id="{1C58C51E-DB30-4A66-BB46-B165F8F5B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4384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50" name="Rectangle 96">
            <a:extLst>
              <a:ext uri="{FF2B5EF4-FFF2-40B4-BE49-F238E27FC236}">
                <a16:creationId xmlns:a16="http://schemas.microsoft.com/office/drawing/2014/main" id="{D72B067E-8116-45BF-8279-82B442253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9812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chemeClr val="folHlink"/>
                </a:solidFill>
              </a:rPr>
              <a:t>n</a:t>
            </a: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Srovnání algoritmů (5)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cs-CZ" altLang="cs-CZ"/>
              <a:t>Následující tabulka ukazuje zvětšení rozsa-hu zpracovatelných úloh, které odpovídá zvětšení výpočetní rychlosti použitého počítače </a:t>
            </a:r>
            <a:r>
              <a:rPr lang="cs-CZ" altLang="cs-CZ">
                <a:solidFill>
                  <a:schemeClr val="folHlink"/>
                </a:solidFill>
              </a:rPr>
              <a:t>10 x</a:t>
            </a:r>
            <a:r>
              <a:rPr lang="cs-CZ" altLang="cs-CZ"/>
              <a:t>, </a:t>
            </a:r>
            <a:r>
              <a:rPr lang="cs-CZ" altLang="cs-CZ">
                <a:solidFill>
                  <a:schemeClr val="folHlink"/>
                </a:solidFill>
              </a:rPr>
              <a:t>100 x</a:t>
            </a:r>
            <a:r>
              <a:rPr lang="cs-CZ" altLang="cs-CZ"/>
              <a:t> a </a:t>
            </a:r>
            <a:r>
              <a:rPr lang="cs-CZ" altLang="cs-CZ">
                <a:solidFill>
                  <a:schemeClr val="folHlink"/>
                </a:solidFill>
              </a:rPr>
              <a:t>1 000</a:t>
            </a:r>
            <a:r>
              <a:rPr lang="cs-CZ" altLang="cs-CZ"/>
              <a:t> </a:t>
            </a:r>
            <a:r>
              <a:rPr lang="cs-CZ" altLang="cs-CZ">
                <a:solidFill>
                  <a:srgbClr val="FFFF00"/>
                </a:solidFill>
              </a:rPr>
              <a:t>x</a:t>
            </a:r>
            <a:r>
              <a:rPr lang="cs-CZ" altLang="cs-CZ"/>
              <a:t> </a:t>
            </a:r>
          </a:p>
          <a:p>
            <a:r>
              <a:rPr lang="cs-CZ" altLang="cs-CZ"/>
              <a:t>Hodnoty v tabulce vychází z předpokladu, že původně bylo možno v daném časovém limitu zpracovat vstupní data o rozsahu </a:t>
            </a:r>
            <a:br>
              <a:rPr lang="cs-CZ" altLang="cs-CZ"/>
            </a:br>
            <a:r>
              <a:rPr lang="cs-CZ" altLang="cs-CZ">
                <a:solidFill>
                  <a:schemeClr val="folHlink"/>
                </a:solidFill>
              </a:rPr>
              <a:t>n = 100</a:t>
            </a:r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>
            <a:extLst>
              <a:ext uri="{FF2B5EF4-FFF2-40B4-BE49-F238E27FC236}">
                <a16:creationId xmlns:a16="http://schemas.microsoft.com/office/drawing/2014/main" id="{1A16BBFE-A17B-46A4-A7CB-B31EC9F38FA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4AE51E-276A-4F15-9AD7-6F8B5943EA1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5603" name="Zástupný symbol pro číslo snímku 5">
            <a:extLst>
              <a:ext uri="{FF2B5EF4-FFF2-40B4-BE49-F238E27FC236}">
                <a16:creationId xmlns:a16="http://schemas.microsoft.com/office/drawing/2014/main" id="{0D15D638-53C5-4077-B4ED-E6AFEC78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AB389-74F8-4727-A5E2-636A8AC9E30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9301112C-0DBA-4C56-B715-FB797A911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Srovnání algoritmů (6)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1C2BDF2D-5D0C-41EF-9675-5DD944E38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590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endParaRPr lang="cs-CZ" altLang="cs-CZ" sz="2400"/>
          </a:p>
        </p:txBody>
      </p:sp>
      <p:sp>
        <p:nvSpPr>
          <p:cNvPr id="25606" name="Rectangle 4">
            <a:extLst>
              <a:ext uri="{FF2B5EF4-FFF2-40B4-BE49-F238E27FC236}">
                <a16:creationId xmlns:a16="http://schemas.microsoft.com/office/drawing/2014/main" id="{7B4CE59C-4BC7-475A-86F3-3BC3911CF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971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n.log (n)</a:t>
            </a:r>
            <a:endParaRPr lang="cs-CZ" altLang="cs-CZ" sz="2400"/>
          </a:p>
        </p:txBody>
      </p:sp>
      <p:sp>
        <p:nvSpPr>
          <p:cNvPr id="25607" name="Rectangle 5">
            <a:extLst>
              <a:ext uri="{FF2B5EF4-FFF2-40B4-BE49-F238E27FC236}">
                <a16:creationId xmlns:a16="http://schemas.microsoft.com/office/drawing/2014/main" id="{1DAE6EC9-1603-4432-9764-B5BFB7CE1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352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2</a:t>
            </a:r>
            <a:endParaRPr lang="cs-CZ" altLang="cs-CZ" sz="2400"/>
          </a:p>
        </p:txBody>
      </p:sp>
      <p:sp>
        <p:nvSpPr>
          <p:cNvPr id="25608" name="Rectangle 6">
            <a:extLst>
              <a:ext uri="{FF2B5EF4-FFF2-40B4-BE49-F238E27FC236}">
                <a16:creationId xmlns:a16="http://schemas.microsoft.com/office/drawing/2014/main" id="{821DD968-37BF-420C-ADED-C51C4A783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733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3</a:t>
            </a:r>
            <a:endParaRPr lang="cs-CZ" altLang="cs-CZ" sz="2400"/>
          </a:p>
        </p:txBody>
      </p:sp>
      <p:sp>
        <p:nvSpPr>
          <p:cNvPr id="25609" name="Rectangle 7">
            <a:extLst>
              <a:ext uri="{FF2B5EF4-FFF2-40B4-BE49-F238E27FC236}">
                <a16:creationId xmlns:a16="http://schemas.microsoft.com/office/drawing/2014/main" id="{6C52171A-5569-49EE-BD30-45D181754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</a:t>
            </a:r>
            <a:r>
              <a:rPr lang="cs-CZ" altLang="cs-CZ" sz="1800" baseline="30000">
                <a:solidFill>
                  <a:schemeClr val="folHlink"/>
                </a:solidFill>
              </a:rPr>
              <a:t>4</a:t>
            </a:r>
            <a:endParaRPr lang="cs-CZ" altLang="cs-CZ" sz="2400"/>
          </a:p>
        </p:txBody>
      </p:sp>
      <p:sp>
        <p:nvSpPr>
          <p:cNvPr id="25610" name="Rectangle 8">
            <a:extLst>
              <a:ext uri="{FF2B5EF4-FFF2-40B4-BE49-F238E27FC236}">
                <a16:creationId xmlns:a16="http://schemas.microsoft.com/office/drawing/2014/main" id="{563DFF36-8113-4F27-8DFA-9573794E8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95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2</a:t>
            </a:r>
            <a:r>
              <a:rPr lang="cs-CZ" altLang="cs-CZ" sz="1800" baseline="30000">
                <a:solidFill>
                  <a:schemeClr val="folHlink"/>
                </a:solidFill>
              </a:rPr>
              <a:t>n</a:t>
            </a:r>
            <a:endParaRPr lang="cs-CZ" altLang="cs-CZ" sz="2400"/>
          </a:p>
        </p:txBody>
      </p:sp>
      <p:sp>
        <p:nvSpPr>
          <p:cNvPr id="25611" name="Rectangle 9">
            <a:extLst>
              <a:ext uri="{FF2B5EF4-FFF2-40B4-BE49-F238E27FC236}">
                <a16:creationId xmlns:a16="http://schemas.microsoft.com/office/drawing/2014/main" id="{CE66857D-00D4-41C3-9068-60E1DB9C8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n!</a:t>
            </a:r>
            <a:endParaRPr lang="cs-CZ" altLang="cs-CZ" sz="2400"/>
          </a:p>
        </p:txBody>
      </p:sp>
      <p:sp>
        <p:nvSpPr>
          <p:cNvPr id="25612" name="Line 10">
            <a:extLst>
              <a:ext uri="{FF2B5EF4-FFF2-40B4-BE49-F238E27FC236}">
                <a16:creationId xmlns:a16="http://schemas.microsoft.com/office/drawing/2014/main" id="{5095A435-BE14-41D4-8B59-62485102B6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2362200"/>
            <a:ext cx="0" cy="3048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13" name="Line 11">
            <a:extLst>
              <a:ext uri="{FF2B5EF4-FFF2-40B4-BE49-F238E27FC236}">
                <a16:creationId xmlns:a16="http://schemas.microsoft.com/office/drawing/2014/main" id="{74262CB9-E27D-4F2B-A041-F93A591E8E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362200"/>
            <a:ext cx="0" cy="3048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14" name="Rectangle 12">
            <a:extLst>
              <a:ext uri="{FF2B5EF4-FFF2-40B4-BE49-F238E27FC236}">
                <a16:creationId xmlns:a16="http://schemas.microsoft.com/office/drawing/2014/main" id="{797736DD-815E-4517-9F7E-F40E0082C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09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 x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5615" name="Rectangle 13">
            <a:extLst>
              <a:ext uri="{FF2B5EF4-FFF2-40B4-BE49-F238E27FC236}">
                <a16:creationId xmlns:a16="http://schemas.microsoft.com/office/drawing/2014/main" id="{3EA85E94-0681-4500-BAFF-C217F4F80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16" name="Rectangle 14">
            <a:extLst>
              <a:ext uri="{FF2B5EF4-FFF2-40B4-BE49-F238E27FC236}">
                <a16:creationId xmlns:a16="http://schemas.microsoft.com/office/drawing/2014/main" id="{41F5E21F-9789-455D-AF48-3DCAFF415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971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17" name="Rectangle 15">
            <a:extLst>
              <a:ext uri="{FF2B5EF4-FFF2-40B4-BE49-F238E27FC236}">
                <a16:creationId xmlns:a16="http://schemas.microsoft.com/office/drawing/2014/main" id="{94840327-9702-4513-8AC9-9004C7CDF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352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18" name="Rectangle 16">
            <a:extLst>
              <a:ext uri="{FF2B5EF4-FFF2-40B4-BE49-F238E27FC236}">
                <a16:creationId xmlns:a16="http://schemas.microsoft.com/office/drawing/2014/main" id="{9A213348-2F46-42DD-AF8D-9B4CAD4D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19" name="Rectangle 17">
            <a:extLst>
              <a:ext uri="{FF2B5EF4-FFF2-40B4-BE49-F238E27FC236}">
                <a16:creationId xmlns:a16="http://schemas.microsoft.com/office/drawing/2014/main" id="{0E8E78EE-CD46-47BF-9F17-D569B85EA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114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20" name="Rectangle 18">
            <a:extLst>
              <a:ext uri="{FF2B5EF4-FFF2-40B4-BE49-F238E27FC236}">
                <a16:creationId xmlns:a16="http://schemas.microsoft.com/office/drawing/2014/main" id="{5D297E3C-D33D-41AA-ACB3-B01AABE4F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495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21" name="Rectangle 19">
            <a:extLst>
              <a:ext uri="{FF2B5EF4-FFF2-40B4-BE49-F238E27FC236}">
                <a16:creationId xmlns:a16="http://schemas.microsoft.com/office/drawing/2014/main" id="{A27D72FB-501D-48A2-8E80-A70B84A9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/>
              <a:t>100</a:t>
            </a:r>
            <a:endParaRPr lang="cs-CZ" altLang="cs-CZ" sz="2400"/>
          </a:p>
        </p:txBody>
      </p:sp>
      <p:sp>
        <p:nvSpPr>
          <p:cNvPr id="25622" name="Rectangle 20">
            <a:extLst>
              <a:ext uri="{FF2B5EF4-FFF2-40B4-BE49-F238E27FC236}">
                <a16:creationId xmlns:a16="http://schemas.microsoft.com/office/drawing/2014/main" id="{31200C9A-5765-42B3-B9B7-F3FBDEE9D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209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 x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5623" name="Rectangle 21">
            <a:extLst>
              <a:ext uri="{FF2B5EF4-FFF2-40B4-BE49-F238E27FC236}">
                <a16:creationId xmlns:a16="http://schemas.microsoft.com/office/drawing/2014/main" id="{8F3F9502-0BEC-4EB8-BAF9-16B2E0801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09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100 x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5624" name="Rectangle 22">
            <a:extLst>
              <a:ext uri="{FF2B5EF4-FFF2-40B4-BE49-F238E27FC236}">
                <a16:creationId xmlns:a16="http://schemas.microsoft.com/office/drawing/2014/main" id="{808DCC49-DB27-4D18-A0E7-8127D6FA8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209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1000 x</a:t>
            </a:r>
            <a:endParaRPr lang="cs-CZ" altLang="cs-CZ" sz="2400">
              <a:solidFill>
                <a:schemeClr val="folHlink"/>
              </a:solidFill>
            </a:endParaRPr>
          </a:p>
        </p:txBody>
      </p:sp>
      <p:sp>
        <p:nvSpPr>
          <p:cNvPr id="25625" name="Rectangle 23">
            <a:extLst>
              <a:ext uri="{FF2B5EF4-FFF2-40B4-BE49-F238E27FC236}">
                <a16:creationId xmlns:a16="http://schemas.microsoft.com/office/drawing/2014/main" id="{D69F406D-24A3-4F6C-9311-4A69DF292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590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1 000   </a:t>
            </a:r>
            <a:endParaRPr lang="cs-CZ" altLang="cs-CZ" sz="2400"/>
          </a:p>
        </p:txBody>
      </p:sp>
      <p:sp>
        <p:nvSpPr>
          <p:cNvPr id="25626" name="Rectangle 24">
            <a:extLst>
              <a:ext uri="{FF2B5EF4-FFF2-40B4-BE49-F238E27FC236}">
                <a16:creationId xmlns:a16="http://schemas.microsoft.com/office/drawing/2014/main" id="{182E9C07-67B3-491F-8F1A-3B210E9E8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971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702   </a:t>
            </a:r>
            <a:endParaRPr lang="cs-CZ" altLang="cs-CZ" sz="2400"/>
          </a:p>
        </p:txBody>
      </p:sp>
      <p:sp>
        <p:nvSpPr>
          <p:cNvPr id="25627" name="Rectangle 25">
            <a:extLst>
              <a:ext uri="{FF2B5EF4-FFF2-40B4-BE49-F238E27FC236}">
                <a16:creationId xmlns:a16="http://schemas.microsoft.com/office/drawing/2014/main" id="{2A63E7A4-80CD-4686-A017-49140CAC2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352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316   </a:t>
            </a:r>
            <a:endParaRPr lang="cs-CZ" altLang="cs-CZ" sz="2400"/>
          </a:p>
        </p:txBody>
      </p:sp>
      <p:sp>
        <p:nvSpPr>
          <p:cNvPr id="25628" name="Rectangle 26">
            <a:extLst>
              <a:ext uri="{FF2B5EF4-FFF2-40B4-BE49-F238E27FC236}">
                <a16:creationId xmlns:a16="http://schemas.microsoft.com/office/drawing/2014/main" id="{8C78D9E2-D85E-4B25-9EAD-B2C825530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733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215   </a:t>
            </a:r>
            <a:endParaRPr lang="cs-CZ" altLang="cs-CZ" sz="2400"/>
          </a:p>
        </p:txBody>
      </p:sp>
      <p:sp>
        <p:nvSpPr>
          <p:cNvPr id="25629" name="Rectangle 27">
            <a:extLst>
              <a:ext uri="{FF2B5EF4-FFF2-40B4-BE49-F238E27FC236}">
                <a16:creationId xmlns:a16="http://schemas.microsoft.com/office/drawing/2014/main" id="{D86C3608-0244-4FC6-B2AA-3F95D0F15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114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177   </a:t>
            </a:r>
            <a:endParaRPr lang="cs-CZ" altLang="cs-CZ" sz="2400"/>
          </a:p>
        </p:txBody>
      </p:sp>
      <p:sp>
        <p:nvSpPr>
          <p:cNvPr id="25630" name="Rectangle 28">
            <a:extLst>
              <a:ext uri="{FF2B5EF4-FFF2-40B4-BE49-F238E27FC236}">
                <a16:creationId xmlns:a16="http://schemas.microsoft.com/office/drawing/2014/main" id="{169E5BCE-C778-468D-89A2-54875D31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95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103   </a:t>
            </a:r>
            <a:endParaRPr lang="cs-CZ" altLang="cs-CZ" sz="2400"/>
          </a:p>
        </p:txBody>
      </p:sp>
      <p:sp>
        <p:nvSpPr>
          <p:cNvPr id="25631" name="Rectangle 29">
            <a:extLst>
              <a:ext uri="{FF2B5EF4-FFF2-40B4-BE49-F238E27FC236}">
                <a16:creationId xmlns:a16="http://schemas.microsoft.com/office/drawing/2014/main" id="{27107688-5F33-49D7-B11D-01F59757A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100   </a:t>
            </a:r>
            <a:endParaRPr lang="cs-CZ" altLang="cs-CZ" sz="2400"/>
          </a:p>
        </p:txBody>
      </p:sp>
      <p:sp>
        <p:nvSpPr>
          <p:cNvPr id="25632" name="Rectangle 30">
            <a:extLst>
              <a:ext uri="{FF2B5EF4-FFF2-40B4-BE49-F238E27FC236}">
                <a16:creationId xmlns:a16="http://schemas.microsoft.com/office/drawing/2014/main" id="{7A16A9BE-ACDC-4A8B-9FA4-C91892586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590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10 000  </a:t>
            </a:r>
            <a:endParaRPr lang="cs-CZ" altLang="cs-CZ" sz="2400"/>
          </a:p>
        </p:txBody>
      </p:sp>
      <p:sp>
        <p:nvSpPr>
          <p:cNvPr id="25633" name="Rectangle 31">
            <a:extLst>
              <a:ext uri="{FF2B5EF4-FFF2-40B4-BE49-F238E27FC236}">
                <a16:creationId xmlns:a16="http://schemas.microsoft.com/office/drawing/2014/main" id="{BC15A5E5-6A7E-4557-919E-C4CA565DE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971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5 362  </a:t>
            </a:r>
            <a:endParaRPr lang="cs-CZ" altLang="cs-CZ" sz="2400"/>
          </a:p>
        </p:txBody>
      </p:sp>
      <p:sp>
        <p:nvSpPr>
          <p:cNvPr id="25634" name="Rectangle 32">
            <a:extLst>
              <a:ext uri="{FF2B5EF4-FFF2-40B4-BE49-F238E27FC236}">
                <a16:creationId xmlns:a16="http://schemas.microsoft.com/office/drawing/2014/main" id="{C97C9863-0D84-4920-A435-42A45391D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352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1 000  </a:t>
            </a:r>
            <a:endParaRPr lang="cs-CZ" altLang="cs-CZ" sz="2400"/>
          </a:p>
        </p:txBody>
      </p:sp>
      <p:sp>
        <p:nvSpPr>
          <p:cNvPr id="25635" name="Rectangle 33">
            <a:extLst>
              <a:ext uri="{FF2B5EF4-FFF2-40B4-BE49-F238E27FC236}">
                <a16:creationId xmlns:a16="http://schemas.microsoft.com/office/drawing/2014/main" id="{FA7B0D40-928B-4AC7-96FF-01145299D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733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464  </a:t>
            </a:r>
            <a:endParaRPr lang="cs-CZ" altLang="cs-CZ" sz="2400"/>
          </a:p>
        </p:txBody>
      </p:sp>
      <p:sp>
        <p:nvSpPr>
          <p:cNvPr id="25636" name="Rectangle 34">
            <a:extLst>
              <a:ext uri="{FF2B5EF4-FFF2-40B4-BE49-F238E27FC236}">
                <a16:creationId xmlns:a16="http://schemas.microsoft.com/office/drawing/2014/main" id="{F3CA7EE9-508D-455D-8980-09DBFE7D0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114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316  </a:t>
            </a:r>
            <a:endParaRPr lang="cs-CZ" altLang="cs-CZ" sz="2400"/>
          </a:p>
        </p:txBody>
      </p:sp>
      <p:sp>
        <p:nvSpPr>
          <p:cNvPr id="25637" name="Rectangle 35">
            <a:extLst>
              <a:ext uri="{FF2B5EF4-FFF2-40B4-BE49-F238E27FC236}">
                <a16:creationId xmlns:a16="http://schemas.microsoft.com/office/drawing/2014/main" id="{5A29BEA7-1258-43F7-90F0-C9D078CFF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495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106  </a:t>
            </a:r>
            <a:endParaRPr lang="cs-CZ" altLang="cs-CZ" sz="2400"/>
          </a:p>
        </p:txBody>
      </p:sp>
      <p:sp>
        <p:nvSpPr>
          <p:cNvPr id="25638" name="Rectangle 36">
            <a:extLst>
              <a:ext uri="{FF2B5EF4-FFF2-40B4-BE49-F238E27FC236}">
                <a16:creationId xmlns:a16="http://schemas.microsoft.com/office/drawing/2014/main" id="{6A98015C-A59F-4372-8901-E54D746A1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100  </a:t>
            </a:r>
            <a:endParaRPr lang="cs-CZ" altLang="cs-CZ" sz="2400"/>
          </a:p>
        </p:txBody>
      </p:sp>
      <p:sp>
        <p:nvSpPr>
          <p:cNvPr id="25639" name="Rectangle 37">
            <a:extLst>
              <a:ext uri="{FF2B5EF4-FFF2-40B4-BE49-F238E27FC236}">
                <a16:creationId xmlns:a16="http://schemas.microsoft.com/office/drawing/2014/main" id="{D10F57BE-5BE9-45D0-B6F7-E47308132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590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100 000 </a:t>
            </a:r>
            <a:endParaRPr lang="cs-CZ" altLang="cs-CZ" sz="2400"/>
          </a:p>
        </p:txBody>
      </p:sp>
      <p:sp>
        <p:nvSpPr>
          <p:cNvPr id="25640" name="Rectangle 38">
            <a:extLst>
              <a:ext uri="{FF2B5EF4-FFF2-40B4-BE49-F238E27FC236}">
                <a16:creationId xmlns:a16="http://schemas.microsoft.com/office/drawing/2014/main" id="{1696BB22-074B-4EC5-AA0D-0B7D34B59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971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43 150 </a:t>
            </a:r>
            <a:endParaRPr lang="cs-CZ" altLang="cs-CZ" sz="2400"/>
          </a:p>
        </p:txBody>
      </p:sp>
      <p:sp>
        <p:nvSpPr>
          <p:cNvPr id="25641" name="Rectangle 39">
            <a:extLst>
              <a:ext uri="{FF2B5EF4-FFF2-40B4-BE49-F238E27FC236}">
                <a16:creationId xmlns:a16="http://schemas.microsoft.com/office/drawing/2014/main" id="{320BF7BA-8000-49B1-9CB5-6196FB262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352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3 162 </a:t>
            </a:r>
            <a:endParaRPr lang="cs-CZ" altLang="cs-CZ" sz="2400"/>
          </a:p>
        </p:txBody>
      </p:sp>
      <p:sp>
        <p:nvSpPr>
          <p:cNvPr id="25642" name="Rectangle 40">
            <a:extLst>
              <a:ext uri="{FF2B5EF4-FFF2-40B4-BE49-F238E27FC236}">
                <a16:creationId xmlns:a16="http://schemas.microsoft.com/office/drawing/2014/main" id="{C46EF191-771C-42A6-B5F0-C3D1BD966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733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1 000 </a:t>
            </a:r>
            <a:endParaRPr lang="cs-CZ" altLang="cs-CZ" sz="2400"/>
          </a:p>
        </p:txBody>
      </p:sp>
      <p:sp>
        <p:nvSpPr>
          <p:cNvPr id="25643" name="Rectangle 41">
            <a:extLst>
              <a:ext uri="{FF2B5EF4-FFF2-40B4-BE49-F238E27FC236}">
                <a16:creationId xmlns:a16="http://schemas.microsoft.com/office/drawing/2014/main" id="{BFCD50A0-DAE1-4B77-89BF-C92DC44D4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562 </a:t>
            </a:r>
            <a:endParaRPr lang="cs-CZ" altLang="cs-CZ" sz="2400"/>
          </a:p>
        </p:txBody>
      </p:sp>
      <p:sp>
        <p:nvSpPr>
          <p:cNvPr id="25644" name="Rectangle 42">
            <a:extLst>
              <a:ext uri="{FF2B5EF4-FFF2-40B4-BE49-F238E27FC236}">
                <a16:creationId xmlns:a16="http://schemas.microsoft.com/office/drawing/2014/main" id="{433DFB68-9D96-427B-8ECE-AB02FCF8F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95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109 </a:t>
            </a:r>
            <a:endParaRPr lang="cs-CZ" altLang="cs-CZ" sz="2400"/>
          </a:p>
        </p:txBody>
      </p:sp>
      <p:sp>
        <p:nvSpPr>
          <p:cNvPr id="25645" name="Rectangle 43">
            <a:extLst>
              <a:ext uri="{FF2B5EF4-FFF2-40B4-BE49-F238E27FC236}">
                <a16:creationId xmlns:a16="http://schemas.microsoft.com/office/drawing/2014/main" id="{91B9D424-2281-41C9-85EC-7CC6BFE12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1066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cs-CZ" altLang="cs-CZ" sz="1800"/>
              <a:t>101 </a:t>
            </a:r>
            <a:endParaRPr lang="cs-CZ" altLang="cs-CZ" sz="2400"/>
          </a:p>
        </p:txBody>
      </p:sp>
      <p:sp>
        <p:nvSpPr>
          <p:cNvPr id="25646" name="Line 44">
            <a:extLst>
              <a:ext uri="{FF2B5EF4-FFF2-40B4-BE49-F238E27FC236}">
                <a16:creationId xmlns:a16="http://schemas.microsoft.com/office/drawing/2014/main" id="{B64987C4-934D-487D-B52B-905F154FFE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257800"/>
            <a:ext cx="525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47" name="Line 45">
            <a:extLst>
              <a:ext uri="{FF2B5EF4-FFF2-40B4-BE49-F238E27FC236}">
                <a16:creationId xmlns:a16="http://schemas.microsoft.com/office/drawing/2014/main" id="{0D923EF7-7BC3-462E-B3C1-EB2CB0491E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209800"/>
            <a:ext cx="0" cy="304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48" name="Line 46">
            <a:extLst>
              <a:ext uri="{FF2B5EF4-FFF2-40B4-BE49-F238E27FC236}">
                <a16:creationId xmlns:a16="http://schemas.microsoft.com/office/drawing/2014/main" id="{91F101A1-302A-40E1-8473-FFA2151A70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209800"/>
            <a:ext cx="525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49" name="Line 47">
            <a:extLst>
              <a:ext uri="{FF2B5EF4-FFF2-40B4-BE49-F238E27FC236}">
                <a16:creationId xmlns:a16="http://schemas.microsoft.com/office/drawing/2014/main" id="{D427D111-9459-402F-9F1C-E35075EE1D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209800"/>
            <a:ext cx="0" cy="3048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0" name="Line 48">
            <a:extLst>
              <a:ext uri="{FF2B5EF4-FFF2-40B4-BE49-F238E27FC236}">
                <a16:creationId xmlns:a16="http://schemas.microsoft.com/office/drawing/2014/main" id="{74A43F33-CBD7-4D7A-B066-9D9B7C60F3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2209800"/>
            <a:ext cx="1588" cy="3048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1" name="Line 49">
            <a:extLst>
              <a:ext uri="{FF2B5EF4-FFF2-40B4-BE49-F238E27FC236}">
                <a16:creationId xmlns:a16="http://schemas.microsoft.com/office/drawing/2014/main" id="{FD7CD1B4-8A09-4B6C-B5C8-B26C4E764B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590800"/>
            <a:ext cx="5257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2" name="Line 50">
            <a:extLst>
              <a:ext uri="{FF2B5EF4-FFF2-40B4-BE49-F238E27FC236}">
                <a16:creationId xmlns:a16="http://schemas.microsoft.com/office/drawing/2014/main" id="{E62FEEFA-BD8B-4CFB-9042-83BF432853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971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3" name="Line 51">
            <a:extLst>
              <a:ext uri="{FF2B5EF4-FFF2-40B4-BE49-F238E27FC236}">
                <a16:creationId xmlns:a16="http://schemas.microsoft.com/office/drawing/2014/main" id="{9546662C-443E-42E3-9902-9F10D22E12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352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4" name="Line 52">
            <a:extLst>
              <a:ext uri="{FF2B5EF4-FFF2-40B4-BE49-F238E27FC236}">
                <a16:creationId xmlns:a16="http://schemas.microsoft.com/office/drawing/2014/main" id="{E8C5D9D5-0D31-444D-A95F-913D551A30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733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5" name="Line 53">
            <a:extLst>
              <a:ext uri="{FF2B5EF4-FFF2-40B4-BE49-F238E27FC236}">
                <a16:creationId xmlns:a16="http://schemas.microsoft.com/office/drawing/2014/main" id="{BD4FD01B-D27F-4426-BFAD-91E5F70C56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114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6" name="Line 54">
            <a:extLst>
              <a:ext uri="{FF2B5EF4-FFF2-40B4-BE49-F238E27FC236}">
                <a16:creationId xmlns:a16="http://schemas.microsoft.com/office/drawing/2014/main" id="{21DF7590-1267-4C4B-8B73-E7FB644A5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495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7" name="Line 55">
            <a:extLst>
              <a:ext uri="{FF2B5EF4-FFF2-40B4-BE49-F238E27FC236}">
                <a16:creationId xmlns:a16="http://schemas.microsoft.com/office/drawing/2014/main" id="{5446A543-4616-416F-B685-EB2310A6CC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876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8" name="Line 56">
            <a:extLst>
              <a:ext uri="{FF2B5EF4-FFF2-40B4-BE49-F238E27FC236}">
                <a16:creationId xmlns:a16="http://schemas.microsoft.com/office/drawing/2014/main" id="{A2DA605E-640A-42AC-8398-E4C5AF858F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209800"/>
            <a:ext cx="1588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59" name="Line 57">
            <a:extLst>
              <a:ext uri="{FF2B5EF4-FFF2-40B4-BE49-F238E27FC236}">
                <a16:creationId xmlns:a16="http://schemas.microsoft.com/office/drawing/2014/main" id="{8E668387-64E0-4B25-9E51-A5FAA78069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60" name="Line 58">
            <a:extLst>
              <a:ext uri="{FF2B5EF4-FFF2-40B4-BE49-F238E27FC236}">
                <a16:creationId xmlns:a16="http://schemas.microsoft.com/office/drawing/2014/main" id="{70E5A912-CF79-41C6-95FC-BEA59DDEBE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61" name="Rectangle 59">
            <a:extLst>
              <a:ext uri="{FF2B5EF4-FFF2-40B4-BE49-F238E27FC236}">
                <a16:creationId xmlns:a16="http://schemas.microsoft.com/office/drawing/2014/main" id="{9B29E635-7FC4-4FB2-A186-CA2C274EB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09800"/>
            <a:ext cx="106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f(n)</a:t>
            </a:r>
            <a:endParaRPr lang="cs-CZ" altLang="cs-CZ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84664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(1)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7848872" cy="5184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Univerzální nástroj pro tvorbu dokumentace ze zdrojového kódu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Lze jej použít v souvislosti s různými pro-</a:t>
            </a:r>
            <a:r>
              <a:rPr lang="cs-CZ" altLang="cs-CZ" dirty="0" err="1"/>
              <a:t>gramovacími</a:t>
            </a:r>
            <a:r>
              <a:rPr lang="cs-CZ" altLang="cs-CZ" dirty="0"/>
              <a:t> jazyky, např. </a:t>
            </a:r>
            <a:r>
              <a:rPr lang="cs-CZ" altLang="cs-CZ" dirty="0">
                <a:solidFill>
                  <a:srgbClr val="FFFF00"/>
                </a:solidFill>
              </a:rPr>
              <a:t>C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C++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C</a:t>
            </a:r>
            <a:r>
              <a:rPr lang="en-US" altLang="cs-CZ" dirty="0">
                <a:solidFill>
                  <a:srgbClr val="FFFF00"/>
                </a:solidFill>
              </a:rPr>
              <a:t>#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Fortran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Java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Perl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PHP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Python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VHDL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Výsledná dokumentace může být </a:t>
            </a:r>
            <a:r>
              <a:rPr lang="cs-CZ" altLang="cs-CZ" dirty="0" err="1"/>
              <a:t>vygenero</a:t>
            </a:r>
            <a:r>
              <a:rPr lang="cs-CZ" altLang="cs-CZ" dirty="0"/>
              <a:t>-vána v různých formátech, např. </a:t>
            </a:r>
            <a:r>
              <a:rPr lang="cs-CZ" altLang="cs-CZ" dirty="0">
                <a:solidFill>
                  <a:srgbClr val="FFFF00"/>
                </a:solidFill>
              </a:rPr>
              <a:t>HTML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Latex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RTF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XML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FFFF00"/>
                </a:solidFill>
              </a:rPr>
              <a:t>PDF</a:t>
            </a:r>
            <a:r>
              <a:rPr lang="cs-CZ" altLang="cs-CZ" dirty="0"/>
              <a:t>, </a:t>
            </a:r>
            <a:r>
              <a:rPr lang="cs-CZ" altLang="cs-CZ" dirty="0" err="1">
                <a:solidFill>
                  <a:srgbClr val="FFFF00"/>
                </a:solidFill>
              </a:rPr>
              <a:t>Postscript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dirty="0"/>
              <a:t>Generování dokumentace je prováděno z </a:t>
            </a:r>
            <a:r>
              <a:rPr lang="cs-CZ" dirty="0" err="1"/>
              <a:t>ko-mentářů</a:t>
            </a:r>
            <a:r>
              <a:rPr lang="cs-CZ" dirty="0"/>
              <a:t> umístěných přímo ve zdrojovém kódu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1954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8992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(2)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96752"/>
            <a:ext cx="7772400" cy="4896544"/>
          </a:xfrm>
        </p:spPr>
        <p:txBody>
          <a:bodyPr/>
          <a:lstStyle/>
          <a:p>
            <a:r>
              <a:rPr lang="cs-CZ" altLang="cs-CZ" dirty="0"/>
              <a:t>Každá </a:t>
            </a:r>
            <a:r>
              <a:rPr lang="cs-CZ" altLang="cs-CZ" dirty="0">
                <a:solidFill>
                  <a:srgbClr val="FFFF00"/>
                </a:solidFill>
              </a:rPr>
              <a:t>entita</a:t>
            </a:r>
            <a:r>
              <a:rPr lang="cs-CZ" altLang="cs-CZ" dirty="0"/>
              <a:t> ve zdrojovém kódu může být popsána dvěma způsoby: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stručný popis</a:t>
            </a:r>
            <a:r>
              <a:rPr lang="cs-CZ" altLang="cs-CZ" dirty="0"/>
              <a:t> – </a:t>
            </a:r>
            <a:r>
              <a:rPr lang="cs-CZ" altLang="cs-CZ" dirty="0" err="1">
                <a:solidFill>
                  <a:srgbClr val="FFFF00"/>
                </a:solidFill>
              </a:rPr>
              <a:t>brief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dirty="0"/>
              <a:t>krátký popis, obvykle na jeden řádek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podrobný popis</a:t>
            </a:r>
            <a:r>
              <a:rPr lang="cs-CZ" altLang="cs-CZ" dirty="0"/>
              <a:t> – </a:t>
            </a:r>
            <a:r>
              <a:rPr lang="cs-CZ" altLang="cs-CZ" dirty="0" err="1">
                <a:solidFill>
                  <a:srgbClr val="FFFF00"/>
                </a:solidFill>
              </a:rPr>
              <a:t>detailed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dirty="0"/>
              <a:t>delší podrobnější dokumentace</a:t>
            </a:r>
          </a:p>
          <a:p>
            <a:r>
              <a:rPr lang="cs-CZ" altLang="cs-CZ" dirty="0"/>
              <a:t>Poznámka:</a:t>
            </a:r>
          </a:p>
          <a:p>
            <a:pPr lvl="1"/>
            <a:r>
              <a:rPr lang="cs-CZ" altLang="cs-CZ" dirty="0"/>
              <a:t>pojem </a:t>
            </a:r>
            <a:r>
              <a:rPr lang="cs-CZ" altLang="cs-CZ" dirty="0">
                <a:solidFill>
                  <a:srgbClr val="FFFF00"/>
                </a:solidFill>
              </a:rPr>
              <a:t>entita </a:t>
            </a:r>
            <a:r>
              <a:rPr lang="cs-CZ" altLang="cs-CZ" dirty="0"/>
              <a:t>představuje proměnnou, konstantu, definici struktury, definici výčtového typu, funkci, formální parametr</a:t>
            </a:r>
            <a:endParaRPr lang="en-US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5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8992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(3)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96752"/>
            <a:ext cx="7772400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Komentáře, podle nichž </a:t>
            </a:r>
            <a:r>
              <a:rPr lang="cs-CZ" altLang="cs-CZ" dirty="0" err="1"/>
              <a:t>Doxygen</a:t>
            </a:r>
            <a:r>
              <a:rPr lang="cs-CZ" altLang="cs-CZ" dirty="0"/>
              <a:t> pracuje: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musí dodržovat některý z podporovaných stylů (syntaxí)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mohou být uvedeny: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solidFill>
                  <a:srgbClr val="FFFF00"/>
                </a:solidFill>
              </a:rPr>
              <a:t>nad entitou</a:t>
            </a:r>
            <a:r>
              <a:rPr lang="cs-CZ" altLang="cs-CZ" dirty="0"/>
              <a:t>: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používáno většinou pro obsáhlejší popis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např. popis funkce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solidFill>
                  <a:srgbClr val="FFFF00"/>
                </a:solidFill>
              </a:rPr>
              <a:t>na pravé straně entity</a:t>
            </a:r>
            <a:r>
              <a:rPr lang="cs-CZ" altLang="cs-CZ" dirty="0"/>
              <a:t>: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používáno obvykle pro kratší popis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např. popis položky struktury, hodnoty výčtového typu, proměnné 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Pro zápis komentáře nad entitou lze použít:</a:t>
            </a:r>
            <a:endParaRPr lang="en-US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24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C55DDF98-F177-4682-833B-BA88A079AA1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E92868-573D-453D-AC6C-1DF1640945B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0AA53FAB-4B09-40C8-880E-A139E587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EE07C4-9A2B-416A-8642-8157D19F632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3BEDD90B-EBDA-45DD-97D9-38820C5F1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(8)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0892603E-5932-4FFB-8C0B-D2231A80E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4680520"/>
          </a:xfrm>
        </p:spPr>
        <p:txBody>
          <a:bodyPr/>
          <a:lstStyle/>
          <a:p>
            <a:r>
              <a:rPr lang="cs-CZ" altLang="cs-CZ" dirty="0"/>
              <a:t>Odvození asymptotické časové složitosti:</a:t>
            </a:r>
          </a:p>
          <a:p>
            <a:pPr lvl="1"/>
            <a:r>
              <a:rPr lang="cs-CZ" altLang="cs-CZ" dirty="0"/>
              <a:t>nejhorší případ vstupních dat: </a:t>
            </a:r>
          </a:p>
          <a:p>
            <a:pPr lvl="2"/>
            <a:r>
              <a:rPr lang="cs-CZ" altLang="cs-CZ" dirty="0"/>
              <a:t>řazené hodnoty na vstupu jsou v opačném (sestupném) pořadí:</a:t>
            </a:r>
          </a:p>
          <a:p>
            <a:pPr lvl="3"/>
            <a:r>
              <a:rPr lang="cs-CZ" altLang="cs-CZ" dirty="0"/>
              <a:t>při každém průchodu vnitřním cyklem je nutné po porovnání dvou prvků v poli provést jejich výměnu</a:t>
            </a:r>
          </a:p>
          <a:p>
            <a:pPr lvl="3"/>
            <a:r>
              <a:rPr lang="cs-CZ" altLang="cs-CZ" dirty="0"/>
              <a:t>nutno provést maximální počet porovnání a výměn obsahu dvou prvků v poli</a:t>
            </a:r>
          </a:p>
          <a:p>
            <a:pPr lvl="1"/>
            <a:r>
              <a:rPr lang="cs-CZ" altLang="cs-CZ" dirty="0"/>
              <a:t>určení počtu porovnání a výměn dvou prvků    v poli (průchodů vnitřním cyklem) pro nejhorší případ vstupních dat: 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(4)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0728"/>
            <a:ext cx="7772400" cy="5328592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/**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 ... text ...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*/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4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dirty="0" err="1">
                <a:cs typeface="Courier New" panose="02070309020205020404" pitchFamily="49" charset="0"/>
              </a:rPr>
              <a:t>nebo</a:t>
            </a:r>
            <a:r>
              <a:rPr lang="en-US" altLang="cs-CZ" dirty="0">
                <a:cs typeface="Courier New" panose="02070309020205020404" pitchFamily="49" charset="0"/>
              </a:rPr>
              <a:t>:</a:t>
            </a:r>
            <a:br>
              <a:rPr lang="en-US" altLang="cs-CZ" dirty="0">
                <a:cs typeface="Courier New" panose="02070309020205020404" pitchFamily="49" charset="0"/>
              </a:rPr>
            </a:br>
            <a:br>
              <a:rPr lang="en-US" altLang="cs-CZ" sz="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... text ...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400" b="1" dirty="0">
                <a:solidFill>
                  <a:srgbClr val="FFFF00"/>
                </a:solidFill>
                <a:latin typeface="+mj-lt"/>
                <a:cs typeface="Courier New" panose="02070309020205020404" pitchFamily="49" charset="0"/>
              </a:rPr>
            </a:br>
            <a:r>
              <a:rPr lang="en-US" altLang="cs-CZ" dirty="0" err="1">
                <a:latin typeface="+mj-lt"/>
                <a:cs typeface="Courier New" panose="02070309020205020404" pitchFamily="49" charset="0"/>
              </a:rPr>
              <a:t>nebo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:</a:t>
            </a:r>
            <a:br>
              <a:rPr lang="en-US" altLang="cs-CZ" dirty="0">
                <a:latin typeface="+mj-lt"/>
                <a:cs typeface="Courier New" panose="02070309020205020404" pitchFamily="49" charset="0"/>
              </a:rPr>
            </a:br>
            <a:br>
              <a:rPr lang="en-US" altLang="cs-CZ" sz="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/// ... text ...</a:t>
            </a:r>
            <a:b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dirty="0" err="1">
                <a:cs typeface="Courier New" panose="02070309020205020404" pitchFamily="49" charset="0"/>
              </a:rPr>
              <a:t>nebo</a:t>
            </a:r>
            <a:r>
              <a:rPr lang="en-US" altLang="cs-CZ" dirty="0">
                <a:cs typeface="Courier New" panose="02070309020205020404" pitchFamily="49" charset="0"/>
              </a:rPr>
              <a:t>:</a:t>
            </a:r>
            <a:br>
              <a:rPr lang="en-US" altLang="cs-CZ" dirty="0">
                <a:cs typeface="Courier New" panose="02070309020205020404" pitchFamily="49" charset="0"/>
              </a:rPr>
            </a:br>
            <a:br>
              <a:rPr lang="en-US" altLang="cs-CZ" sz="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 text ...</a:t>
            </a:r>
          </a:p>
          <a:p>
            <a:pPr marL="457200" lvl="1" indent="0">
              <a:buNone/>
            </a:pPr>
            <a:endParaRPr lang="cs-CZ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121AB9-AF8F-42A1-85D5-79D4D3A7596F}"/>
              </a:ext>
            </a:extLst>
          </p:cNvPr>
          <p:cNvSpPr txBox="1"/>
          <p:nvPr/>
        </p:nvSpPr>
        <p:spPr>
          <a:xfrm>
            <a:off x="5004048" y="1556792"/>
            <a:ext cx="3528392" cy="232371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r>
              <a:rPr lang="en-US" altLang="cs-CZ" sz="2800" dirty="0">
                <a:latin typeface="+mj-lt"/>
                <a:cs typeface="Courier New" panose="02070309020205020404" pitchFamily="49" charset="0"/>
              </a:rPr>
              <a:t>P</a:t>
            </a:r>
            <a:r>
              <a:rPr lang="cs-CZ" altLang="cs-CZ" sz="2800" dirty="0" err="1">
                <a:latin typeface="+mj-lt"/>
                <a:cs typeface="Courier New" panose="02070309020205020404" pitchFamily="49" charset="0"/>
              </a:rPr>
              <a:t>oznámka</a:t>
            </a: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: </a:t>
            </a:r>
            <a:endParaRPr lang="en-US" altLang="cs-CZ" sz="2800" dirty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symboly </a:t>
            </a:r>
            <a:r>
              <a:rPr lang="en-US" altLang="cs-CZ" sz="2800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 na </a:t>
            </a:r>
            <a:r>
              <a:rPr lang="cs-CZ" altLang="cs-CZ" sz="2800" dirty="0" err="1">
                <a:latin typeface="+mj-lt"/>
                <a:cs typeface="Courier New" panose="02070309020205020404" pitchFamily="49" charset="0"/>
              </a:rPr>
              <a:t>začát</a:t>
            </a:r>
            <a:r>
              <a:rPr lang="en-US" altLang="cs-CZ" sz="2800" dirty="0">
                <a:latin typeface="+mj-lt"/>
                <a:cs typeface="Courier New" panose="02070309020205020404" pitchFamily="49" charset="0"/>
              </a:rPr>
              <a:t>-</a:t>
            </a: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ku mezilehlých řád</a:t>
            </a:r>
            <a:r>
              <a:rPr lang="en-US" altLang="cs-CZ" sz="2800" dirty="0">
                <a:latin typeface="+mj-lt"/>
                <a:cs typeface="Courier New" panose="02070309020205020404" pitchFamily="49" charset="0"/>
              </a:rPr>
              <a:t>-</a:t>
            </a:r>
            <a:r>
              <a:rPr lang="cs-CZ" altLang="cs-CZ" sz="2800" dirty="0" err="1">
                <a:latin typeface="+mj-lt"/>
                <a:cs typeface="Courier New" panose="02070309020205020404" pitchFamily="49" charset="0"/>
              </a:rPr>
              <a:t>ků</a:t>
            </a: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 mohou být </a:t>
            </a:r>
            <a:r>
              <a:rPr lang="cs-CZ" altLang="cs-CZ" sz="2800" dirty="0" err="1">
                <a:latin typeface="+mj-lt"/>
                <a:cs typeface="Courier New" panose="02070309020205020404" pitchFamily="49" charset="0"/>
              </a:rPr>
              <a:t>vyne</a:t>
            </a:r>
            <a:r>
              <a:rPr lang="en-US" altLang="cs-CZ" sz="2800" dirty="0">
                <a:latin typeface="+mj-lt"/>
                <a:cs typeface="Courier New" panose="02070309020205020404" pitchFamily="49" charset="0"/>
              </a:rPr>
              <a:t>-</a:t>
            </a:r>
            <a:r>
              <a:rPr lang="cs-CZ" altLang="cs-CZ" sz="2800" dirty="0">
                <a:latin typeface="+mj-lt"/>
                <a:cs typeface="Courier New" panose="02070309020205020404" pitchFamily="49" charset="0"/>
              </a:rPr>
              <a:t>chány</a:t>
            </a:r>
            <a:br>
              <a:rPr lang="en-US" altLang="cs-CZ" dirty="0">
                <a:latin typeface="+mj-lt"/>
                <a:cs typeface="Courier New" panose="02070309020205020404" pitchFamily="49" charset="0"/>
              </a:rPr>
            </a:br>
            <a:endParaRPr lang="en-US" altLang="cs-CZ" sz="800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3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(5)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5F5C91-08E8-428A-BA2B-2F8C036BD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68760"/>
            <a:ext cx="77724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kern="0" dirty="0"/>
              <a:t>Zápis komentáře na pravé straně entity se </a:t>
            </a:r>
            <a:r>
              <a:rPr lang="cs-CZ" altLang="cs-CZ" kern="0" dirty="0" err="1"/>
              <a:t>pr</a:t>
            </a:r>
            <a:r>
              <a:rPr lang="en-US" altLang="cs-CZ" kern="0" dirty="0"/>
              <a:t>o</a:t>
            </a:r>
            <a:r>
              <a:rPr lang="cs-CZ" altLang="cs-CZ" kern="0" dirty="0"/>
              <a:t>vádí přidáním symbolu </a:t>
            </a:r>
            <a:r>
              <a:rPr lang="en-US" altLang="cs-CZ" b="1" kern="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cs-CZ" kern="0" dirty="0"/>
              <a:t>:</a:t>
            </a:r>
            <a:br>
              <a:rPr lang="en-US" altLang="cs-CZ" kern="0" dirty="0"/>
            </a:br>
            <a:br>
              <a:rPr lang="en-US" altLang="cs-CZ" sz="400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sz="2800" b="1" kern="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/**&lt; text */</a:t>
            </a:r>
            <a:b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kern="0" dirty="0" err="1">
                <a:cs typeface="Courier New" panose="02070309020205020404" pitchFamily="49" charset="0"/>
              </a:rPr>
              <a:t>nebo</a:t>
            </a:r>
            <a:r>
              <a:rPr lang="en-US" altLang="cs-CZ" sz="2800" kern="0" dirty="0">
                <a:cs typeface="Courier New" panose="02070309020205020404" pitchFamily="49" charset="0"/>
              </a:rPr>
              <a:t>:</a:t>
            </a:r>
            <a:br>
              <a:rPr lang="en-US" altLang="cs-CZ" sz="2800" kern="0" dirty="0"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sz="2800" b="1" kern="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/*!&lt; text */</a:t>
            </a:r>
            <a:b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kern="0" dirty="0" err="1">
                <a:cs typeface="Courier New" panose="02070309020205020404" pitchFamily="49" charset="0"/>
              </a:rPr>
              <a:t>nebo</a:t>
            </a:r>
            <a:r>
              <a:rPr lang="en-US" altLang="cs-CZ" sz="2800" kern="0" dirty="0">
                <a:cs typeface="Courier New" panose="02070309020205020404" pitchFamily="49" charset="0"/>
              </a:rPr>
              <a:t>:</a:t>
            </a:r>
            <a:br>
              <a:rPr lang="en-US" altLang="cs-CZ" sz="2800" kern="0" dirty="0"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sz="2800" b="1" kern="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///&lt; text</a:t>
            </a:r>
            <a:b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kern="0" dirty="0" err="1">
                <a:latin typeface="+mj-lt"/>
                <a:cs typeface="Courier New" panose="02070309020205020404" pitchFamily="49" charset="0"/>
              </a:rPr>
              <a:t>nebo</a:t>
            </a:r>
            <a:r>
              <a:rPr lang="en-US" altLang="cs-CZ" sz="2800" kern="0" dirty="0">
                <a:latin typeface="+mj-lt"/>
                <a:cs typeface="Courier New" panose="02070309020205020404" pitchFamily="49" charset="0"/>
              </a:rPr>
              <a:t>:</a:t>
            </a:r>
            <a:br>
              <a:rPr lang="en-US" altLang="cs-CZ" sz="2800" kern="0" dirty="0">
                <a:latin typeface="+mj-lt"/>
                <a:cs typeface="Courier New" panose="02070309020205020404" pitchFamily="49" charset="0"/>
              </a:rPr>
            </a:br>
            <a:br>
              <a:rPr lang="en-US" altLang="cs-CZ" sz="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sz="2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sz="2800" b="1" kern="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//!&lt; text</a:t>
            </a:r>
            <a:endParaRPr lang="cs-CZ" altLang="cs-CZ" sz="2800" b="1" kern="0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cs-CZ" kern="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06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8992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</a:t>
            </a:r>
            <a:r>
              <a:rPr lang="en-US" altLang="cs-CZ" dirty="0"/>
              <a:t>6</a:t>
            </a:r>
            <a:r>
              <a:rPr lang="cs-CZ" altLang="cs-CZ" dirty="0"/>
              <a:t>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752528"/>
          </a:xfrm>
        </p:spPr>
        <p:txBody>
          <a:bodyPr/>
          <a:lstStyle/>
          <a:p>
            <a:r>
              <a:rPr lang="cs-CZ" altLang="cs-CZ" dirty="0"/>
              <a:t>Při zápisu komentářů pro </a:t>
            </a:r>
            <a:r>
              <a:rPr lang="cs-CZ" altLang="cs-CZ" dirty="0" err="1"/>
              <a:t>Doxygen</a:t>
            </a:r>
            <a:r>
              <a:rPr lang="cs-CZ" altLang="cs-CZ" dirty="0"/>
              <a:t> lze vy-užít speciální příkazy, které jsou uvozeny symbolem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cs-CZ" altLang="cs-CZ" dirty="0"/>
              <a:t> nebo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, nap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ř.</a:t>
            </a:r>
            <a:r>
              <a:rPr lang="en-US" altLang="cs-CZ" dirty="0"/>
              <a:t>:</a:t>
            </a:r>
            <a:endParaRPr lang="cs-CZ" altLang="cs-CZ" dirty="0"/>
          </a:p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brief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označuje část, která slouží jako stručný popis</a:t>
            </a:r>
            <a:endParaRPr lang="en-US" altLang="cs-CZ" dirty="0">
              <a:cs typeface="Courier New" panose="02070309020205020404" pitchFamily="49" charset="0"/>
            </a:endParaRPr>
          </a:p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details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označuje část, která slouží jako podrobný popis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podrobný popis může být také zahájen novým odstavcem (za prázdným řádkem) a pak příkaz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details</a:t>
            </a:r>
            <a:r>
              <a:rPr lang="cs-CZ" altLang="cs-CZ" dirty="0">
                <a:cs typeface="Courier New" panose="02070309020205020404" pitchFamily="49" charset="0"/>
              </a:rPr>
              <a:t> může být vynechán</a:t>
            </a:r>
            <a:endParaRPr lang="en-US" altLang="cs-CZ" dirty="0">
              <a:cs typeface="Courier New" panose="02070309020205020404" pitchFamily="49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US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6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8992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(7)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4608512"/>
          </a:xfrm>
        </p:spPr>
        <p:txBody>
          <a:bodyPr/>
          <a:lstStyle/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@file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indikuje, že komentář obsahuje dokumentaci pro soubor s uvedeným jménem</a:t>
            </a:r>
            <a:endParaRPr lang="cs-CZ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author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slouží pro zápis jména autora (jmen autorů)</a:t>
            </a:r>
            <a:endParaRPr lang="en-US" altLang="cs-CZ" dirty="0">
              <a:cs typeface="Courier New" panose="02070309020205020404" pitchFamily="49" charset="0"/>
            </a:endParaRPr>
          </a:p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specifikuje verzi programu</a:t>
            </a:r>
          </a:p>
          <a:p>
            <a:pPr lvl="1"/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uvádí datum vytvoření</a:t>
            </a:r>
          </a:p>
          <a:p>
            <a:pPr lvl="2"/>
            <a:r>
              <a:rPr lang="cs-CZ" altLang="cs-CZ" dirty="0">
                <a:cs typeface="Courier New" panose="02070309020205020404" pitchFamily="49" charset="0"/>
              </a:rPr>
              <a:t>datum by mělo být ve formátu ISO, tj. </a:t>
            </a:r>
            <a:r>
              <a:rPr lang="cs-CZ" altLang="cs-CZ" dirty="0" err="1">
                <a:cs typeface="Courier New" panose="02070309020205020404" pitchFamily="49" charset="0"/>
              </a:rPr>
              <a:t>rrrr</a:t>
            </a:r>
            <a:r>
              <a:rPr lang="cs-CZ" altLang="cs-CZ" dirty="0">
                <a:cs typeface="Courier New" panose="02070309020205020404" pitchFamily="49" charset="0"/>
              </a:rPr>
              <a:t> mm </a:t>
            </a:r>
            <a:r>
              <a:rPr lang="cs-CZ" altLang="cs-CZ" dirty="0" err="1">
                <a:cs typeface="Courier New" panose="02070309020205020404" pitchFamily="49" charset="0"/>
              </a:rPr>
              <a:t>dd</a:t>
            </a:r>
            <a:endParaRPr lang="cs-CZ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31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(8)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772400" cy="5256584"/>
          </a:xfrm>
        </p:spPr>
        <p:txBody>
          <a:bodyPr/>
          <a:lstStyle/>
          <a:p>
            <a:pPr lvl="1">
              <a:lnSpc>
                <a:spcPct val="87000"/>
              </a:lnSpc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>
              <a:lnSpc>
                <a:spcPct val="87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využíván pro popis parametru funkce s vyznačením, zda se jedná o parametr vstupní, výstupní nebo vstupně/výstupní:</a:t>
            </a:r>
          </a:p>
          <a:p>
            <a:pPr lvl="3">
              <a:lnSpc>
                <a:spcPct val="87000"/>
              </a:lnSpc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[in]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:</a:t>
            </a:r>
          </a:p>
          <a:p>
            <a:pPr lvl="4">
              <a:lnSpc>
                <a:spcPct val="87000"/>
              </a:lnSpc>
            </a:pPr>
            <a:r>
              <a:rPr lang="en-US" altLang="cs-CZ" dirty="0">
                <a:latin typeface="+mj-lt"/>
                <a:cs typeface="Courier New" panose="02070309020205020404" pitchFamily="49" charset="0"/>
              </a:rPr>
              <a:t>pro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parametry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výhradně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vstupní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endParaRPr lang="cs-CZ" altLang="cs-CZ" dirty="0">
              <a:latin typeface="+mj-lt"/>
              <a:cs typeface="Courier New" panose="02070309020205020404" pitchFamily="49" charset="0"/>
            </a:endParaRPr>
          </a:p>
          <a:p>
            <a:pPr lvl="4">
              <a:lnSpc>
                <a:spcPct val="87000"/>
              </a:lnSpc>
            </a:pPr>
            <a:r>
              <a:rPr lang="cs-CZ" altLang="cs-CZ" dirty="0">
                <a:latin typeface="+mj-lt"/>
                <a:cs typeface="Courier New" panose="02070309020205020404" pitchFamily="49" charset="0"/>
              </a:rPr>
              <a:t>parametry základních typů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,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adresy, na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něž 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se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ve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funkci nic neukládá</a:t>
            </a:r>
            <a:endParaRPr lang="cs-CZ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>
              <a:lnSpc>
                <a:spcPct val="87000"/>
              </a:lnSpc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[out]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:</a:t>
            </a:r>
            <a:endParaRPr lang="cs-CZ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>
              <a:lnSpc>
                <a:spcPct val="87000"/>
              </a:lnSpc>
            </a:pPr>
            <a:r>
              <a:rPr lang="en-US" altLang="cs-CZ" dirty="0">
                <a:latin typeface="+mj-lt"/>
                <a:cs typeface="Courier New" panose="02070309020205020404" pitchFamily="49" charset="0"/>
              </a:rPr>
              <a:t>pro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parametry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výhradně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výstupní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endParaRPr lang="cs-CZ" altLang="cs-CZ" dirty="0">
              <a:latin typeface="+mj-lt"/>
              <a:cs typeface="Courier New" panose="02070309020205020404" pitchFamily="49" charset="0"/>
            </a:endParaRPr>
          </a:p>
          <a:p>
            <a:pPr lvl="4">
              <a:lnSpc>
                <a:spcPct val="87000"/>
              </a:lnSpc>
            </a:pPr>
            <a:r>
              <a:rPr lang="cs-CZ" altLang="cs-CZ" dirty="0">
                <a:latin typeface="+mj-lt"/>
                <a:cs typeface="Courier New" panose="02070309020205020404" pitchFamily="49" charset="0"/>
              </a:rPr>
              <a:t>adresy, z nichž se ve funkci nečte a na něž se ve funkci ukládá</a:t>
            </a:r>
            <a:endParaRPr lang="en-US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>
              <a:lnSpc>
                <a:spcPct val="87000"/>
              </a:lnSpc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:</a:t>
            </a:r>
            <a:endParaRPr lang="cs-CZ" altLang="cs-CZ" dirty="0">
              <a:latin typeface="+mj-lt"/>
              <a:cs typeface="Courier New" panose="02070309020205020404" pitchFamily="49" charset="0"/>
            </a:endParaRPr>
          </a:p>
          <a:p>
            <a:pPr lvl="4">
              <a:lnSpc>
                <a:spcPct val="87000"/>
              </a:lnSpc>
            </a:pPr>
            <a:r>
              <a:rPr lang="en-US" altLang="cs-CZ" dirty="0">
                <a:latin typeface="+mj-lt"/>
                <a:cs typeface="Courier New" panose="02070309020205020404" pitchFamily="49" charset="0"/>
              </a:rPr>
              <a:t>pro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parametry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vstupně/výstupní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 </a:t>
            </a:r>
            <a:endParaRPr lang="cs-CZ" altLang="cs-CZ" dirty="0">
              <a:latin typeface="+mj-lt"/>
              <a:cs typeface="Courier New" panose="02070309020205020404" pitchFamily="49" charset="0"/>
            </a:endParaRPr>
          </a:p>
          <a:p>
            <a:pPr lvl="4">
              <a:lnSpc>
                <a:spcPct val="87000"/>
              </a:lnSpc>
            </a:pPr>
            <a:r>
              <a:rPr lang="cs-CZ" altLang="cs-CZ" dirty="0">
                <a:latin typeface="+mj-lt"/>
                <a:cs typeface="Courier New" panose="02070309020205020404" pitchFamily="49" charset="0"/>
              </a:rPr>
              <a:t>adresy, z nichž se ve funkci čte a na něž se ve funkci ukládá</a:t>
            </a:r>
          </a:p>
          <a:p>
            <a:pPr lvl="1">
              <a:lnSpc>
                <a:spcPct val="90000"/>
              </a:lnSpc>
            </a:pPr>
            <a:endParaRPr lang="en-US" altLang="cs-CZ" dirty="0">
              <a:cs typeface="Courier New" panose="02070309020205020404" pitchFamily="49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US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441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>
            <a:extLst>
              <a:ext uri="{FF2B5EF4-FFF2-40B4-BE49-F238E27FC236}">
                <a16:creationId xmlns:a16="http://schemas.microsoft.com/office/drawing/2014/main" id="{54142A20-963A-41CF-B6D6-72CF851482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A4D0F8-6877-4813-A016-BDDCC20BCEC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24579" name="Zástupný symbol pro číslo snímku 5">
            <a:extLst>
              <a:ext uri="{FF2B5EF4-FFF2-40B4-BE49-F238E27FC236}">
                <a16:creationId xmlns:a16="http://schemas.microsoft.com/office/drawing/2014/main" id="{51879740-C5EC-46E5-819A-BB3A7224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AC60F-DF00-4F4C-BFAB-7B289B6ECDE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CA" altLang="cs-CZ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1CEF8FE-5720-4E48-8DAD-1D72A2F22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43744"/>
          </a:xfrm>
        </p:spPr>
        <p:txBody>
          <a:bodyPr/>
          <a:lstStyle/>
          <a:p>
            <a:r>
              <a:rPr lang="cs-CZ" altLang="cs-CZ" dirty="0" err="1"/>
              <a:t>Doxygen</a:t>
            </a:r>
            <a:r>
              <a:rPr lang="cs-CZ" altLang="cs-CZ" dirty="0"/>
              <a:t> (9)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9964696-3C49-40EF-AA70-197E67C97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24744"/>
            <a:ext cx="7772400" cy="504056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cs-CZ" altLang="cs-CZ" dirty="0">
                <a:cs typeface="Courier New" panose="02070309020205020404" pitchFamily="49" charset="0"/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popisuje hodnotu, kterou funkce vrací jako svůj výsledek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Konvence: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na začátku každého souboru by měla být </a:t>
            </a:r>
            <a:r>
              <a:rPr lang="cs-CZ" altLang="cs-CZ" dirty="0" err="1">
                <a:cs typeface="Courier New" panose="02070309020205020404" pitchFamily="49" charset="0"/>
              </a:rPr>
              <a:t>uve-dena</a:t>
            </a:r>
            <a:r>
              <a:rPr lang="cs-CZ" altLang="cs-CZ" dirty="0">
                <a:cs typeface="Courier New" panose="02070309020205020404" pitchFamily="49" charset="0"/>
              </a:rPr>
              <a:t> alespoň dokumentace pomocí příkazu</a:t>
            </a:r>
            <a:r>
              <a:rPr lang="en-US" altLang="cs-CZ" dirty="0">
                <a:cs typeface="Courier New" panose="02070309020205020404" pitchFamily="49" charset="0"/>
              </a:rPr>
              <a:t>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@brief</a:t>
            </a:r>
            <a:r>
              <a:rPr lang="cs-CZ" altLang="cs-CZ" dirty="0">
                <a:cs typeface="Courier New" panose="02070309020205020404" pitchFamily="49" charset="0"/>
              </a:rPr>
              <a:t> </a:t>
            </a:r>
            <a:r>
              <a:rPr lang="en-US" altLang="cs-CZ" dirty="0">
                <a:cs typeface="Courier New" panose="02070309020205020404" pitchFamily="49" charset="0"/>
              </a:rPr>
              <a:t> (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@details</a:t>
            </a:r>
            <a:r>
              <a:rPr lang="en-US" altLang="cs-CZ" dirty="0">
                <a:cs typeface="Courier New" panose="02070309020205020404" pitchFamily="49" charset="0"/>
              </a:rPr>
              <a:t>)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,</a:t>
            </a:r>
            <a:r>
              <a:rPr lang="cs-CZ" altLang="cs-CZ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altLang="cs-CZ" dirty="0">
                <a:latin typeface="+mj-lt"/>
                <a:cs typeface="Courier New" panose="02070309020205020404" pitchFamily="49" charset="0"/>
              </a:rPr>
              <a:t>,</a:t>
            </a:r>
            <a:r>
              <a:rPr lang="cs-CZ" altLang="cs-CZ" dirty="0">
                <a:cs typeface="Courier New" panose="02070309020205020404" pitchFamily="49" charset="0"/>
              </a:rPr>
              <a:t>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author</a:t>
            </a:r>
            <a:endParaRPr lang="cs-CZ" altLang="cs-CZ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u jednotlivých funkcí by měla být provedena dokumentace vyjadřující</a:t>
            </a:r>
            <a:r>
              <a:rPr lang="en-US" altLang="cs-CZ" dirty="0">
                <a:cs typeface="Courier New" panose="02070309020205020404" pitchFamily="49" charset="0"/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její činnost (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brief</a:t>
            </a:r>
            <a:r>
              <a:rPr lang="cs-CZ" altLang="cs-CZ" dirty="0">
                <a:cs typeface="Courier New" panose="02070309020205020404" pitchFamily="49" charset="0"/>
              </a:rPr>
              <a:t>, 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deta</a:t>
            </a:r>
            <a:r>
              <a:rPr lang="en-US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cs-CZ" altLang="cs-CZ" dirty="0">
                <a:cs typeface="Courier New" panose="02070309020205020404" pitchFamily="49" charset="0"/>
              </a:rPr>
              <a:t>) </a:t>
            </a:r>
            <a:endParaRPr lang="en-US" altLang="cs-CZ" dirty="0">
              <a:cs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význam jednotlivých parametrů (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cs-CZ" altLang="cs-CZ" dirty="0">
                <a:cs typeface="Courier New" panose="02070309020205020404" pitchFamily="49" charset="0"/>
              </a:rPr>
              <a:t>) </a:t>
            </a:r>
            <a:endParaRPr lang="en-US" altLang="cs-CZ" dirty="0">
              <a:cs typeface="Courier New" panose="02070309020205020404" pitchFamily="49" charset="0"/>
            </a:endParaRPr>
          </a:p>
          <a:p>
            <a:pPr lvl="2">
              <a:lnSpc>
                <a:spcPct val="90000"/>
              </a:lnSpc>
            </a:pPr>
            <a:r>
              <a:rPr lang="cs-CZ" altLang="cs-CZ" dirty="0">
                <a:cs typeface="Courier New" panose="02070309020205020404" pitchFamily="49" charset="0"/>
              </a:rPr>
              <a:t>návratovou hodnotu (</a:t>
            </a:r>
            <a:r>
              <a:rPr lang="en-US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altLang="cs-CZ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cs-CZ" altLang="cs-CZ" dirty="0">
                <a:cs typeface="Courier New" panose="02070309020205020404" pitchFamily="49" charset="0"/>
              </a:rPr>
              <a:t>)</a:t>
            </a:r>
            <a:endParaRPr lang="en-US" alt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93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>
            <a:extLst>
              <a:ext uri="{FF2B5EF4-FFF2-40B4-BE49-F238E27FC236}">
                <a16:creationId xmlns:a16="http://schemas.microsoft.com/office/drawing/2014/main" id="{751B5F1B-7954-4C4B-B668-97AE97AC64B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B0F157-7C20-4C5F-BD03-CAFFB6166B3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4099" name="Zástupný symbol pro číslo snímku 5">
            <a:extLst>
              <a:ext uri="{FF2B5EF4-FFF2-40B4-BE49-F238E27FC236}">
                <a16:creationId xmlns:a16="http://schemas.microsoft.com/office/drawing/2014/main" id="{B7CDB7E0-D029-4271-AA7B-C896F57A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67B150-7C72-4815-9009-C7683CBE08B3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CA" altLang="cs-CZ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BD4B89B-F651-4E97-A4FA-AD18B0AFD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467600" cy="914400"/>
          </a:xfrm>
        </p:spPr>
        <p:txBody>
          <a:bodyPr/>
          <a:lstStyle/>
          <a:p>
            <a:r>
              <a:rPr lang="cs-CZ" altLang="cs-CZ"/>
              <a:t>Program pro MS Windows (1)</a:t>
            </a:r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27208B35-EE7F-4355-9398-D6F91A262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61350" cy="4876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Operační systém MS Windows je založen na </a:t>
            </a:r>
            <a:r>
              <a:rPr lang="cs-CZ" altLang="cs-CZ">
                <a:solidFill>
                  <a:srgbClr val="FFFF00"/>
                </a:solidFill>
              </a:rPr>
              <a:t>událostmi řízené architektuře </a:t>
            </a:r>
            <a:r>
              <a:rPr lang="cs-CZ" altLang="cs-CZ"/>
              <a:t>(</a:t>
            </a:r>
            <a:r>
              <a:rPr lang="cs-CZ" altLang="cs-CZ">
                <a:solidFill>
                  <a:srgbClr val="FFFF00"/>
                </a:solidFill>
              </a:rPr>
              <a:t>event-driven architecture</a:t>
            </a:r>
            <a:r>
              <a:rPr lang="cs-CZ" altLang="cs-CZ"/>
              <a:t>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S veškerými uživatelskými vstupy (z kláves-nice, myši, ...) se zachází jako s událostmi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Pro každou událost Windows generují </a:t>
            </a:r>
            <a:r>
              <a:rPr lang="cs-CZ" altLang="cs-CZ">
                <a:solidFill>
                  <a:srgbClr val="FFFF00"/>
                </a:solidFill>
              </a:rPr>
              <a:t>zprávu</a:t>
            </a:r>
            <a:r>
              <a:rPr lang="cs-CZ" altLang="cs-CZ"/>
              <a:t> (</a:t>
            </a:r>
            <a:r>
              <a:rPr lang="cs-CZ" altLang="cs-CZ">
                <a:solidFill>
                  <a:srgbClr val="FFFF00"/>
                </a:solidFill>
              </a:rPr>
              <a:t>message</a:t>
            </a:r>
            <a:r>
              <a:rPr lang="cs-CZ" altLang="cs-CZ"/>
              <a:t>):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 při stisku levého tlačítka myši je generována zpráva </a:t>
            </a:r>
            <a:r>
              <a:rPr lang="cs-CZ" altLang="cs-CZ">
                <a:solidFill>
                  <a:srgbClr val="FFFF00"/>
                </a:solidFill>
              </a:rPr>
              <a:t>WM_LBUTTONDOWN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Těchto zpráv je ve Windows cca 300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>
            <a:extLst>
              <a:ext uri="{FF2B5EF4-FFF2-40B4-BE49-F238E27FC236}">
                <a16:creationId xmlns:a16="http://schemas.microsoft.com/office/drawing/2014/main" id="{A4B3FD13-5847-44B1-B164-EA629A85C47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221A67-FF62-4DA5-99A7-955D098C0A52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D7427D35-14DA-4EFE-8C02-1F2BBAFD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3CDAB-CB2E-421B-9A10-30BCE23FBA00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EEFB2F1-B978-47A0-8B37-4E8C63CB6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993775"/>
          </a:xfrm>
        </p:spPr>
        <p:txBody>
          <a:bodyPr/>
          <a:lstStyle/>
          <a:p>
            <a:r>
              <a:rPr lang="cs-CZ" altLang="cs-CZ"/>
              <a:t>Program pro MS Windows (2)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29C906FF-BE74-4A73-AA15-1EA1184AE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32750" cy="4724400"/>
          </a:xfrm>
        </p:spPr>
        <p:txBody>
          <a:bodyPr/>
          <a:lstStyle/>
          <a:p>
            <a:r>
              <a:rPr lang="cs-CZ" altLang="cs-CZ"/>
              <a:t>Pro vývoj programů MS Windows 95 (98, Me, NT, 2000, XP, Vista, 7, 8, 10) poskytují tzv. </a:t>
            </a:r>
            <a:r>
              <a:rPr lang="cs-CZ" altLang="cs-CZ">
                <a:solidFill>
                  <a:srgbClr val="FFFF00"/>
                </a:solidFill>
              </a:rPr>
              <a:t>Windows API </a:t>
            </a:r>
            <a:r>
              <a:rPr lang="cs-CZ" altLang="cs-CZ"/>
              <a:t>(</a:t>
            </a:r>
            <a:r>
              <a:rPr lang="cs-CZ" altLang="cs-CZ" u="sng"/>
              <a:t>Win</a:t>
            </a:r>
            <a:r>
              <a:rPr lang="cs-CZ" altLang="cs-CZ"/>
              <a:t>dows </a:t>
            </a:r>
            <a:r>
              <a:rPr lang="cs-CZ" altLang="cs-CZ" u="sng"/>
              <a:t>A</a:t>
            </a:r>
            <a:r>
              <a:rPr lang="cs-CZ" altLang="cs-CZ"/>
              <a:t>pplication </a:t>
            </a:r>
            <a:r>
              <a:rPr lang="cs-CZ" altLang="cs-CZ" u="sng"/>
              <a:t>P</a:t>
            </a:r>
            <a:r>
              <a:rPr lang="cs-CZ" altLang="cs-CZ"/>
              <a:t>rogramming </a:t>
            </a:r>
            <a:r>
              <a:rPr lang="cs-CZ" altLang="cs-CZ" u="sng"/>
              <a:t>I</a:t>
            </a:r>
            <a:r>
              <a:rPr lang="cs-CZ" altLang="cs-CZ"/>
              <a:t>nterface)</a:t>
            </a:r>
          </a:p>
          <a:p>
            <a:r>
              <a:rPr lang="en-US" altLang="cs-CZ"/>
              <a:t>Windows</a:t>
            </a:r>
            <a:r>
              <a:rPr lang="cs-CZ" altLang="cs-CZ"/>
              <a:t> API obsahuje více než 1000 funkcí, které je možné při tvorbě programu využít</a:t>
            </a:r>
          </a:p>
          <a:p>
            <a:r>
              <a:rPr lang="cs-CZ" altLang="cs-CZ"/>
              <a:t>Vzhledem k velkému množství těchto funkcí a velkému počtu parametrů, které vyžadují, je (byla) tvorba programu poměrně náročná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9E2F035C-2C87-43E0-B2F8-38508C4916C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481DAE-E8FE-45D7-84E4-C6045321D8A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BDC15C73-449A-48F0-9B03-C6D63F97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8E70F0-A64D-4896-A421-2BE19142FBE2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E62D16F8-3FC5-41F2-8B1F-5A8F207A3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239000" cy="688975"/>
          </a:xfrm>
        </p:spPr>
        <p:txBody>
          <a:bodyPr/>
          <a:lstStyle/>
          <a:p>
            <a:r>
              <a:rPr lang="cs-CZ" altLang="cs-CZ"/>
              <a:t>Program pro MS Windows (3)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76313D58-AB7C-4B6B-B1F6-3A54D7BA7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8001000" cy="4953000"/>
          </a:xfrm>
        </p:spPr>
        <p:txBody>
          <a:bodyPr/>
          <a:lstStyle/>
          <a:p>
            <a:r>
              <a:rPr lang="cs-CZ" altLang="cs-CZ"/>
              <a:t>Program pro Windows pracuje obvykle v ná-sledujících základních krocích:</a:t>
            </a:r>
          </a:p>
          <a:p>
            <a:pPr lvl="1"/>
            <a:r>
              <a:rPr lang="cs-CZ" altLang="cs-CZ"/>
              <a:t>registrace okenní třídy </a:t>
            </a:r>
          </a:p>
          <a:p>
            <a:pPr lvl="1"/>
            <a:r>
              <a:rPr lang="cs-CZ" altLang="cs-CZ"/>
              <a:t>vytvoření hlavního okna aplikace</a:t>
            </a:r>
          </a:p>
          <a:p>
            <a:pPr lvl="1"/>
            <a:r>
              <a:rPr lang="cs-CZ" altLang="cs-CZ"/>
              <a:t>provádění cyklu, který očekává příchod události (zprávy)</a:t>
            </a:r>
          </a:p>
          <a:p>
            <a:pPr lvl="1"/>
            <a:r>
              <a:rPr lang="cs-CZ" altLang="cs-CZ"/>
              <a:t>v okamžiku příchodu zprávy následuje její předání obslužné funkci okna</a:t>
            </a:r>
          </a:p>
          <a:p>
            <a:pPr lvl="1"/>
            <a:r>
              <a:rPr lang="cs-CZ" altLang="cs-CZ"/>
              <a:t>cyklus končí s příchodem zprávy ukončující aplikaci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6216B66D-921F-4EE2-9350-5001E009693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F1F0B4-C4E7-44C5-8ECC-861398CE612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F1AE83AC-E427-4023-BCAF-0EA1D9AD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6B91-C41C-4749-AFDA-869BC5DDFD09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CDB42171-8956-4B85-95F4-D5B240064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239000" cy="688975"/>
          </a:xfrm>
        </p:spPr>
        <p:txBody>
          <a:bodyPr/>
          <a:lstStyle/>
          <a:p>
            <a:r>
              <a:rPr lang="cs-CZ" altLang="cs-CZ"/>
              <a:t>Program pro MS Windows (4)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6766E519-782D-4E21-BA4D-0967D466F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68413"/>
            <a:ext cx="8001000" cy="4953000"/>
          </a:xfrm>
        </p:spPr>
        <p:txBody>
          <a:bodyPr/>
          <a:lstStyle/>
          <a:p>
            <a:r>
              <a:rPr lang="cs-CZ" altLang="cs-CZ" dirty="0"/>
              <a:t>Za účelem zjednodušení tvorby programů pro MS Windows v průběhu času vznikly různé knihovny (nadstavby), např.: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MFC</a:t>
            </a:r>
            <a:r>
              <a:rPr lang="cs-CZ" altLang="cs-CZ" dirty="0"/>
              <a:t> – </a:t>
            </a:r>
            <a:r>
              <a:rPr lang="cs-CZ" altLang="cs-CZ" u="sng" dirty="0"/>
              <a:t>M</a:t>
            </a:r>
            <a:r>
              <a:rPr lang="cs-CZ" altLang="cs-CZ" dirty="0"/>
              <a:t>icrosoft </a:t>
            </a:r>
            <a:r>
              <a:rPr lang="cs-CZ" altLang="cs-CZ" u="sng" dirty="0" err="1"/>
              <a:t>F</a:t>
            </a:r>
            <a:r>
              <a:rPr lang="cs-CZ" altLang="cs-CZ" dirty="0" err="1"/>
              <a:t>oundation</a:t>
            </a:r>
            <a:r>
              <a:rPr lang="cs-CZ" altLang="cs-CZ" dirty="0"/>
              <a:t> </a:t>
            </a:r>
            <a:r>
              <a:rPr lang="cs-CZ" altLang="cs-CZ" u="sng" dirty="0" err="1"/>
              <a:t>C</a:t>
            </a:r>
            <a:r>
              <a:rPr lang="cs-CZ" altLang="cs-CZ" dirty="0" err="1"/>
              <a:t>lass</a:t>
            </a:r>
            <a:r>
              <a:rPr lang="cs-CZ" altLang="cs-CZ" dirty="0"/>
              <a:t> </a:t>
            </a:r>
            <a:r>
              <a:rPr lang="cs-CZ" altLang="cs-CZ" dirty="0" err="1"/>
              <a:t>Library</a:t>
            </a:r>
            <a:endParaRPr lang="cs-CZ" altLang="cs-CZ" dirty="0"/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VCL</a:t>
            </a:r>
            <a:r>
              <a:rPr lang="cs-CZ" altLang="cs-CZ" dirty="0"/>
              <a:t> – </a:t>
            </a:r>
            <a:r>
              <a:rPr lang="cs-CZ" altLang="cs-CZ" u="sng" dirty="0" err="1"/>
              <a:t>V</a:t>
            </a:r>
            <a:r>
              <a:rPr lang="cs-CZ" altLang="cs-CZ" dirty="0" err="1"/>
              <a:t>isual</a:t>
            </a:r>
            <a:r>
              <a:rPr lang="cs-CZ" altLang="cs-CZ" dirty="0"/>
              <a:t> </a:t>
            </a:r>
            <a:r>
              <a:rPr lang="cs-CZ" altLang="cs-CZ" u="sng" dirty="0" err="1"/>
              <a:t>C</a:t>
            </a:r>
            <a:r>
              <a:rPr lang="cs-CZ" altLang="cs-CZ" dirty="0" err="1"/>
              <a:t>omponent</a:t>
            </a:r>
            <a:r>
              <a:rPr lang="cs-CZ" altLang="cs-CZ" dirty="0"/>
              <a:t> </a:t>
            </a:r>
            <a:r>
              <a:rPr lang="cs-CZ" altLang="cs-CZ" u="sng" dirty="0" err="1"/>
              <a:t>L</a:t>
            </a:r>
            <a:r>
              <a:rPr lang="cs-CZ" altLang="cs-CZ" dirty="0" err="1"/>
              <a:t>ibrary</a:t>
            </a:r>
            <a:r>
              <a:rPr lang="cs-CZ" altLang="cs-CZ" dirty="0"/>
              <a:t> (</a:t>
            </a:r>
            <a:r>
              <a:rPr lang="cs-CZ" altLang="cs-CZ" dirty="0" err="1"/>
              <a:t>Delphi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Windows </a:t>
            </a:r>
            <a:r>
              <a:rPr lang="cs-CZ" altLang="cs-CZ" dirty="0" err="1">
                <a:solidFill>
                  <a:srgbClr val="FFFF00"/>
                </a:solidFill>
              </a:rPr>
              <a:t>Forms</a:t>
            </a:r>
            <a:endParaRPr lang="cs-CZ" altLang="cs-CZ" dirty="0">
              <a:solidFill>
                <a:srgbClr val="FFFF00"/>
              </a:solidFill>
            </a:endParaRP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WPF</a:t>
            </a:r>
            <a:r>
              <a:rPr lang="cs-CZ" altLang="cs-CZ" dirty="0"/>
              <a:t> – </a:t>
            </a:r>
            <a:r>
              <a:rPr lang="cs-CZ" altLang="cs-CZ" u="sng" dirty="0"/>
              <a:t>W</a:t>
            </a:r>
            <a:r>
              <a:rPr lang="cs-CZ" altLang="cs-CZ" dirty="0"/>
              <a:t>indows </a:t>
            </a:r>
            <a:r>
              <a:rPr lang="cs-CZ" altLang="cs-CZ" u="sng" dirty="0" err="1"/>
              <a:t>P</a:t>
            </a:r>
            <a:r>
              <a:rPr lang="cs-CZ" altLang="cs-CZ" dirty="0" err="1"/>
              <a:t>resentation</a:t>
            </a:r>
            <a:r>
              <a:rPr lang="cs-CZ" altLang="cs-CZ" dirty="0"/>
              <a:t> </a:t>
            </a:r>
            <a:r>
              <a:rPr lang="cs-CZ" altLang="cs-CZ" u="sng" dirty="0" err="1"/>
              <a:t>F</a:t>
            </a:r>
            <a:r>
              <a:rPr lang="cs-CZ" altLang="cs-CZ" dirty="0" err="1"/>
              <a:t>oundation</a:t>
            </a:r>
            <a:endParaRPr lang="cs-CZ" altLang="cs-CZ" dirty="0"/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UWP</a:t>
            </a:r>
            <a:r>
              <a:rPr lang="cs-CZ" altLang="cs-CZ" dirty="0"/>
              <a:t> – </a:t>
            </a:r>
            <a:r>
              <a:rPr lang="cs-CZ" altLang="cs-CZ" u="sng" dirty="0"/>
              <a:t>U</a:t>
            </a:r>
            <a:r>
              <a:rPr lang="cs-CZ" altLang="cs-CZ" dirty="0"/>
              <a:t>niversal </a:t>
            </a:r>
            <a:r>
              <a:rPr lang="cs-CZ" altLang="cs-CZ" u="sng" dirty="0"/>
              <a:t>W</a:t>
            </a:r>
            <a:r>
              <a:rPr lang="cs-CZ" altLang="cs-CZ" dirty="0"/>
              <a:t>indows </a:t>
            </a:r>
            <a:r>
              <a:rPr lang="cs-CZ" altLang="cs-CZ" u="sng" dirty="0" err="1"/>
              <a:t>P</a:t>
            </a:r>
            <a:r>
              <a:rPr lang="cs-CZ" altLang="cs-CZ" dirty="0" err="1"/>
              <a:t>latform</a:t>
            </a:r>
            <a:endParaRPr lang="cs-CZ" altLang="cs-CZ" dirty="0"/>
          </a:p>
          <a:p>
            <a:r>
              <a:rPr lang="cs-CZ" altLang="cs-CZ" dirty="0"/>
              <a:t>Tyto knihovny jsou </a:t>
            </a:r>
            <a:r>
              <a:rPr lang="cs-CZ" altLang="cs-CZ" dirty="0">
                <a:solidFill>
                  <a:srgbClr val="FFFF00"/>
                </a:solidFill>
              </a:rPr>
              <a:t>objektově orientované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26F9B4F1-418A-4ACA-8F4B-661ECEAE7AAE}"/>
              </a:ext>
            </a:extLst>
          </p:cNvPr>
          <p:cNvCxnSpPr/>
          <p:nvPr/>
        </p:nvCxnSpPr>
        <p:spPr bwMode="auto">
          <a:xfrm>
            <a:off x="1907704" y="1844824"/>
            <a:ext cx="5184576" cy="0"/>
          </a:xfrm>
          <a:prstGeom prst="line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C55DDF98-F177-4682-833B-BA88A079AA1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E92868-573D-453D-AC6C-1DF1640945B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0AA53FAB-4B09-40C8-880E-A139E587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EE07C4-9A2B-416A-8642-8157D19F632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3BEDD90B-EBDA-45DD-97D9-38820C5F1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822920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(9)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0892603E-5932-4FFB-8C0B-D2231A80E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4077072"/>
            <a:ext cx="7772400" cy="648072"/>
          </a:xfrm>
        </p:spPr>
        <p:txBody>
          <a:bodyPr/>
          <a:lstStyle/>
          <a:p>
            <a:pPr lvl="1"/>
            <a:r>
              <a:rPr lang="cs-CZ" altLang="cs-CZ" dirty="0"/>
              <a:t>celkový počet průchodů vnitřním cyklem:</a:t>
            </a:r>
          </a:p>
        </p:txBody>
      </p:sp>
      <p:sp>
        <p:nvSpPr>
          <p:cNvPr id="10" name="Rectangle 25">
            <a:extLst>
              <a:ext uri="{FF2B5EF4-FFF2-40B4-BE49-F238E27FC236}">
                <a16:creationId xmlns:a16="http://schemas.microsoft.com/office/drawing/2014/main" id="{852C4C92-77FA-48D6-849A-B56C8C670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124744"/>
            <a:ext cx="25922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</a:rPr>
              <a:t>Průchod vnějším</a:t>
            </a:r>
            <a:br>
              <a:rPr lang="cs-CZ" altLang="cs-CZ" sz="2000" dirty="0">
                <a:solidFill>
                  <a:srgbClr val="FFFF00"/>
                </a:solidFill>
              </a:rPr>
            </a:br>
            <a:r>
              <a:rPr lang="cs-CZ" altLang="cs-CZ" sz="2000" dirty="0">
                <a:solidFill>
                  <a:srgbClr val="FFFF00"/>
                </a:solidFill>
              </a:rPr>
              <a:t>cyklem</a:t>
            </a:r>
          </a:p>
        </p:txBody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9DCC5E60-13AE-4274-AC5E-8359A9263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1124744"/>
            <a:ext cx="25922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</a:rPr>
              <a:t>Počet průchodů</a:t>
            </a:r>
            <a:br>
              <a:rPr lang="cs-CZ" altLang="cs-CZ" sz="2000" dirty="0">
                <a:solidFill>
                  <a:srgbClr val="FFFF00"/>
                </a:solidFill>
              </a:rPr>
            </a:br>
            <a:r>
              <a:rPr lang="cs-CZ" altLang="cs-CZ" sz="2000" dirty="0">
                <a:solidFill>
                  <a:srgbClr val="FFFF00"/>
                </a:solidFill>
              </a:rPr>
              <a:t>vnitřním cyklem</a:t>
            </a:r>
          </a:p>
        </p:txBody>
      </p:sp>
      <p:sp>
        <p:nvSpPr>
          <p:cNvPr id="12" name="Rectangle 25">
            <a:extLst>
              <a:ext uri="{FF2B5EF4-FFF2-40B4-BE49-F238E27FC236}">
                <a16:creationId xmlns:a16="http://schemas.microsoft.com/office/drawing/2014/main" id="{E6D2445D-49C2-4243-96F7-3D0C8D1EB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844824"/>
            <a:ext cx="25922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D831E5EE-A688-4DB3-8711-603DD33B6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1844824"/>
            <a:ext cx="25922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 – 1</a:t>
            </a:r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C969AF31-2C78-48C8-853B-771F11DD0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204864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2</a:t>
            </a:r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7A2E0963-CFAE-44E3-838C-F13BB289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2204864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 – 2</a:t>
            </a:r>
          </a:p>
        </p:txBody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E645A540-EFDA-4129-97AE-7CAA89802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564904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3</a:t>
            </a:r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3EEDD7D1-70A4-4C4D-AD9A-08066C22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2564904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 – 3</a:t>
            </a:r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CA408046-9C98-4761-AFD9-B0C3EA03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3573016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N – 1</a:t>
            </a: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3A4DEB59-7FD0-4A24-927F-2E55D3557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3573016"/>
            <a:ext cx="2592288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</a:t>
            </a: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4975A89-707D-4920-9809-9454F3561CFD}"/>
              </a:ext>
            </a:extLst>
          </p:cNvPr>
          <p:cNvCxnSpPr/>
          <p:nvPr/>
        </p:nvCxnSpPr>
        <p:spPr bwMode="auto">
          <a:xfrm>
            <a:off x="1907704" y="1124744"/>
            <a:ext cx="5184576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798A6D30-24FC-49DB-A2AC-73A7AD0F56EB}"/>
              </a:ext>
            </a:extLst>
          </p:cNvPr>
          <p:cNvCxnSpPr/>
          <p:nvPr/>
        </p:nvCxnSpPr>
        <p:spPr bwMode="auto">
          <a:xfrm>
            <a:off x="1907704" y="3933056"/>
            <a:ext cx="5184576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B5F67616-89B6-454A-958F-BB4FABAC2959}"/>
              </a:ext>
            </a:extLst>
          </p:cNvPr>
          <p:cNvCxnSpPr/>
          <p:nvPr/>
        </p:nvCxnSpPr>
        <p:spPr bwMode="auto">
          <a:xfrm flipV="1">
            <a:off x="1907705" y="1124744"/>
            <a:ext cx="0" cy="280831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3E9C8AD-4DE8-4845-9698-7107AB71EEB3}"/>
              </a:ext>
            </a:extLst>
          </p:cNvPr>
          <p:cNvCxnSpPr/>
          <p:nvPr/>
        </p:nvCxnSpPr>
        <p:spPr bwMode="auto">
          <a:xfrm flipV="1">
            <a:off x="7092280" y="1124744"/>
            <a:ext cx="0" cy="2808312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4862E9CC-A687-4C42-B30E-F449CC47066E}"/>
              </a:ext>
            </a:extLst>
          </p:cNvPr>
          <p:cNvCxnSpPr/>
          <p:nvPr/>
        </p:nvCxnSpPr>
        <p:spPr bwMode="auto">
          <a:xfrm flipV="1">
            <a:off x="4499992" y="1124744"/>
            <a:ext cx="0" cy="2808312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C3BE4A0-D13A-4A52-9FAF-F2A5015D2519}"/>
              </a:ext>
            </a:extLst>
          </p:cNvPr>
          <p:cNvCxnSpPr/>
          <p:nvPr/>
        </p:nvCxnSpPr>
        <p:spPr bwMode="auto">
          <a:xfrm>
            <a:off x="3203848" y="3068960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B413A843-2979-440B-9AF3-4BC29C237537}"/>
              </a:ext>
            </a:extLst>
          </p:cNvPr>
          <p:cNvCxnSpPr/>
          <p:nvPr/>
        </p:nvCxnSpPr>
        <p:spPr bwMode="auto">
          <a:xfrm>
            <a:off x="5796136" y="3068960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9AC93629-E521-422E-AABC-D9138FD0EE92}"/>
                  </a:ext>
                </a:extLst>
              </p:cNvPr>
              <p:cNvSpPr txBox="1"/>
              <p:nvPr/>
            </p:nvSpPr>
            <p:spPr>
              <a:xfrm>
                <a:off x="1043608" y="5373216"/>
                <a:ext cx="728462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−1+1</m:t>
                          </m:r>
                        </m:e>
                      </m:d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N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r>
                            <a:rPr lang="cs-CZ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>
                <a:extLst>
                  <a:ext uri="{FF2B5EF4-FFF2-40B4-BE49-F238E27FC236}">
                    <a16:creationId xmlns:a16="http://schemas.microsoft.com/office/drawing/2014/main" id="{9AC93629-E521-422E-AABC-D9138FD0E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373216"/>
                <a:ext cx="7284623" cy="6914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>
                <a:extLst>
                  <a:ext uri="{FF2B5EF4-FFF2-40B4-BE49-F238E27FC236}">
                    <a16:creationId xmlns:a16="http://schemas.microsoft.com/office/drawing/2014/main" id="{AE03D269-A402-4CBA-819D-79323C9BD184}"/>
                  </a:ext>
                </a:extLst>
              </p:cNvPr>
              <p:cNvSpPr txBox="1"/>
              <p:nvPr/>
            </p:nvSpPr>
            <p:spPr>
              <a:xfrm>
                <a:off x="3059832" y="4653136"/>
                <a:ext cx="25024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3" name="TextovéPole 32">
                <a:extLst>
                  <a:ext uri="{FF2B5EF4-FFF2-40B4-BE49-F238E27FC236}">
                    <a16:creationId xmlns:a16="http://schemas.microsoft.com/office/drawing/2014/main" id="{AE03D269-A402-4CBA-819D-79323C9BD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653136"/>
                <a:ext cx="250241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6296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datum 3">
            <a:extLst>
              <a:ext uri="{FF2B5EF4-FFF2-40B4-BE49-F238E27FC236}">
                <a16:creationId xmlns:a16="http://schemas.microsoft.com/office/drawing/2014/main" id="{CB92152D-0D9C-4831-BB49-29A69E55DE0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B552C5-43CB-4029-9501-68045BC10425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36867" name="Zástupný symbol pro číslo snímku 5">
            <a:extLst>
              <a:ext uri="{FF2B5EF4-FFF2-40B4-BE49-F238E27FC236}">
                <a16:creationId xmlns:a16="http://schemas.microsoft.com/office/drawing/2014/main" id="{48CEF203-7B6A-4286-94BA-19447ED7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B21BE4-4BD0-436F-8E7C-65552D80FB6A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CA" altLang="cs-CZ" sz="1400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F34FAB5D-6099-4539-AAFE-951CAD73B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315200" cy="917575"/>
          </a:xfrm>
        </p:spPr>
        <p:txBody>
          <a:bodyPr/>
          <a:lstStyle/>
          <a:p>
            <a:r>
              <a:rPr lang="cs-CZ" altLang="cs-CZ"/>
              <a:t>OOP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9FCC106B-58E5-4FAB-B069-B7A93E62B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990600"/>
            <a:ext cx="8208963" cy="5181600"/>
          </a:xfrm>
        </p:spPr>
        <p:txBody>
          <a:bodyPr/>
          <a:lstStyle/>
          <a:p>
            <a:r>
              <a:rPr lang="cs-CZ" altLang="cs-CZ">
                <a:solidFill>
                  <a:srgbClr val="FFFF00"/>
                </a:solidFill>
              </a:rPr>
              <a:t>OOP</a:t>
            </a:r>
            <a:r>
              <a:rPr lang="cs-CZ" altLang="cs-CZ"/>
              <a:t> (</a:t>
            </a:r>
            <a:r>
              <a:rPr lang="cs-CZ" altLang="cs-CZ" u="sng"/>
              <a:t>O</a:t>
            </a:r>
            <a:r>
              <a:rPr lang="cs-CZ" altLang="cs-CZ"/>
              <a:t>bject </a:t>
            </a:r>
            <a:r>
              <a:rPr lang="cs-CZ" altLang="cs-CZ" u="sng"/>
              <a:t>O</a:t>
            </a:r>
            <a:r>
              <a:rPr lang="cs-CZ" altLang="cs-CZ"/>
              <a:t>riented </a:t>
            </a:r>
            <a:r>
              <a:rPr lang="cs-CZ" altLang="cs-CZ" u="sng"/>
              <a:t>P</a:t>
            </a:r>
            <a:r>
              <a:rPr lang="cs-CZ" altLang="cs-CZ"/>
              <a:t>rogramming) </a:t>
            </a:r>
          </a:p>
          <a:p>
            <a:pPr lvl="1"/>
            <a:r>
              <a:rPr lang="cs-CZ" altLang="cs-CZ"/>
              <a:t>je založeno na myšlence, že program provádí jisté akce nad jistými objekty, které reprezentují data</a:t>
            </a:r>
          </a:p>
          <a:p>
            <a:pPr lvl="1"/>
            <a:r>
              <a:rPr lang="cs-CZ" altLang="cs-CZ"/>
              <a:t>dovoluje vytváření dále rozšiřitelných (otevře-ných) systémů</a:t>
            </a:r>
          </a:p>
          <a:p>
            <a:r>
              <a:rPr lang="cs-CZ" altLang="cs-CZ"/>
              <a:t>Pro umožnění objektově orientovaného návr-hu poskytují dnešní programovací jazyky (vý-vojová prostředí) speciální datové typy:</a:t>
            </a:r>
          </a:p>
          <a:p>
            <a:pPr lvl="1"/>
            <a:r>
              <a:rPr lang="cs-CZ" altLang="cs-CZ">
                <a:solidFill>
                  <a:srgbClr val="FFFF00"/>
                </a:solidFill>
              </a:rPr>
              <a:t>objektový typ </a:t>
            </a:r>
            <a:r>
              <a:rPr lang="cs-CZ" altLang="cs-CZ"/>
              <a:t>(</a:t>
            </a:r>
            <a:r>
              <a:rPr lang="cs-CZ" altLang="cs-CZ">
                <a:solidFill>
                  <a:srgbClr val="FFFF00"/>
                </a:solidFill>
              </a:rPr>
              <a:t>object</a:t>
            </a:r>
            <a:r>
              <a:rPr lang="cs-CZ" altLang="cs-CZ"/>
              <a:t>): Turbo Pascal 5.0 a vyšší</a:t>
            </a:r>
          </a:p>
          <a:p>
            <a:pPr lvl="1"/>
            <a:r>
              <a:rPr lang="cs-CZ" altLang="cs-CZ">
                <a:solidFill>
                  <a:srgbClr val="FFFF00"/>
                </a:solidFill>
              </a:rPr>
              <a:t>třída</a:t>
            </a:r>
            <a:r>
              <a:rPr lang="cs-CZ" altLang="cs-CZ">
                <a:solidFill>
                  <a:schemeClr val="tx2"/>
                </a:solidFill>
              </a:rPr>
              <a:t> </a:t>
            </a:r>
            <a:r>
              <a:rPr lang="cs-CZ" altLang="cs-CZ"/>
              <a:t>(</a:t>
            </a:r>
            <a:r>
              <a:rPr lang="cs-CZ" altLang="cs-CZ">
                <a:solidFill>
                  <a:srgbClr val="FFFF00"/>
                </a:solidFill>
              </a:rPr>
              <a:t>class</a:t>
            </a:r>
            <a:r>
              <a:rPr lang="cs-CZ" altLang="cs-CZ"/>
              <a:t>): C</a:t>
            </a:r>
            <a:r>
              <a:rPr lang="en-US" altLang="cs-CZ"/>
              <a:t>#</a:t>
            </a:r>
            <a:r>
              <a:rPr lang="cs-CZ" altLang="cs-CZ"/>
              <a:t>, C++, Java, ObjectPascal (Delphi)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datum 3">
            <a:extLst>
              <a:ext uri="{FF2B5EF4-FFF2-40B4-BE49-F238E27FC236}">
                <a16:creationId xmlns:a16="http://schemas.microsoft.com/office/drawing/2014/main" id="{81C30952-A805-4EC3-B05B-7B0CE0AB21F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E9D9C0-53ED-48D8-B86C-D9D0101737F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37891" name="Zástupný symbol pro číslo snímku 5">
            <a:extLst>
              <a:ext uri="{FF2B5EF4-FFF2-40B4-BE49-F238E27FC236}">
                <a16:creationId xmlns:a16="http://schemas.microsoft.com/office/drawing/2014/main" id="{2495445C-A342-4B9D-9B4F-30281447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AB4626-3FC1-4AA4-B435-87B8A2AD09BE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CA" altLang="cs-CZ" sz="1400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72A43FC7-3CAC-47E8-95C5-B466BF475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315200" cy="762000"/>
          </a:xfrm>
        </p:spPr>
        <p:txBody>
          <a:bodyPr/>
          <a:lstStyle/>
          <a:p>
            <a:r>
              <a:rPr lang="cs-CZ" altLang="cs-CZ"/>
              <a:t>Programovací jazyk C</a:t>
            </a:r>
            <a:r>
              <a:rPr lang="en-US" altLang="cs-CZ"/>
              <a:t>#</a:t>
            </a:r>
            <a:r>
              <a:rPr lang="cs-CZ" altLang="cs-CZ"/>
              <a:t> (1)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945F8B3F-570F-42C0-B8B6-1E5E8E7E4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181600"/>
          </a:xfrm>
        </p:spPr>
        <p:txBody>
          <a:bodyPr/>
          <a:lstStyle/>
          <a:p>
            <a:pPr>
              <a:spcBef>
                <a:spcPct val="15000"/>
              </a:spcBef>
            </a:pPr>
            <a:r>
              <a:rPr lang="cs-CZ" altLang="cs-CZ"/>
              <a:t>Vyvinutý v rámci platformy MS .NET</a:t>
            </a:r>
          </a:p>
          <a:p>
            <a:pPr>
              <a:spcBef>
                <a:spcPct val="15000"/>
              </a:spcBef>
            </a:pPr>
            <a:r>
              <a:rPr lang="cs-CZ" altLang="cs-CZ"/>
              <a:t>Jedná se o objektově orientovaný jazyk</a:t>
            </a:r>
          </a:p>
          <a:p>
            <a:pPr>
              <a:spcBef>
                <a:spcPct val="15000"/>
              </a:spcBef>
            </a:pPr>
            <a:r>
              <a:rPr lang="cs-CZ" altLang="cs-CZ"/>
              <a:t>Založen na jazycích C++ a Java</a:t>
            </a:r>
          </a:p>
          <a:p>
            <a:pPr>
              <a:spcBef>
                <a:spcPct val="15000"/>
              </a:spcBef>
            </a:pPr>
            <a:r>
              <a:rPr lang="cs-CZ" altLang="cs-CZ"/>
              <a:t>Syntaxe C</a:t>
            </a:r>
            <a:r>
              <a:rPr lang="en-US" altLang="cs-CZ"/>
              <a:t>#</a:t>
            </a:r>
            <a:r>
              <a:rPr lang="cs-CZ" altLang="cs-CZ"/>
              <a:t> je podobná syntaxi jazyka C</a:t>
            </a:r>
            <a:r>
              <a:rPr lang="en-US" altLang="cs-CZ"/>
              <a:t> (Java)</a:t>
            </a:r>
            <a:endParaRPr lang="cs-CZ" altLang="cs-CZ"/>
          </a:p>
          <a:p>
            <a:pPr>
              <a:spcBef>
                <a:spcPct val="15000"/>
              </a:spcBef>
            </a:pPr>
            <a:r>
              <a:rPr lang="cs-CZ" altLang="cs-CZ"/>
              <a:t>Lze jej využít k tvorbě např.:</a:t>
            </a:r>
          </a:p>
          <a:p>
            <a:pPr lvl="1">
              <a:spcBef>
                <a:spcPct val="15000"/>
              </a:spcBef>
            </a:pPr>
            <a:r>
              <a:rPr lang="cs-CZ" altLang="cs-CZ"/>
              <a:t>desktopových aplikací</a:t>
            </a:r>
          </a:p>
          <a:p>
            <a:pPr lvl="1">
              <a:spcBef>
                <a:spcPct val="15000"/>
              </a:spcBef>
            </a:pPr>
            <a:r>
              <a:rPr lang="cs-CZ" altLang="cs-CZ"/>
              <a:t>webových aplikací, webových služeb a stránek</a:t>
            </a:r>
          </a:p>
          <a:p>
            <a:pPr lvl="1">
              <a:spcBef>
                <a:spcPct val="15000"/>
              </a:spcBef>
            </a:pPr>
            <a:r>
              <a:rPr lang="cs-CZ" altLang="cs-CZ"/>
              <a:t>programů pro mobilní zařízení (PDA, mobilní telefony)</a:t>
            </a:r>
          </a:p>
          <a:p>
            <a:pPr lvl="1">
              <a:spcBef>
                <a:spcPct val="15000"/>
              </a:spcBef>
            </a:pPr>
            <a:r>
              <a:rPr lang="cs-CZ" altLang="cs-CZ"/>
              <a:t>databázových programů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datum 3">
            <a:extLst>
              <a:ext uri="{FF2B5EF4-FFF2-40B4-BE49-F238E27FC236}">
                <a16:creationId xmlns:a16="http://schemas.microsoft.com/office/drawing/2014/main" id="{4DBB8E2C-5452-4111-9C2B-747F2245A5A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780BFE-AB8C-4177-A6C7-8DAC61CFFFA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38915" name="Zástupný symbol pro číslo snímku 5">
            <a:extLst>
              <a:ext uri="{FF2B5EF4-FFF2-40B4-BE49-F238E27FC236}">
                <a16:creationId xmlns:a16="http://schemas.microsoft.com/office/drawing/2014/main" id="{367B8832-7883-459D-BA42-7AA9BC9E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E46E5D-D54E-4AB1-AE35-E01136C5E7E2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CA" altLang="cs-CZ" sz="1400"/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CEFA96F7-0A79-4579-AA7B-543392B0E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620000" cy="765175"/>
          </a:xfrm>
        </p:spPr>
        <p:txBody>
          <a:bodyPr/>
          <a:lstStyle/>
          <a:p>
            <a:r>
              <a:rPr lang="cs-CZ" altLang="cs-CZ"/>
              <a:t>Programovací jazyk C</a:t>
            </a:r>
            <a:r>
              <a:rPr lang="en-US" altLang="cs-CZ"/>
              <a:t>#</a:t>
            </a:r>
            <a:r>
              <a:rPr lang="cs-CZ" altLang="cs-CZ"/>
              <a:t> (2)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B8CF2DD4-6EAC-46F9-A155-17D84B07B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3987" cy="4175125"/>
          </a:xfrm>
        </p:spPr>
        <p:txBody>
          <a:bodyPr/>
          <a:lstStyle/>
          <a:p>
            <a:r>
              <a:rPr lang="cs-CZ" altLang="cs-CZ" dirty="0"/>
              <a:t>V jazyce C</a:t>
            </a:r>
            <a:r>
              <a:rPr lang="en-US" altLang="cs-CZ" dirty="0"/>
              <a:t># </a:t>
            </a:r>
            <a:r>
              <a:rPr lang="cs-CZ" altLang="cs-CZ" dirty="0"/>
              <a:t>lze programovat s využitím vývojového prostředí MS </a:t>
            </a:r>
            <a:r>
              <a:rPr lang="cs-CZ" altLang="cs-CZ" dirty="0" err="1"/>
              <a:t>Visual</a:t>
            </a:r>
            <a:r>
              <a:rPr lang="cs-CZ" altLang="cs-CZ" dirty="0"/>
              <a:t> Studio:</a:t>
            </a:r>
          </a:p>
          <a:p>
            <a:pPr lvl="1"/>
            <a:r>
              <a:rPr lang="cs-CZ" altLang="cs-CZ" dirty="0"/>
              <a:t>studenti Masarykovy univerzity mohou získat </a:t>
            </a:r>
            <a:br>
              <a:rPr lang="cs-CZ" altLang="cs-CZ" dirty="0"/>
            </a:br>
            <a:r>
              <a:rPr lang="cs-CZ" altLang="cs-CZ" dirty="0" err="1">
                <a:solidFill>
                  <a:srgbClr val="FFFF00"/>
                </a:solidFill>
              </a:rPr>
              <a:t>Visual</a:t>
            </a:r>
            <a:r>
              <a:rPr lang="cs-CZ" altLang="cs-CZ" dirty="0">
                <a:solidFill>
                  <a:srgbClr val="FFFF00"/>
                </a:solidFill>
              </a:rPr>
              <a:t> Studio </a:t>
            </a:r>
            <a:r>
              <a:rPr lang="cs-CZ" altLang="cs-CZ" dirty="0" err="1">
                <a:solidFill>
                  <a:srgbClr val="FFFF00"/>
                </a:solidFill>
              </a:rPr>
              <a:t>Community</a:t>
            </a:r>
            <a:r>
              <a:rPr lang="cs-CZ" altLang="cs-CZ" dirty="0">
                <a:solidFill>
                  <a:srgbClr val="FFFF00"/>
                </a:solidFill>
              </a:rPr>
              <a:t> 20</a:t>
            </a:r>
            <a:r>
              <a:rPr lang="en-US" altLang="cs-CZ" dirty="0">
                <a:solidFill>
                  <a:srgbClr val="FFFF00"/>
                </a:solidFill>
              </a:rPr>
              <a:t>22</a:t>
            </a:r>
            <a:r>
              <a:rPr lang="cs-CZ" altLang="cs-CZ" dirty="0">
                <a:solidFill>
                  <a:srgbClr val="FFFF00"/>
                </a:solidFill>
              </a:rPr>
              <a:t> </a:t>
            </a:r>
            <a:r>
              <a:rPr lang="cs-CZ" altLang="cs-CZ" dirty="0"/>
              <a:t>prostřednictvím</a:t>
            </a:r>
            <a:r>
              <a:rPr lang="en-US" altLang="cs-CZ" dirty="0"/>
              <a:t>:</a:t>
            </a:r>
          </a:p>
          <a:p>
            <a:pPr lvl="2"/>
            <a:r>
              <a:rPr lang="en-US" altLang="cs-CZ" dirty="0">
                <a:solidFill>
                  <a:srgbClr val="FFFF00"/>
                </a:solidFill>
              </a:rPr>
              <a:t>https://visualstudio.microsoft.com/cs/vs/community/</a:t>
            </a:r>
            <a:br>
              <a:rPr lang="cs-CZ" alt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datum 3">
            <a:extLst>
              <a:ext uri="{FF2B5EF4-FFF2-40B4-BE49-F238E27FC236}">
                <a16:creationId xmlns:a16="http://schemas.microsoft.com/office/drawing/2014/main" id="{50D47FD8-65C2-4C3E-9B35-D01BF721D4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7141D4-36FF-4331-AAC0-D44823E2087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39939" name="Zástupný symbol pro číslo snímku 5">
            <a:extLst>
              <a:ext uri="{FF2B5EF4-FFF2-40B4-BE49-F238E27FC236}">
                <a16:creationId xmlns:a16="http://schemas.microsoft.com/office/drawing/2014/main" id="{0592BE18-4CEC-4F2A-958E-216AA9B65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118020-F4D3-46E1-A5DF-22241B9763BE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CA" altLang="cs-CZ" sz="1400"/>
          </a:p>
        </p:txBody>
      </p:sp>
      <p:sp>
        <p:nvSpPr>
          <p:cNvPr id="39940" name="Rectangle 1026">
            <a:extLst>
              <a:ext uri="{FF2B5EF4-FFF2-40B4-BE49-F238E27FC236}">
                <a16:creationId xmlns:a16="http://schemas.microsoft.com/office/drawing/2014/main" id="{CD553937-A4CB-46E7-B8B0-14BA42B28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315200" cy="762000"/>
          </a:xfrm>
        </p:spPr>
        <p:txBody>
          <a:bodyPr/>
          <a:lstStyle/>
          <a:p>
            <a:r>
              <a:rPr lang="cs-CZ" altLang="cs-CZ"/>
              <a:t>Program v jazyce C</a:t>
            </a:r>
            <a:r>
              <a:rPr lang="en-US" altLang="cs-CZ"/>
              <a:t>#</a:t>
            </a:r>
            <a:r>
              <a:rPr lang="cs-CZ" altLang="cs-CZ"/>
              <a:t> (1)</a:t>
            </a:r>
          </a:p>
        </p:txBody>
      </p:sp>
      <p:sp>
        <p:nvSpPr>
          <p:cNvPr id="39941" name="Rectangle 1027">
            <a:extLst>
              <a:ext uri="{FF2B5EF4-FFF2-40B4-BE49-F238E27FC236}">
                <a16:creationId xmlns:a16="http://schemas.microsoft.com/office/drawing/2014/main" id="{E0C544D6-9EBF-4781-8482-DBDC9BF66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077200" cy="5181600"/>
          </a:xfrm>
        </p:spPr>
        <p:txBody>
          <a:bodyPr/>
          <a:lstStyle/>
          <a:p>
            <a:r>
              <a:rPr lang="cs-CZ" altLang="cs-CZ"/>
              <a:t>Tvořen </a:t>
            </a:r>
            <a:r>
              <a:rPr lang="cs-CZ" altLang="cs-CZ">
                <a:solidFill>
                  <a:schemeClr val="folHlink"/>
                </a:solidFill>
              </a:rPr>
              <a:t>třídami</a:t>
            </a:r>
            <a:r>
              <a:rPr lang="cs-CZ" altLang="cs-CZ"/>
              <a:t> a jejich členy (</a:t>
            </a:r>
            <a:r>
              <a:rPr lang="cs-CZ" altLang="cs-CZ">
                <a:solidFill>
                  <a:schemeClr val="folHlink"/>
                </a:solidFill>
              </a:rPr>
              <a:t>members</a:t>
            </a:r>
            <a:r>
              <a:rPr lang="cs-CZ" altLang="cs-CZ"/>
              <a:t>)</a:t>
            </a:r>
          </a:p>
          <a:p>
            <a:r>
              <a:rPr lang="cs-CZ" altLang="cs-CZ"/>
              <a:t>Třídy a další datové typy jsou organizovány ve </a:t>
            </a:r>
            <a:r>
              <a:rPr lang="cs-CZ" altLang="cs-CZ">
                <a:solidFill>
                  <a:schemeClr val="folHlink"/>
                </a:solidFill>
              </a:rPr>
              <a:t>jmenných prostorech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namespace</a:t>
            </a:r>
            <a:r>
              <a:rPr lang="cs-CZ" altLang="cs-CZ"/>
              <a:t>) a mo-hou být vnořovány do jiných tříd</a:t>
            </a:r>
          </a:p>
          <a:p>
            <a:r>
              <a:rPr lang="cs-CZ" altLang="cs-CZ"/>
              <a:t>Vstupním bodem každého programu v C</a:t>
            </a:r>
            <a:r>
              <a:rPr lang="en-US" altLang="cs-CZ"/>
              <a:t># </a:t>
            </a:r>
            <a:r>
              <a:rPr lang="cs-CZ" altLang="cs-CZ"/>
              <a:t>je </a:t>
            </a:r>
            <a:r>
              <a:rPr lang="cs-CZ" altLang="cs-CZ">
                <a:solidFill>
                  <a:schemeClr val="folHlink"/>
                </a:solidFill>
              </a:rPr>
              <a:t>metoda</a:t>
            </a:r>
            <a:r>
              <a:rPr lang="cs-CZ" altLang="cs-CZ"/>
              <a:t> (funkce obsažená v typu třída)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Main</a:t>
            </a:r>
            <a:r>
              <a:rPr lang="cs-CZ" altLang="cs-CZ"/>
              <a:t>:</a:t>
            </a:r>
          </a:p>
          <a:p>
            <a:pPr lvl="1"/>
            <a:r>
              <a:rPr lang="cs-CZ" altLang="cs-CZ"/>
              <a:t>může být v programu pouze jedna</a:t>
            </a:r>
          </a:p>
          <a:p>
            <a:pPr lvl="1"/>
            <a:r>
              <a:rPr lang="cs-CZ" altLang="cs-CZ"/>
              <a:t>jedná se o statickou metodu</a:t>
            </a:r>
          </a:p>
          <a:p>
            <a:pPr lvl="1"/>
            <a:r>
              <a:rPr lang="cs-CZ" altLang="cs-CZ"/>
              <a:t>návratovým typem může být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void</a:t>
            </a:r>
            <a:r>
              <a:rPr lang="cs-CZ" altLang="cs-CZ"/>
              <a:t> nebo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int</a:t>
            </a:r>
          </a:p>
          <a:p>
            <a:pPr lvl="1"/>
            <a:r>
              <a:rPr lang="cs-CZ" altLang="cs-CZ"/>
              <a:t>může přijímat parametry z příkazové řádky OS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datum 3">
            <a:extLst>
              <a:ext uri="{FF2B5EF4-FFF2-40B4-BE49-F238E27FC236}">
                <a16:creationId xmlns:a16="http://schemas.microsoft.com/office/drawing/2014/main" id="{8327B34C-1E1D-41A4-A9F7-4EEFE08CA49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41B230-BE80-479E-BA0E-D317C8268D26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40963" name="Zástupný symbol pro číslo snímku 5">
            <a:extLst>
              <a:ext uri="{FF2B5EF4-FFF2-40B4-BE49-F238E27FC236}">
                <a16:creationId xmlns:a16="http://schemas.microsoft.com/office/drawing/2014/main" id="{8206EE2D-4D12-453C-9A0D-377934FB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00220-AF0D-40FD-9479-F9595E806D03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CA" altLang="cs-CZ" sz="1400"/>
          </a:p>
        </p:txBody>
      </p:sp>
      <p:sp>
        <p:nvSpPr>
          <p:cNvPr id="40964" name="Rectangle 1026">
            <a:extLst>
              <a:ext uri="{FF2B5EF4-FFF2-40B4-BE49-F238E27FC236}">
                <a16:creationId xmlns:a16="http://schemas.microsoft.com/office/drawing/2014/main" id="{4EE478F2-ABA2-4A9C-BA25-6E9CBA0E5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63538"/>
            <a:ext cx="7315200" cy="762000"/>
          </a:xfrm>
        </p:spPr>
        <p:txBody>
          <a:bodyPr/>
          <a:lstStyle/>
          <a:p>
            <a:r>
              <a:rPr lang="cs-CZ" altLang="cs-CZ"/>
              <a:t>Program v jazyce C</a:t>
            </a:r>
            <a:r>
              <a:rPr lang="en-US" altLang="cs-CZ"/>
              <a:t>#</a:t>
            </a:r>
            <a:r>
              <a:rPr lang="cs-CZ" altLang="cs-CZ"/>
              <a:t> (2)</a:t>
            </a:r>
          </a:p>
        </p:txBody>
      </p:sp>
      <p:sp>
        <p:nvSpPr>
          <p:cNvPr id="40965" name="Rectangle 1027">
            <a:extLst>
              <a:ext uri="{FF2B5EF4-FFF2-40B4-BE49-F238E27FC236}">
                <a16:creationId xmlns:a16="http://schemas.microsoft.com/office/drawing/2014/main" id="{D8B350C2-78D2-4523-A760-6C5CD1439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35088"/>
            <a:ext cx="8077200" cy="4830762"/>
          </a:xfrm>
        </p:spPr>
        <p:txBody>
          <a:bodyPr/>
          <a:lstStyle/>
          <a:p>
            <a:r>
              <a:rPr lang="cs-CZ" altLang="cs-CZ"/>
              <a:t>Metoda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Main</a:t>
            </a:r>
            <a:r>
              <a:rPr lang="cs-CZ" altLang="cs-CZ"/>
              <a:t> může mít jednu z následujících signatur:</a:t>
            </a:r>
          </a:p>
          <a:p>
            <a:pPr lvl="1"/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static void</a:t>
            </a:r>
            <a:r>
              <a:rPr lang="en-US" altLang="cs-CZ" b="1">
                <a:latin typeface="Courier New" panose="02070309020205020404" pitchFamily="49" charset="0"/>
              </a:rPr>
              <a:t> Main()</a:t>
            </a:r>
          </a:p>
          <a:p>
            <a:pPr lvl="1"/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static void</a:t>
            </a:r>
            <a:r>
              <a:rPr lang="en-US" altLang="cs-CZ" b="1">
                <a:latin typeface="Courier New" panose="02070309020205020404" pitchFamily="49" charset="0"/>
              </a:rPr>
              <a:t> Main(string[] args) </a:t>
            </a:r>
          </a:p>
          <a:p>
            <a:pPr lvl="1"/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static int</a:t>
            </a:r>
            <a:r>
              <a:rPr lang="en-US" altLang="cs-CZ" b="1">
                <a:latin typeface="Courier New" panose="02070309020205020404" pitchFamily="49" charset="0"/>
              </a:rPr>
              <a:t> Main()</a:t>
            </a:r>
          </a:p>
          <a:p>
            <a:pPr lvl="1"/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static int</a:t>
            </a:r>
            <a:r>
              <a:rPr lang="en-US" altLang="cs-CZ" b="1">
                <a:latin typeface="Courier New" panose="02070309020205020404" pitchFamily="49" charset="0"/>
              </a:rPr>
              <a:t> Main(string[] args)</a:t>
            </a:r>
            <a:endParaRPr lang="cs-CZ" altLang="cs-CZ" b="1">
              <a:latin typeface="Courier New" panose="02070309020205020404" pitchFamily="49" charset="0"/>
            </a:endParaRPr>
          </a:p>
          <a:p>
            <a:r>
              <a:rPr lang="cs-CZ" altLang="cs-CZ"/>
              <a:t>Poznámka:</a:t>
            </a:r>
          </a:p>
          <a:p>
            <a:pPr lvl="1"/>
            <a:r>
              <a:rPr lang="cs-CZ" altLang="cs-CZ"/>
              <a:t>jazyk C</a:t>
            </a:r>
            <a:r>
              <a:rPr lang="en-US" altLang="cs-CZ"/>
              <a:t># </a:t>
            </a:r>
            <a:r>
              <a:rPr lang="cs-CZ" altLang="cs-CZ"/>
              <a:t>podobně jako jazyk C/C++ rozlišuje velká a malá písmena (jazyk </a:t>
            </a:r>
            <a:r>
              <a:rPr lang="cs-CZ" altLang="cs-CZ">
                <a:solidFill>
                  <a:schemeClr val="folHlink"/>
                </a:solidFill>
              </a:rPr>
              <a:t>case sensitive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>
            <a:extLst>
              <a:ext uri="{FF2B5EF4-FFF2-40B4-BE49-F238E27FC236}">
                <a16:creationId xmlns:a16="http://schemas.microsoft.com/office/drawing/2014/main" id="{C55DDF98-F177-4682-833B-BA88A079AA1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E92868-573D-453D-AC6C-1DF1640945BD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6387" name="Zástupný symbol pro číslo snímku 5">
            <a:extLst>
              <a:ext uri="{FF2B5EF4-FFF2-40B4-BE49-F238E27FC236}">
                <a16:creationId xmlns:a16="http://schemas.microsoft.com/office/drawing/2014/main" id="{0AA53FAB-4B09-40C8-880E-A139E587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EE07C4-9A2B-416A-8642-8157D19F6320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3BEDD90B-EBDA-45DD-97D9-38820C5F1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cs-CZ" altLang="cs-CZ" dirty="0"/>
              <a:t>Asymptotická složitost </a:t>
            </a:r>
            <a:r>
              <a:rPr lang="cs-CZ" altLang="cs-CZ" dirty="0" err="1"/>
              <a:t>alg</a:t>
            </a:r>
            <a:r>
              <a:rPr lang="cs-CZ" altLang="cs-CZ" dirty="0"/>
              <a:t>. (10)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0892603E-5932-4FFB-8C0B-D2231A80E5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cs-CZ" altLang="cs-CZ" dirty="0"/>
              <a:t>O algoritmu </a:t>
            </a:r>
            <a:r>
              <a:rPr lang="cs-CZ" altLang="cs-CZ" dirty="0">
                <a:solidFill>
                  <a:schemeClr val="folHlink"/>
                </a:solidFill>
              </a:rPr>
              <a:t>A</a:t>
            </a:r>
            <a:r>
              <a:rPr lang="cs-CZ" altLang="cs-CZ" dirty="0"/>
              <a:t> řekneme, že jeho časová </a:t>
            </a:r>
            <a:r>
              <a:rPr lang="cs-CZ" altLang="cs-CZ" dirty="0" err="1"/>
              <a:t>slo-žitost</a:t>
            </a:r>
            <a:r>
              <a:rPr lang="cs-CZ" altLang="cs-CZ" dirty="0"/>
              <a:t> je: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polynomiální</a:t>
            </a:r>
            <a:r>
              <a:rPr lang="cs-CZ" altLang="cs-CZ" dirty="0"/>
              <a:t>: </a:t>
            </a:r>
          </a:p>
          <a:p>
            <a:pPr lvl="2"/>
            <a:r>
              <a:rPr lang="cs-CZ" altLang="cs-CZ" dirty="0"/>
              <a:t>jestliže </a:t>
            </a:r>
            <a:r>
              <a:rPr lang="cs-CZ" altLang="cs-CZ" dirty="0" err="1"/>
              <a:t>f</a:t>
            </a:r>
            <a:r>
              <a:rPr lang="cs-CZ" altLang="cs-CZ" baseline="-25000" dirty="0" err="1"/>
              <a:t>A</a:t>
            </a:r>
            <a:r>
              <a:rPr lang="cs-CZ" altLang="cs-CZ" baseline="-25000" dirty="0"/>
              <a:t> </a:t>
            </a:r>
            <a:r>
              <a:rPr lang="cs-CZ" altLang="cs-CZ" dirty="0"/>
              <a:t>(n) = O (</a:t>
            </a:r>
            <a:r>
              <a:rPr lang="cs-CZ" altLang="cs-CZ" dirty="0" err="1"/>
              <a:t>P</a:t>
            </a:r>
            <a:r>
              <a:rPr lang="cs-CZ" altLang="cs-CZ" baseline="-25000" dirty="0" err="1"/>
              <a:t>m</a:t>
            </a:r>
            <a:r>
              <a:rPr lang="cs-CZ" altLang="cs-CZ" dirty="0"/>
              <a:t> (n)), kde </a:t>
            </a:r>
            <a:r>
              <a:rPr lang="cs-CZ" altLang="cs-CZ" dirty="0" err="1"/>
              <a:t>P</a:t>
            </a:r>
            <a:r>
              <a:rPr lang="cs-CZ" altLang="cs-CZ" baseline="-25000" dirty="0" err="1"/>
              <a:t>m</a:t>
            </a:r>
            <a:r>
              <a:rPr lang="cs-CZ" altLang="cs-CZ" dirty="0"/>
              <a:t>(n) je polynom nějakého pevného stupně m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exponenciální</a:t>
            </a:r>
            <a:r>
              <a:rPr lang="cs-CZ" altLang="cs-CZ" dirty="0"/>
              <a:t>: </a:t>
            </a:r>
          </a:p>
          <a:p>
            <a:pPr lvl="2"/>
            <a:r>
              <a:rPr lang="cs-CZ" altLang="cs-CZ" dirty="0"/>
              <a:t>v opačném případě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164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797AE922-4DD4-4398-946C-36E70EE1F3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A390CF-F804-44A3-89E1-92D6B7C24CB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7F903D89-5932-4768-97A8-E79EFA8D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23893A-A187-4248-8AEA-7E3733BB5A4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94CA313-8D5F-4EC0-8C50-A745EE03F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Polynomiální algoritmy (1)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A4101D9-5294-4A15-B404-90C3BC6CD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cs-CZ" altLang="cs-CZ" dirty="0"/>
              <a:t>Čas, který potřebují ke zpracování vstupních dat algoritmy považované za rychlé bývá zpravidla shora omezen funkcemi typu </a:t>
            </a:r>
            <a:br>
              <a:rPr lang="cs-CZ" altLang="cs-CZ" dirty="0"/>
            </a:br>
            <a:r>
              <a:rPr lang="cs-CZ" altLang="cs-CZ" dirty="0"/>
              <a:t>1, log (n), n, n.log (n), n</a:t>
            </a:r>
            <a:r>
              <a:rPr lang="cs-CZ" altLang="cs-CZ" baseline="30000" dirty="0"/>
              <a:t>2</a:t>
            </a:r>
            <a:r>
              <a:rPr lang="cs-CZ" altLang="cs-CZ" dirty="0"/>
              <a:t> a n</a:t>
            </a:r>
            <a:r>
              <a:rPr lang="cs-CZ" altLang="cs-CZ" baseline="30000" dirty="0"/>
              <a:t>3</a:t>
            </a:r>
            <a:r>
              <a:rPr lang="cs-CZ" altLang="cs-CZ" dirty="0"/>
              <a:t> </a:t>
            </a:r>
          </a:p>
          <a:p>
            <a:r>
              <a:rPr lang="cs-CZ" altLang="cs-CZ" dirty="0"/>
              <a:t>Jako horní hranici lze vždy použít polynom </a:t>
            </a:r>
          </a:p>
          <a:p>
            <a:r>
              <a:rPr lang="cs-CZ" altLang="cs-CZ" dirty="0"/>
              <a:t>Proto se těmto algoritmům říká </a:t>
            </a:r>
            <a:r>
              <a:rPr lang="cs-CZ" altLang="cs-CZ" dirty="0" err="1"/>
              <a:t>polynomiál</a:t>
            </a:r>
            <a:r>
              <a:rPr lang="cs-CZ" altLang="cs-CZ" dirty="0"/>
              <a:t>-ní nebo také prakticky použitelné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797AE922-4DD4-4398-946C-36E70EE1F3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A390CF-F804-44A3-89E1-92D6B7C24CB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7F903D89-5932-4768-97A8-E79EFA8D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23893A-A187-4248-8AEA-7E3733BB5A4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94CA313-8D5F-4EC0-8C50-A745EE03F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71872"/>
          </a:xfrm>
        </p:spPr>
        <p:txBody>
          <a:bodyPr/>
          <a:lstStyle/>
          <a:p>
            <a:r>
              <a:rPr lang="cs-CZ" altLang="cs-CZ" dirty="0"/>
              <a:t>Polynomiální algoritmy (2)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A4101D9-5294-4A15-B404-90C3BC6CD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7848600" cy="5184576"/>
          </a:xfrm>
        </p:spPr>
        <p:txBody>
          <a:bodyPr/>
          <a:lstStyle/>
          <a:p>
            <a:pPr>
              <a:lnSpc>
                <a:spcPct val="97000"/>
              </a:lnSpc>
            </a:pPr>
            <a:r>
              <a:rPr lang="cs-CZ" altLang="cs-CZ" dirty="0"/>
              <a:t>Příklady složitostí a jim odpovídajících algoritmů:</a:t>
            </a:r>
          </a:p>
          <a:p>
            <a:pPr lvl="1">
              <a:lnSpc>
                <a:spcPct val="97000"/>
              </a:lnSpc>
            </a:pPr>
            <a:r>
              <a:rPr lang="cs-CZ" altLang="cs-CZ" dirty="0">
                <a:solidFill>
                  <a:srgbClr val="FFFF00"/>
                </a:solidFill>
              </a:rPr>
              <a:t>O (1) – konstantní složitost</a:t>
            </a:r>
            <a:r>
              <a:rPr lang="cs-CZ" altLang="cs-CZ" dirty="0"/>
              <a:t>: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zpřístupnění prvku v poli na zadaném indexu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přidání prvku do zásobníku</a:t>
            </a:r>
          </a:p>
          <a:p>
            <a:pPr lvl="1">
              <a:lnSpc>
                <a:spcPct val="97000"/>
              </a:lnSpc>
            </a:pPr>
            <a:r>
              <a:rPr lang="cs-CZ" altLang="cs-CZ" dirty="0">
                <a:solidFill>
                  <a:srgbClr val="FFFF00"/>
                </a:solidFill>
              </a:rPr>
              <a:t>O (log (n)) – logaritmická složitost</a:t>
            </a:r>
            <a:r>
              <a:rPr lang="cs-CZ" altLang="cs-CZ" dirty="0"/>
              <a:t>: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binární vyhledávání prvku v poli</a:t>
            </a:r>
          </a:p>
          <a:p>
            <a:pPr lvl="1">
              <a:lnSpc>
                <a:spcPct val="97000"/>
              </a:lnSpc>
            </a:pPr>
            <a:r>
              <a:rPr lang="cs-CZ" altLang="cs-CZ" dirty="0">
                <a:solidFill>
                  <a:srgbClr val="FFFF00"/>
                </a:solidFill>
              </a:rPr>
              <a:t>O (n) – lineární složitost</a:t>
            </a:r>
            <a:r>
              <a:rPr lang="cs-CZ" altLang="cs-CZ" dirty="0"/>
              <a:t>: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lineární vyhledávání prvku v poli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nalezení minimálního (maximálního) prvku v poli</a:t>
            </a:r>
          </a:p>
          <a:p>
            <a:pPr lvl="2">
              <a:lnSpc>
                <a:spcPct val="97000"/>
              </a:lnSpc>
            </a:pPr>
            <a:r>
              <a:rPr lang="cs-CZ" altLang="cs-CZ" dirty="0"/>
              <a:t>vložení prvku do pole</a:t>
            </a:r>
          </a:p>
          <a:p>
            <a:pPr marL="457200" lvl="1" indent="0">
              <a:buNone/>
            </a:pPr>
            <a:endParaRPr lang="cs-CZ" altLang="cs-CZ" dirty="0"/>
          </a:p>
          <a:p>
            <a:pPr lvl="2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848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>
            <a:extLst>
              <a:ext uri="{FF2B5EF4-FFF2-40B4-BE49-F238E27FC236}">
                <a16:creationId xmlns:a16="http://schemas.microsoft.com/office/drawing/2014/main" id="{797AE922-4DD4-4398-946C-36E70EE1F3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A390CF-F804-44A3-89E1-92D6B7C24CBA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7411" name="Zástupný symbol pro číslo snímku 5">
            <a:extLst>
              <a:ext uri="{FF2B5EF4-FFF2-40B4-BE49-F238E27FC236}">
                <a16:creationId xmlns:a16="http://schemas.microsoft.com/office/drawing/2014/main" id="{7F903D89-5932-4768-97A8-E79EFA8D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23893A-A187-4248-8AEA-7E3733BB5A41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94CA313-8D5F-4EC0-8C50-A745EE03F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96888"/>
            <a:ext cx="7772400" cy="771872"/>
          </a:xfrm>
        </p:spPr>
        <p:txBody>
          <a:bodyPr/>
          <a:lstStyle/>
          <a:p>
            <a:r>
              <a:rPr lang="cs-CZ" altLang="cs-CZ" dirty="0"/>
              <a:t>Polynomiální algoritmy (3)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A4101D9-5294-4A15-B404-90C3BC6CD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848600" cy="4536504"/>
          </a:xfrm>
        </p:spPr>
        <p:txBody>
          <a:bodyPr/>
          <a:lstStyle/>
          <a:p>
            <a:pPr lvl="1"/>
            <a:r>
              <a:rPr lang="cs-CZ" altLang="cs-CZ" dirty="0">
                <a:solidFill>
                  <a:srgbClr val="FFFF00"/>
                </a:solidFill>
              </a:rPr>
              <a:t>O (n.log (n))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dirty="0"/>
              <a:t>řadící metoda </a:t>
            </a:r>
            <a:r>
              <a:rPr lang="cs-CZ" altLang="cs-CZ" dirty="0" err="1"/>
              <a:t>Heap</a:t>
            </a:r>
            <a:r>
              <a:rPr lang="cs-CZ" altLang="cs-CZ" dirty="0"/>
              <a:t> sort</a:t>
            </a:r>
          </a:p>
          <a:p>
            <a:pPr lvl="2"/>
            <a:r>
              <a:rPr lang="cs-CZ" altLang="cs-CZ" dirty="0"/>
              <a:t>rychlá Fourierova transformace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O (n</a:t>
            </a:r>
            <a:r>
              <a:rPr lang="cs-CZ" altLang="cs-CZ" baseline="30000" dirty="0">
                <a:solidFill>
                  <a:srgbClr val="FFFF00"/>
                </a:solidFill>
              </a:rPr>
              <a:t>2</a:t>
            </a:r>
            <a:r>
              <a:rPr lang="cs-CZ" altLang="cs-CZ" dirty="0">
                <a:solidFill>
                  <a:srgbClr val="FFFF00"/>
                </a:solidFill>
              </a:rPr>
              <a:t>) – kvadratická složitost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dirty="0"/>
              <a:t>řadící metody </a:t>
            </a:r>
            <a:r>
              <a:rPr lang="cs-CZ" altLang="cs-CZ" dirty="0" err="1"/>
              <a:t>Bubble</a:t>
            </a:r>
            <a:r>
              <a:rPr lang="cs-CZ" altLang="cs-CZ" dirty="0"/>
              <a:t> sort, </a:t>
            </a:r>
            <a:r>
              <a:rPr lang="cs-CZ" altLang="cs-CZ" dirty="0" err="1"/>
              <a:t>Select</a:t>
            </a:r>
            <a:r>
              <a:rPr lang="cs-CZ" altLang="cs-CZ" dirty="0"/>
              <a:t> sort, Insert sort</a:t>
            </a:r>
          </a:p>
          <a:p>
            <a:pPr lvl="2"/>
            <a:r>
              <a:rPr lang="cs-CZ" altLang="cs-CZ" dirty="0"/>
              <a:t>testování, zda pole obsahuje duplicitní prvky</a:t>
            </a:r>
          </a:p>
          <a:p>
            <a:pPr lvl="1"/>
            <a:r>
              <a:rPr lang="cs-CZ" altLang="cs-CZ" dirty="0">
                <a:solidFill>
                  <a:srgbClr val="FFFF00"/>
                </a:solidFill>
              </a:rPr>
              <a:t>O (n</a:t>
            </a:r>
            <a:r>
              <a:rPr lang="cs-CZ" altLang="cs-CZ" baseline="30000" dirty="0">
                <a:solidFill>
                  <a:srgbClr val="FFFF00"/>
                </a:solidFill>
              </a:rPr>
              <a:t>3</a:t>
            </a:r>
            <a:r>
              <a:rPr lang="cs-CZ" altLang="cs-CZ" dirty="0">
                <a:solidFill>
                  <a:srgbClr val="FFFF00"/>
                </a:solidFill>
              </a:rPr>
              <a:t>) – kubická složitost</a:t>
            </a:r>
            <a:r>
              <a:rPr lang="cs-CZ" altLang="cs-CZ" dirty="0"/>
              <a:t>:</a:t>
            </a:r>
          </a:p>
          <a:p>
            <a:pPr lvl="2"/>
            <a:r>
              <a:rPr lang="cs-CZ" altLang="cs-CZ" dirty="0"/>
              <a:t>násobení matic</a:t>
            </a:r>
          </a:p>
          <a:p>
            <a:pPr lvl="2"/>
            <a:r>
              <a:rPr lang="cs-CZ" altLang="cs-CZ" dirty="0"/>
              <a:t>Gaussova eliminační metoda</a:t>
            </a:r>
          </a:p>
          <a:p>
            <a:pPr marL="457200" lvl="1" indent="0">
              <a:buNone/>
            </a:pPr>
            <a:endParaRPr lang="cs-CZ" altLang="cs-CZ" dirty="0"/>
          </a:p>
          <a:p>
            <a:pPr lvl="2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542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>
            <a:extLst>
              <a:ext uri="{FF2B5EF4-FFF2-40B4-BE49-F238E27FC236}">
                <a16:creationId xmlns:a16="http://schemas.microsoft.com/office/drawing/2014/main" id="{5DE88AC8-61F7-45B9-904E-FE7217C99E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F73335-BC57-4829-B193-FFC3F94CDBA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842B9FBE-D030-4357-BF0C-61C766A7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0E81E4-57D7-40D0-84D0-D74500F9F0A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AEA87022-4DAF-43A6-B5F8-F8AFFEA01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4232" y="332656"/>
            <a:ext cx="7696200" cy="914400"/>
          </a:xfrm>
        </p:spPr>
        <p:txBody>
          <a:bodyPr/>
          <a:lstStyle/>
          <a:p>
            <a:r>
              <a:rPr lang="cs-CZ" altLang="cs-CZ"/>
              <a:t>Exponenciální algoritmy (1)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66C98954-B99F-4B2F-A08C-E77BD7663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40768"/>
            <a:ext cx="8001000" cy="4648200"/>
          </a:xfrm>
        </p:spPr>
        <p:txBody>
          <a:bodyPr/>
          <a:lstStyle/>
          <a:p>
            <a:r>
              <a:rPr lang="cs-CZ" altLang="cs-CZ" dirty="0"/>
              <a:t>Pomalé (prakticky nepoužitelné) algoritmy užívají metodu „hrubé síly“, kterou probírají všechny možnosti</a:t>
            </a:r>
          </a:p>
          <a:p>
            <a:r>
              <a:rPr lang="cs-CZ" altLang="cs-CZ" dirty="0"/>
              <a:t>Je-li dána </a:t>
            </a:r>
            <a:r>
              <a:rPr lang="cs-CZ" altLang="cs-CZ" dirty="0">
                <a:solidFill>
                  <a:schemeClr val="folHlink"/>
                </a:solidFill>
              </a:rPr>
              <a:t>n</a:t>
            </a:r>
            <a:r>
              <a:rPr lang="cs-CZ" altLang="cs-CZ" dirty="0"/>
              <a:t> prvková množina a probírají-li se všechny její: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podmnožiny</a:t>
            </a:r>
            <a:r>
              <a:rPr lang="cs-CZ" altLang="cs-CZ" dirty="0"/>
              <a:t>: je potřeba alespoň </a:t>
            </a:r>
            <a:r>
              <a:rPr lang="cs-CZ" altLang="cs-CZ" dirty="0">
                <a:solidFill>
                  <a:schemeClr val="folHlink"/>
                </a:solidFill>
              </a:rPr>
              <a:t>2</a:t>
            </a:r>
            <a:r>
              <a:rPr lang="cs-CZ" altLang="cs-CZ" baseline="30000" dirty="0">
                <a:solidFill>
                  <a:schemeClr val="folHlink"/>
                </a:solidFill>
              </a:rPr>
              <a:t>n</a:t>
            </a:r>
            <a:r>
              <a:rPr lang="cs-CZ" altLang="cs-CZ" dirty="0"/>
              <a:t> kroků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permutace</a:t>
            </a:r>
            <a:r>
              <a:rPr lang="cs-CZ" altLang="cs-CZ" dirty="0"/>
              <a:t>: je potřeba alespoň </a:t>
            </a:r>
            <a:r>
              <a:rPr lang="cs-CZ" altLang="cs-CZ" dirty="0">
                <a:solidFill>
                  <a:schemeClr val="folHlink"/>
                </a:solidFill>
              </a:rPr>
              <a:t>n!</a:t>
            </a:r>
            <a:r>
              <a:rPr lang="cs-CZ" altLang="cs-CZ" dirty="0"/>
              <a:t> kroků</a:t>
            </a:r>
          </a:p>
          <a:p>
            <a:pPr lvl="1"/>
            <a:r>
              <a:rPr lang="cs-CZ" altLang="cs-CZ" dirty="0">
                <a:solidFill>
                  <a:schemeClr val="folHlink"/>
                </a:solidFill>
              </a:rPr>
              <a:t>zobrazení do sebe</a:t>
            </a:r>
            <a:r>
              <a:rPr lang="cs-CZ" altLang="cs-CZ" dirty="0"/>
              <a:t>: je potřeba alespoň</a:t>
            </a:r>
            <a:r>
              <a:rPr lang="cs-CZ" altLang="cs-CZ" dirty="0">
                <a:solidFill>
                  <a:schemeClr val="folHlink"/>
                </a:solidFill>
              </a:rPr>
              <a:t> </a:t>
            </a:r>
            <a:r>
              <a:rPr lang="cs-CZ" altLang="cs-CZ" dirty="0" err="1">
                <a:solidFill>
                  <a:schemeClr val="folHlink"/>
                </a:solidFill>
              </a:rPr>
              <a:t>n</a:t>
            </a:r>
            <a:r>
              <a:rPr lang="cs-CZ" altLang="cs-CZ" baseline="30000" dirty="0" err="1">
                <a:solidFill>
                  <a:schemeClr val="folHlink"/>
                </a:solidFill>
              </a:rPr>
              <a:t>n</a:t>
            </a:r>
            <a:r>
              <a:rPr lang="cs-CZ" altLang="cs-CZ" dirty="0"/>
              <a:t> kroků</a:t>
            </a:r>
          </a:p>
          <a:p>
            <a:r>
              <a:rPr lang="cs-CZ" altLang="cs-CZ" dirty="0"/>
              <a:t>Odhad počtu kroků je alespoň exponenciální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>
            <a:extLst>
              <a:ext uri="{FF2B5EF4-FFF2-40B4-BE49-F238E27FC236}">
                <a16:creationId xmlns:a16="http://schemas.microsoft.com/office/drawing/2014/main" id="{5DE88AC8-61F7-45B9-904E-FE7217C99E5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F73335-BC57-4829-B193-FFC3F94CDBA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2022-04-26</a:t>
            </a:fld>
            <a:endParaRPr lang="en-CA" altLang="cs-CZ" sz="1400"/>
          </a:p>
        </p:txBody>
      </p:sp>
      <p:sp>
        <p:nvSpPr>
          <p:cNvPr id="18435" name="Zástupný symbol pro číslo snímku 5">
            <a:extLst>
              <a:ext uri="{FF2B5EF4-FFF2-40B4-BE49-F238E27FC236}">
                <a16:creationId xmlns:a16="http://schemas.microsoft.com/office/drawing/2014/main" id="{842B9FBE-D030-4357-BF0C-61C766A7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0E81E4-57D7-40D0-84D0-D74500F9F0AA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AEA87022-4DAF-43A6-B5F8-F8AFFEA01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16632"/>
            <a:ext cx="7696200" cy="770384"/>
          </a:xfrm>
        </p:spPr>
        <p:txBody>
          <a:bodyPr/>
          <a:lstStyle/>
          <a:p>
            <a:r>
              <a:rPr lang="cs-CZ" altLang="cs-CZ" dirty="0"/>
              <a:t>Exponenciální algoritmy (2)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66C98954-B99F-4B2F-A08C-E77BD7663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6712"/>
            <a:ext cx="8001000" cy="18722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Určení všech podmnožin zadané množiny: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systém všech podmnožin n prvkové množiny obsahuje 2</a:t>
            </a:r>
            <a:r>
              <a:rPr lang="cs-CZ" altLang="cs-CZ" baseline="30000" dirty="0"/>
              <a:t>n</a:t>
            </a:r>
            <a:r>
              <a:rPr lang="cs-CZ" altLang="cs-CZ" dirty="0"/>
              <a:t> prvků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příklad pro n=3, M=</a:t>
            </a:r>
            <a:r>
              <a:rPr lang="en-US" altLang="cs-CZ" dirty="0"/>
              <a:t>{a, b, c}</a:t>
            </a:r>
            <a:r>
              <a:rPr lang="cs-CZ" altLang="cs-CZ" dirty="0"/>
              <a:t>:  </a:t>
            </a:r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D1F85296-DC4D-4E05-9A64-BDFFA02FD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3212976"/>
            <a:ext cx="12961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</a:t>
            </a:r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713786C6-FBA1-4C97-9FF6-6F72B112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357301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</a:t>
            </a:r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F2E15102-763A-43A1-BB85-B082D488D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393305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2</a:t>
            </a:r>
          </a:p>
        </p:txBody>
      </p:sp>
      <p:sp>
        <p:nvSpPr>
          <p:cNvPr id="10" name="Rectangle 25">
            <a:extLst>
              <a:ext uri="{FF2B5EF4-FFF2-40B4-BE49-F238E27FC236}">
                <a16:creationId xmlns:a16="http://schemas.microsoft.com/office/drawing/2014/main" id="{D86D4B0A-7CA1-4C5C-BA8B-11BF7837F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29309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3</a:t>
            </a:r>
          </a:p>
        </p:txBody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258724F3-4087-49FF-8CE5-FDBB8F122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65313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4</a:t>
            </a:r>
          </a:p>
        </p:txBody>
      </p:sp>
      <p:sp>
        <p:nvSpPr>
          <p:cNvPr id="12" name="Rectangle 25">
            <a:extLst>
              <a:ext uri="{FF2B5EF4-FFF2-40B4-BE49-F238E27FC236}">
                <a16:creationId xmlns:a16="http://schemas.microsoft.com/office/drawing/2014/main" id="{105C6912-1793-4CB5-ABAB-DCB8D3FB1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01317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5</a:t>
            </a:r>
          </a:p>
        </p:txBody>
      </p:sp>
      <p:sp>
        <p:nvSpPr>
          <p:cNvPr id="13" name="Rectangle 25">
            <a:extLst>
              <a:ext uri="{FF2B5EF4-FFF2-40B4-BE49-F238E27FC236}">
                <a16:creationId xmlns:a16="http://schemas.microsoft.com/office/drawing/2014/main" id="{06BBF10F-FC1A-4A94-B37E-1B812E0CA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37321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6</a:t>
            </a:r>
          </a:p>
        </p:txBody>
      </p:sp>
      <p:sp>
        <p:nvSpPr>
          <p:cNvPr id="14" name="Rectangle 25">
            <a:extLst>
              <a:ext uri="{FF2B5EF4-FFF2-40B4-BE49-F238E27FC236}">
                <a16:creationId xmlns:a16="http://schemas.microsoft.com/office/drawing/2014/main" id="{12D50593-2ECC-4FF1-AE9D-2010B6A20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5733256"/>
            <a:ext cx="129614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7</a:t>
            </a:r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9021F431-35F6-47D4-8631-903950CB5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2852936"/>
            <a:ext cx="129614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 err="1">
                <a:solidFill>
                  <a:srgbClr val="FFFF00"/>
                </a:solidFill>
              </a:rPr>
              <a:t>Poř</a:t>
            </a:r>
            <a:r>
              <a:rPr lang="cs-CZ" altLang="cs-CZ" sz="2000" dirty="0">
                <a:solidFill>
                  <a:srgbClr val="FFFF00"/>
                </a:solidFill>
              </a:rPr>
              <a:t>. číslo</a:t>
            </a:r>
          </a:p>
        </p:txBody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2B945CB0-3EB5-4B27-8F4E-CF6AA7E6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212976"/>
            <a:ext cx="28803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000</a:t>
            </a:r>
          </a:p>
        </p:txBody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78B5BB40-6E6A-49E1-BA67-166E4E25B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57301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001</a:t>
            </a:r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8CBFCDF4-858B-4613-9080-3F8EB6714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93305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010</a:t>
            </a:r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F5324170-61D0-4A94-A2DD-D51D0C032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429309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011</a:t>
            </a:r>
          </a:p>
        </p:txBody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C72E5237-2428-437F-BDD1-D3A25179F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465313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100</a:t>
            </a: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08F2906A-A88D-41CF-AB13-8115408FF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501317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101</a:t>
            </a:r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1F565D77-844E-4F08-8F9D-17B1B0CB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537321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110</a:t>
            </a:r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97322F26-A2F4-4FA3-82CE-7C61AEB0D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5733256"/>
            <a:ext cx="2880320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/>
              <a:t>111</a:t>
            </a: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CB2C0294-37C9-41B4-8E4B-5B044EBB3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2852936"/>
            <a:ext cx="28803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 err="1">
                <a:solidFill>
                  <a:srgbClr val="FFFF00"/>
                </a:solidFill>
              </a:rPr>
              <a:t>Poř</a:t>
            </a:r>
            <a:r>
              <a:rPr lang="cs-CZ" altLang="cs-CZ" sz="2000" dirty="0">
                <a:solidFill>
                  <a:srgbClr val="FFFF00"/>
                </a:solidFill>
              </a:rPr>
              <a:t>. číslo v bin. soustavě</a:t>
            </a:r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EA3075CC-170E-4D09-A0E8-3543D37EC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3212976"/>
            <a:ext cx="165618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{}</a:t>
            </a:r>
            <a:endParaRPr lang="cs-CZ" altLang="cs-CZ" sz="2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15443A3-6E39-4B18-93F1-9EFFDF5DE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357301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a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1B07B8F9-1FBE-4982-8408-DB18C22C1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393305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b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525E5208-9412-4AC8-B8A1-4C5DA9A13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429309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a, b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29" name="Rectangle 25">
            <a:extLst>
              <a:ext uri="{FF2B5EF4-FFF2-40B4-BE49-F238E27FC236}">
                <a16:creationId xmlns:a16="http://schemas.microsoft.com/office/drawing/2014/main" id="{3E28BA9D-688A-42D5-ABF2-F47038BC0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465313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c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09678467-D993-453A-B53A-E9C61992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501317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a, c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83F627E5-687E-4085-9101-32F5CD83E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537321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b, c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7CE58C39-A883-436A-A51F-55A0FA176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5733256"/>
            <a:ext cx="165618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 dirty="0"/>
              <a:t>{</a:t>
            </a:r>
            <a:r>
              <a:rPr lang="cs-CZ" altLang="cs-CZ" sz="2000" dirty="0"/>
              <a:t>a, b, c</a:t>
            </a:r>
            <a:r>
              <a:rPr lang="en-US" altLang="cs-CZ" sz="2000" dirty="0"/>
              <a:t>}</a:t>
            </a:r>
            <a:endParaRPr lang="cs-CZ" altLang="cs-CZ" sz="2000" dirty="0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2779D1FA-D383-4482-898E-B9B0CF1D7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2852936"/>
            <a:ext cx="165618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FFFF00"/>
                </a:solidFill>
              </a:rPr>
              <a:t>Podmnožina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9D63C56A-661C-433F-AE59-B4F375367D15}"/>
              </a:ext>
            </a:extLst>
          </p:cNvPr>
          <p:cNvCxnSpPr/>
          <p:nvPr/>
        </p:nvCxnSpPr>
        <p:spPr bwMode="auto">
          <a:xfrm>
            <a:off x="1907704" y="2852936"/>
            <a:ext cx="5832648" cy="0"/>
          </a:xfrm>
          <a:prstGeom prst="line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EB28E1AF-EB4A-4494-B8D2-B1B8ED82A3AC}"/>
              </a:ext>
            </a:extLst>
          </p:cNvPr>
          <p:cNvCxnSpPr/>
          <p:nvPr/>
        </p:nvCxnSpPr>
        <p:spPr bwMode="auto">
          <a:xfrm>
            <a:off x="1907704" y="6093296"/>
            <a:ext cx="5832648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6">
            <a:extLst>
              <a:ext uri="{FF2B5EF4-FFF2-40B4-BE49-F238E27FC236}">
                <a16:creationId xmlns:a16="http://schemas.microsoft.com/office/drawing/2014/main" id="{DBE66A57-426A-4FD6-B6C4-065913413E86}"/>
              </a:ext>
            </a:extLst>
          </p:cNvPr>
          <p:cNvCxnSpPr/>
          <p:nvPr/>
        </p:nvCxnSpPr>
        <p:spPr bwMode="auto">
          <a:xfrm flipV="1">
            <a:off x="1907704" y="2852936"/>
            <a:ext cx="0" cy="324036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66C486BC-53EA-4D04-AC9D-611A947D04DA}"/>
              </a:ext>
            </a:extLst>
          </p:cNvPr>
          <p:cNvCxnSpPr/>
          <p:nvPr/>
        </p:nvCxnSpPr>
        <p:spPr bwMode="auto">
          <a:xfrm flipV="1">
            <a:off x="7740352" y="2852936"/>
            <a:ext cx="0" cy="324036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17193213-DCF4-4919-82D6-66C99541893B}"/>
              </a:ext>
            </a:extLst>
          </p:cNvPr>
          <p:cNvCxnSpPr/>
          <p:nvPr/>
        </p:nvCxnSpPr>
        <p:spPr bwMode="auto">
          <a:xfrm>
            <a:off x="1907704" y="2852936"/>
            <a:ext cx="5832648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ECBAD7BF-3CA2-4ADF-B248-924C0E69C1DB}"/>
              </a:ext>
            </a:extLst>
          </p:cNvPr>
          <p:cNvCxnSpPr/>
          <p:nvPr/>
        </p:nvCxnSpPr>
        <p:spPr bwMode="auto">
          <a:xfrm>
            <a:off x="1907704" y="3212976"/>
            <a:ext cx="5832648" cy="0"/>
          </a:xfrm>
          <a:prstGeom prst="line">
            <a:avLst/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37">
            <a:extLst>
              <a:ext uri="{FF2B5EF4-FFF2-40B4-BE49-F238E27FC236}">
                <a16:creationId xmlns:a16="http://schemas.microsoft.com/office/drawing/2014/main" id="{9D90AE8A-AB70-4145-87E2-E92EE2F485D2}"/>
              </a:ext>
            </a:extLst>
          </p:cNvPr>
          <p:cNvCxnSpPr/>
          <p:nvPr/>
        </p:nvCxnSpPr>
        <p:spPr bwMode="auto">
          <a:xfrm flipV="1">
            <a:off x="3203848" y="2852936"/>
            <a:ext cx="0" cy="7200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B26EFE7F-281A-45DA-AE30-892CE35D364F}"/>
              </a:ext>
            </a:extLst>
          </p:cNvPr>
          <p:cNvCxnSpPr/>
          <p:nvPr/>
        </p:nvCxnSpPr>
        <p:spPr bwMode="auto">
          <a:xfrm flipV="1">
            <a:off x="6084168" y="2852936"/>
            <a:ext cx="0" cy="7200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37515746"/>
      </p:ext>
    </p:extLst>
  </p:cSld>
  <p:clrMapOvr>
    <a:masterClrMapping/>
  </p:clrMapOvr>
</p:sld>
</file>

<file path=ppt/theme/theme1.xml><?xml version="1.0" encoding="utf-8"?>
<a:theme xmlns:a="http://schemas.openxmlformats.org/drawingml/2006/main" name="Impuls">
  <a:themeElements>
    <a:clrScheme name="Impuls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C:\MSOffice\Sablony\Návrhy prezentací\IMPULS.POT</Template>
  <TotalTime>14759</TotalTime>
  <Words>2382</Words>
  <Application>Microsoft Office PowerPoint</Application>
  <PresentationFormat>Předvádění na obrazovce (4:3)</PresentationFormat>
  <Paragraphs>462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Cambria Math</vt:lpstr>
      <vt:lpstr>Courier New</vt:lpstr>
      <vt:lpstr>Symbol</vt:lpstr>
      <vt:lpstr>Times New Roman</vt:lpstr>
      <vt:lpstr>Impuls</vt:lpstr>
      <vt:lpstr>Asymptotická složitost alg. (7)</vt:lpstr>
      <vt:lpstr>Asymptotická složitost alg. (8)</vt:lpstr>
      <vt:lpstr>Asymptotická složitost alg. (9)</vt:lpstr>
      <vt:lpstr>Asymptotická složitost alg. (10)</vt:lpstr>
      <vt:lpstr>Polynomiální algoritmy (1)</vt:lpstr>
      <vt:lpstr>Polynomiální algoritmy (2)</vt:lpstr>
      <vt:lpstr>Polynomiální algoritmy (3)</vt:lpstr>
      <vt:lpstr>Exponenciální algoritmy (1)</vt:lpstr>
      <vt:lpstr>Exponenciální algoritmy (2)</vt:lpstr>
      <vt:lpstr>Exponenciální algoritmy (3)</vt:lpstr>
      <vt:lpstr>Srovnání algoritmů (1)</vt:lpstr>
      <vt:lpstr>Srovnání algoritmů (2)</vt:lpstr>
      <vt:lpstr>Srovnání algoritmů (3)</vt:lpstr>
      <vt:lpstr>Srovnání algoritmů (4)</vt:lpstr>
      <vt:lpstr>Srovnání algoritmů (5)</vt:lpstr>
      <vt:lpstr>Srovnání algoritmů (6)</vt:lpstr>
      <vt:lpstr>Doxygen (1)</vt:lpstr>
      <vt:lpstr>Doxygen (2)</vt:lpstr>
      <vt:lpstr>Doxygen (3)</vt:lpstr>
      <vt:lpstr>Doxygen (4)</vt:lpstr>
      <vt:lpstr>Doxygen (5)</vt:lpstr>
      <vt:lpstr>Doxygen (6)</vt:lpstr>
      <vt:lpstr>Doxygen (7)</vt:lpstr>
      <vt:lpstr>Doxygen (8)</vt:lpstr>
      <vt:lpstr>Doxygen (9)</vt:lpstr>
      <vt:lpstr>Program pro MS Windows (1)</vt:lpstr>
      <vt:lpstr>Program pro MS Windows (2)</vt:lpstr>
      <vt:lpstr>Program pro MS Windows (3)</vt:lpstr>
      <vt:lpstr>Program pro MS Windows (4)</vt:lpstr>
      <vt:lpstr>OOP</vt:lpstr>
      <vt:lpstr>Programovací jazyk C# (1)</vt:lpstr>
      <vt:lpstr>Programovací jazyk C# (2)</vt:lpstr>
      <vt:lpstr>Program v jazyce C# (1)</vt:lpstr>
      <vt:lpstr>Program v jazyce C# (2)</vt:lpstr>
    </vt:vector>
  </TitlesOfParts>
  <Company>Fakulta informatiky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programování</dc:title>
  <dc:creator>Dr. Jaroslav PELIKÁN</dc:creator>
  <cp:lastModifiedBy>Jaroslav Pelikán</cp:lastModifiedBy>
  <cp:revision>451</cp:revision>
  <dcterms:created xsi:type="dcterms:W3CDTF">1997-09-10T19:16:30Z</dcterms:created>
  <dcterms:modified xsi:type="dcterms:W3CDTF">2022-04-26T07:55:05Z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D:\Vyuka\I001</vt:lpwstr>
  </property>
</Properties>
</file>