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465" r:id="rId2"/>
    <p:sldId id="466" r:id="rId3"/>
    <p:sldId id="467" r:id="rId4"/>
    <p:sldId id="464" r:id="rId5"/>
    <p:sldId id="445" r:id="rId6"/>
    <p:sldId id="446" r:id="rId7"/>
    <p:sldId id="448" r:id="rId8"/>
    <p:sldId id="449" r:id="rId9"/>
    <p:sldId id="450" r:id="rId10"/>
    <p:sldId id="451" r:id="rId11"/>
    <p:sldId id="452" r:id="rId12"/>
    <p:sldId id="56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73" autoAdjust="0"/>
    <p:restoredTop sz="90929"/>
  </p:normalViewPr>
  <p:slideViewPr>
    <p:cSldViewPr>
      <p:cViewPr varScale="1">
        <p:scale>
          <a:sx n="75" d="100"/>
          <a:sy n="75" d="100"/>
        </p:scale>
        <p:origin x="101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54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53D22109-A496-47CD-A180-A2CE544732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245A2778-502C-424C-B8DF-B8436D39EE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4148" name="Rectangle 4">
            <a:extLst>
              <a:ext uri="{FF2B5EF4-FFF2-40B4-BE49-F238E27FC236}">
                <a16:creationId xmlns:a16="http://schemas.microsoft.com/office/drawing/2014/main" id="{CEB3C23E-5FDA-429C-AAA1-4EF3867111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65C8B3FA-79BE-4A61-8F5B-697B59EB65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015A3B-A558-493E-8D13-654283B912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B3F501E-0E6F-4688-A8E6-E18DD71F69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A35A116-A3F6-4FE6-8C6A-34C5FB8267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35C23D3-FA07-47E1-AA5B-063065A28E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96C2092-5D5A-4232-B320-64628EAAF0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975ACE5-4EDB-4377-9290-38F1C7CE71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AC5FB5E6-8D28-4149-95BC-F96B6A89C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AA42DC-C043-4C4F-BE4B-765D95987E0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A42DC-C043-4C4F-BE4B-765D95987E0C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12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B2EB34-70C9-4BFB-BFB8-758D7FD4772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C2D8CC2-1799-4B82-9DF5-647B191BC13B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F3D3E7B-8AF0-4255-94F1-BC20EFF3F4AF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B67DCDB-1075-437C-99F9-85BA2BB6A3AC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FFC94F47-8597-47CA-973E-20B3FC665448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A2A7F6A-51D1-4086-B170-A82537615AE4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733E32D-3949-45C9-B522-CBA103BA707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2931ECF-79F9-4335-B8D1-27EB423D74B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7D823B97-F569-4836-BB23-BCF201541EA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E15D5A44-3B89-4CDD-AC32-A475FFCFF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7DE43-D20B-4AF0-8010-6DB746BFCA62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EDF4022-B82D-4102-B8D5-254932FDC2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0D4D65E-0B5D-4926-A7DD-01548B4B4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11191001-793D-40BD-8D28-E7979F2A46F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81944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E5E75F79-69A0-4547-A9C0-BE9EC0825B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D48FD-A298-403A-809E-1C92023E4BC7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028796FE-CEFF-4682-91C5-A656FF400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5E82DC39-D5DB-4CBA-9355-A63681818A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B79BC-455B-4003-885D-B60070D3BDA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9959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35486296-026D-4342-AF64-71068361E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3FE1C-0323-4BBB-B0A7-7D3ADDED0CE6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63EB04A1-A8E8-447B-B50C-23F53A8B8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4993EE65-1BE1-4A60-AB7C-BEF8DE0B2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1858D-EA82-4859-943D-F136B059565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34163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B570D3CD-2966-4125-AF81-5B473E60D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C4CC3-5057-4716-9C0C-9F037F98D14E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4C1356E3-5746-47F9-88A8-3CEEA41A9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78055885-402E-4DE8-8C88-5F0BC232F2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103619-D15A-47EB-AE0F-48981EAFF7C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22684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04ACE9A6-76A8-4BC7-BF44-8D03CD990A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007AE-7D5A-433F-AC1D-3F8E9C6FF79D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602914C5-721C-43AA-B6F6-F2949486F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B65A5304-4E52-40A3-87BC-B5D32546F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46416-791B-49A8-86E4-B290B8D4B7D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4776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AA3D7182-A5E3-46BB-BB3F-CEC61C50D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D5DA7-E0F2-47CD-BF92-3B0E0FDE35FA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94B828FC-A6E3-4F6B-B1C6-2E8E7AB68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B741C8FF-F14E-4CA0-8CB9-A421A9177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59A04-B422-44C3-85EF-E9105B520A7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90895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037">
            <a:extLst>
              <a:ext uri="{FF2B5EF4-FFF2-40B4-BE49-F238E27FC236}">
                <a16:creationId xmlns:a16="http://schemas.microsoft.com/office/drawing/2014/main" id="{5801D527-CAD8-4300-9F8B-2986599F0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8E13-6808-4F5F-AECB-921D59ED5880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8" name="Rectangle 1038">
            <a:extLst>
              <a:ext uri="{FF2B5EF4-FFF2-40B4-BE49-F238E27FC236}">
                <a16:creationId xmlns:a16="http://schemas.microsoft.com/office/drawing/2014/main" id="{0FE6712F-D45A-4C3E-A451-F1AA59E3C2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039">
            <a:extLst>
              <a:ext uri="{FF2B5EF4-FFF2-40B4-BE49-F238E27FC236}">
                <a16:creationId xmlns:a16="http://schemas.microsoft.com/office/drawing/2014/main" id="{0A7CCF71-BE79-4015-805C-D79C8E97E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D0717-8E0F-4F90-AFE2-2D5598E4111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0496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37">
            <a:extLst>
              <a:ext uri="{FF2B5EF4-FFF2-40B4-BE49-F238E27FC236}">
                <a16:creationId xmlns:a16="http://schemas.microsoft.com/office/drawing/2014/main" id="{8E402B1B-C48E-4550-B02B-735A494A2B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8C544-8E76-4868-B894-A181D8AF074B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4" name="Rectangle 1038">
            <a:extLst>
              <a:ext uri="{FF2B5EF4-FFF2-40B4-BE49-F238E27FC236}">
                <a16:creationId xmlns:a16="http://schemas.microsoft.com/office/drawing/2014/main" id="{628391A9-5EC8-44B3-BDE3-2536FB98F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039">
            <a:extLst>
              <a:ext uri="{FF2B5EF4-FFF2-40B4-BE49-F238E27FC236}">
                <a16:creationId xmlns:a16="http://schemas.microsoft.com/office/drawing/2014/main" id="{D0FBA875-55CF-4AEA-999A-31D0706FD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12A8B-E4E6-40BD-AFF2-0D28DF71ECC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8248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7">
            <a:extLst>
              <a:ext uri="{FF2B5EF4-FFF2-40B4-BE49-F238E27FC236}">
                <a16:creationId xmlns:a16="http://schemas.microsoft.com/office/drawing/2014/main" id="{4455973B-CBAC-4BF9-B246-66D8B43BE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A55E9-D23B-4324-BC4E-97EF732317D2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3" name="Rectangle 1038">
            <a:extLst>
              <a:ext uri="{FF2B5EF4-FFF2-40B4-BE49-F238E27FC236}">
                <a16:creationId xmlns:a16="http://schemas.microsoft.com/office/drawing/2014/main" id="{06596E36-E1CE-4796-B4AB-9CDD0A7C4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039">
            <a:extLst>
              <a:ext uri="{FF2B5EF4-FFF2-40B4-BE49-F238E27FC236}">
                <a16:creationId xmlns:a16="http://schemas.microsoft.com/office/drawing/2014/main" id="{18417071-B849-4BE3-87FD-7435858780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04A50-59B0-447A-A666-B0E6B557A53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832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CD413F67-862D-40D1-B51D-43F80B3E42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A77F-FA91-42BB-A752-3B835A144164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A603FBF8-7E97-41F2-BD26-3DF77C6C07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538C2918-79D4-41FB-972F-4ED879FB40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C678E-2246-44A7-845F-22F7123F106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9947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088E1B1F-B2D1-4550-BEA0-2931C427E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94A10-53ED-4CA7-AA5E-9873C279136A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BF75B036-DCB8-47AE-A740-A33DDD924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7A5E86BB-B7A1-4554-819B-AA69E40B2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76D92-07E0-4AB7-B4EB-3FE4267ACE3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5458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A057297F-35B0-496F-BD56-4A59B105FE7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1027" name="Freeform 1027">
            <a:extLst>
              <a:ext uri="{FF2B5EF4-FFF2-40B4-BE49-F238E27FC236}">
                <a16:creationId xmlns:a16="http://schemas.microsoft.com/office/drawing/2014/main" id="{01113D7A-0D40-44E2-B5A2-B82816DE4F2F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1028">
            <a:extLst>
              <a:ext uri="{FF2B5EF4-FFF2-40B4-BE49-F238E27FC236}">
                <a16:creationId xmlns:a16="http://schemas.microsoft.com/office/drawing/2014/main" id="{CF7F977D-4B05-4C82-9F16-1ACC47578931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1029">
            <a:extLst>
              <a:ext uri="{FF2B5EF4-FFF2-40B4-BE49-F238E27FC236}">
                <a16:creationId xmlns:a16="http://schemas.microsoft.com/office/drawing/2014/main" id="{0AF95CCA-3A74-4B96-959A-1B67CBDB56D9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1030">
            <a:extLst>
              <a:ext uri="{FF2B5EF4-FFF2-40B4-BE49-F238E27FC236}">
                <a16:creationId xmlns:a16="http://schemas.microsoft.com/office/drawing/2014/main" id="{432F329C-4EF6-4DF7-9B09-E6EBF44D8511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1031">
            <a:extLst>
              <a:ext uri="{FF2B5EF4-FFF2-40B4-BE49-F238E27FC236}">
                <a16:creationId xmlns:a16="http://schemas.microsoft.com/office/drawing/2014/main" id="{6EAEACFD-E275-4103-9E69-C9B0A961AF27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1032">
            <a:extLst>
              <a:ext uri="{FF2B5EF4-FFF2-40B4-BE49-F238E27FC236}">
                <a16:creationId xmlns:a16="http://schemas.microsoft.com/office/drawing/2014/main" id="{4AA9020E-AFCE-4FA4-A44F-B83FABEC29D5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1033">
            <a:extLst>
              <a:ext uri="{FF2B5EF4-FFF2-40B4-BE49-F238E27FC236}">
                <a16:creationId xmlns:a16="http://schemas.microsoft.com/office/drawing/2014/main" id="{3D5ACB6C-62F0-427E-9E6A-502BEC4F089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34">
            <a:extLst>
              <a:ext uri="{FF2B5EF4-FFF2-40B4-BE49-F238E27FC236}">
                <a16:creationId xmlns:a16="http://schemas.microsoft.com/office/drawing/2014/main" id="{6CE7202C-3770-4406-8303-F4DEF9024114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035">
            <a:extLst>
              <a:ext uri="{FF2B5EF4-FFF2-40B4-BE49-F238E27FC236}">
                <a16:creationId xmlns:a16="http://schemas.microsoft.com/office/drawing/2014/main" id="{9DB5C1F2-813D-4B1C-8ABF-EC14D5D75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036">
            <a:extLst>
              <a:ext uri="{FF2B5EF4-FFF2-40B4-BE49-F238E27FC236}">
                <a16:creationId xmlns:a16="http://schemas.microsoft.com/office/drawing/2014/main" id="{4C7525CE-7FEF-4444-87F3-3A02ECDAA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9229" name="Rectangle 1037">
            <a:extLst>
              <a:ext uri="{FF2B5EF4-FFF2-40B4-BE49-F238E27FC236}">
                <a16:creationId xmlns:a16="http://schemas.microsoft.com/office/drawing/2014/main" id="{4345B9CA-B8A9-44E4-BB69-D9316FADAB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E08CDEF-9B80-44FD-8EBB-C08CC67E4D02}" type="datetime1">
              <a:rPr lang="en-CA"/>
              <a:pPr>
                <a:defRPr/>
              </a:pPr>
              <a:t>2022-04-19</a:t>
            </a:fld>
            <a:endParaRPr lang="en-CA"/>
          </a:p>
        </p:txBody>
      </p:sp>
      <p:sp>
        <p:nvSpPr>
          <p:cNvPr id="9230" name="Rectangle 1038">
            <a:extLst>
              <a:ext uri="{FF2B5EF4-FFF2-40B4-BE49-F238E27FC236}">
                <a16:creationId xmlns:a16="http://schemas.microsoft.com/office/drawing/2014/main" id="{A012E73C-77A6-4B3B-8A21-E30D5402D6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31" name="Rectangle 1039">
            <a:extLst>
              <a:ext uri="{FF2B5EF4-FFF2-40B4-BE49-F238E27FC236}">
                <a16:creationId xmlns:a16="http://schemas.microsoft.com/office/drawing/2014/main" id="{7E61847C-E1C8-41A4-8931-38E8963FCB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409F3869-7929-46F5-9639-8F7A3100BDDC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>
            <a:extLst>
              <a:ext uri="{FF2B5EF4-FFF2-40B4-BE49-F238E27FC236}">
                <a16:creationId xmlns:a16="http://schemas.microsoft.com/office/drawing/2014/main" id="{5019CC66-8C26-438D-9E16-2B604B0CBE5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A467A5-0987-4F0F-B747-F097F7A383D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20DB7F63-679A-4534-9B02-D97A5D36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48EF5A-6137-4632-BE8D-9B101199603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cs-CZ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D76C8A7F-C04A-409C-B67D-1993AB954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371600"/>
          </a:xfrm>
        </p:spPr>
        <p:txBody>
          <a:bodyPr/>
          <a:lstStyle/>
          <a:p>
            <a:r>
              <a:rPr lang="cs-CZ" altLang="cs-CZ"/>
              <a:t>Předávání parametrů z příkazové řádky OS (1)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FE5345-1168-4AE7-B1A6-92D9C4DA2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465637"/>
          </a:xfrm>
        </p:spPr>
        <p:txBody>
          <a:bodyPr/>
          <a:lstStyle/>
          <a:p>
            <a:r>
              <a:rPr lang="cs-CZ" altLang="cs-CZ"/>
              <a:t>Spustitelnému programu mohou být z příka-zové řádky OS předány vstupní parametry</a:t>
            </a:r>
          </a:p>
          <a:p>
            <a:r>
              <a:rPr lang="cs-CZ" altLang="cs-CZ"/>
              <a:t>Každý parametr musí být oddělen mezerou nebo tabulátorem</a:t>
            </a:r>
          </a:p>
          <a:p>
            <a:r>
              <a:rPr lang="cs-CZ" altLang="cs-CZ"/>
              <a:t>Např.</a:t>
            </a:r>
          </a:p>
          <a:p>
            <a:pPr>
              <a:buFontTx/>
              <a:buNone/>
            </a:pPr>
            <a:r>
              <a:rPr lang="cs-CZ" altLang="cs-CZ"/>
              <a:t>	</a:t>
            </a:r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Prumer</a:t>
            </a:r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 /g 10 20 1 15 4 8 5</a:t>
            </a:r>
            <a:endParaRPr lang="en-US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Prumer</a:t>
            </a:r>
            <a:r>
              <a:rPr lang="cs-CZ" altLang="cs-CZ"/>
              <a:t> značí spustitelný program</a:t>
            </a:r>
            <a:r>
              <a:rPr lang="en-US" altLang="cs-CZ"/>
              <a:t>:</a:t>
            </a:r>
          </a:p>
          <a:p>
            <a:pPr lvl="1"/>
            <a:r>
              <a:rPr lang="cs-CZ" altLang="cs-CZ"/>
              <a:t>odkaz na soubor </a:t>
            </a:r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Prumer.exe</a:t>
            </a:r>
            <a:endParaRPr lang="en-US" altLang="cs-CZ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66CE9B20-F363-4E58-AC2D-888088D1593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197929-0D4C-49BC-889A-02DE0B73D58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9D67E531-938E-4D22-B226-F17E58BC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F8676E-549E-4F4B-B90C-C68121B3DE6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46B6E501-0E1C-43E6-957B-C592DFF5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Asymptotická složitost alg. (4)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0806B896-E2A2-47ED-8610-4A1F04AC8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cs-CZ" altLang="cs-CZ" dirty="0"/>
              <a:t>Je-li </a:t>
            </a:r>
            <a:r>
              <a:rPr lang="cs-CZ" altLang="cs-CZ" dirty="0">
                <a:solidFill>
                  <a:schemeClr val="folHlink"/>
                </a:solidFill>
              </a:rPr>
              <a:t>A</a:t>
            </a:r>
            <a:r>
              <a:rPr lang="cs-CZ" altLang="cs-CZ" dirty="0"/>
              <a:t> algoritmus řešení daného problému, označme </a:t>
            </a:r>
            <a:r>
              <a:rPr lang="cs-CZ" altLang="cs-CZ" dirty="0" err="1">
                <a:solidFill>
                  <a:schemeClr val="folHlink"/>
                </a:solidFill>
              </a:rPr>
              <a:t>f</a:t>
            </a:r>
            <a:r>
              <a:rPr lang="cs-CZ" altLang="cs-CZ" baseline="-25000" dirty="0" err="1">
                <a:solidFill>
                  <a:schemeClr val="folHlink"/>
                </a:solidFill>
              </a:rPr>
              <a:t>A</a:t>
            </a:r>
            <a:r>
              <a:rPr lang="cs-CZ" altLang="cs-CZ" dirty="0">
                <a:solidFill>
                  <a:schemeClr val="folHlink"/>
                </a:solidFill>
              </a:rPr>
              <a:t>(n)</a:t>
            </a:r>
            <a:r>
              <a:rPr lang="cs-CZ" altLang="cs-CZ" dirty="0"/>
              <a:t> funkci udávající maximální počet</a:t>
            </a:r>
            <a:r>
              <a:rPr lang="cs-CZ" altLang="cs-CZ" dirty="0">
                <a:solidFill>
                  <a:schemeClr val="folHlink"/>
                </a:solidFill>
              </a:rPr>
              <a:t> základních operací</a:t>
            </a:r>
            <a:r>
              <a:rPr lang="cs-CZ" altLang="cs-CZ" dirty="0"/>
              <a:t> charakteristických pro daný problém, např. </a:t>
            </a:r>
          </a:p>
          <a:p>
            <a:pPr lvl="1"/>
            <a:r>
              <a:rPr lang="cs-CZ" altLang="cs-CZ" dirty="0"/>
              <a:t>srovnání pro řadící algoritmy </a:t>
            </a:r>
          </a:p>
          <a:p>
            <a:pPr lvl="1"/>
            <a:r>
              <a:rPr lang="cs-CZ" altLang="cs-CZ" dirty="0"/>
              <a:t>násobení u násobení matic </a:t>
            </a:r>
          </a:p>
          <a:p>
            <a:pPr>
              <a:buFontTx/>
              <a:buNone/>
            </a:pPr>
            <a:r>
              <a:rPr lang="cs-CZ" altLang="cs-CZ" dirty="0"/>
              <a:t>	které algoritmus provede při řešení </a:t>
            </a:r>
            <a:r>
              <a:rPr lang="cs-CZ" altLang="cs-CZ" dirty="0" err="1"/>
              <a:t>problé</a:t>
            </a:r>
            <a:r>
              <a:rPr lang="cs-CZ" altLang="cs-CZ" dirty="0"/>
              <a:t>-mu rozsahu</a:t>
            </a:r>
            <a:r>
              <a:rPr lang="cs-CZ" altLang="cs-CZ" dirty="0">
                <a:solidFill>
                  <a:schemeClr val="folHlink"/>
                </a:solidFill>
              </a:rPr>
              <a:t> n</a:t>
            </a: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C3F23F87-7E8A-4DFB-810D-16C4853D4C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5849C6-ADE7-43DD-BEA5-DC782A8678E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F4205204-2AD5-4753-9440-033FD99F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FC324C-2885-4778-A317-7A5BE754BE6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7BD2C01-F4D5-4E00-A6D3-54316D8E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8200"/>
            <a:ext cx="7696200" cy="814536"/>
          </a:xfrm>
        </p:spPr>
        <p:txBody>
          <a:bodyPr/>
          <a:lstStyle/>
          <a:p>
            <a:r>
              <a:rPr lang="cs-CZ" altLang="cs-CZ" dirty="0"/>
              <a:t>Asymptotická složitost </a:t>
            </a:r>
            <a:r>
              <a:rPr lang="cs-CZ" altLang="cs-CZ" dirty="0" err="1"/>
              <a:t>alg</a:t>
            </a:r>
            <a:r>
              <a:rPr lang="cs-CZ" altLang="cs-CZ" dirty="0"/>
              <a:t>. (5)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2133EFE4-3815-4D6E-BE3B-6FE0D0DD3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153400" cy="5040560"/>
          </a:xfrm>
        </p:spPr>
        <p:txBody>
          <a:bodyPr/>
          <a:lstStyle/>
          <a:p>
            <a:pPr>
              <a:spcBef>
                <a:spcPct val="15000"/>
              </a:spcBef>
            </a:pPr>
            <a:r>
              <a:rPr lang="cs-CZ" altLang="cs-CZ" dirty="0"/>
              <a:t>Jsou-li f (n) a g (n) dvě funkce (které přiřazují přirozeným číslům reálná čísla), píšeme:</a:t>
            </a:r>
          </a:p>
          <a:p>
            <a:pPr algn="ctr">
              <a:spcBef>
                <a:spcPct val="15000"/>
              </a:spcBef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f</a:t>
            </a:r>
            <a:r>
              <a:rPr lang="cs-CZ" altLang="cs-CZ" baseline="-25000" dirty="0">
                <a:solidFill>
                  <a:srgbClr val="FFFF00"/>
                </a:solidFill>
              </a:rPr>
              <a:t> </a:t>
            </a:r>
            <a:r>
              <a:rPr lang="cs-CZ" altLang="cs-CZ" dirty="0">
                <a:solidFill>
                  <a:srgbClr val="FFFF00"/>
                </a:solidFill>
              </a:rPr>
              <a:t>(n) = O (g (n)) </a:t>
            </a:r>
            <a:r>
              <a:rPr lang="cs-CZ" altLang="cs-CZ" dirty="0"/>
              <a:t>nebo </a:t>
            </a:r>
            <a:r>
              <a:rPr lang="cs-CZ" altLang="cs-CZ" dirty="0">
                <a:solidFill>
                  <a:srgbClr val="FFFF00"/>
                </a:solidFill>
              </a:rPr>
              <a:t>f</a:t>
            </a:r>
            <a:r>
              <a:rPr lang="cs-CZ" altLang="cs-CZ" baseline="-25000" dirty="0">
                <a:solidFill>
                  <a:srgbClr val="FFFF00"/>
                </a:solidFill>
              </a:rPr>
              <a:t> </a:t>
            </a:r>
            <a:r>
              <a:rPr lang="cs-CZ" altLang="cs-CZ" dirty="0">
                <a:solidFill>
                  <a:srgbClr val="FFFF00"/>
                </a:solidFill>
              </a:rPr>
              <a:t>(n) </a:t>
            </a:r>
            <a:r>
              <a:rPr lang="cs-CZ" altLang="cs-CZ" dirty="0">
                <a:solidFill>
                  <a:srgbClr val="FFFF00"/>
                </a:solidFill>
                <a:sym typeface="Symbol" panose="05050102010706020507" pitchFamily="18" charset="2"/>
              </a:rPr>
              <a:t> </a:t>
            </a:r>
            <a:r>
              <a:rPr lang="cs-CZ" altLang="cs-CZ" dirty="0">
                <a:solidFill>
                  <a:srgbClr val="FFFF00"/>
                </a:solidFill>
              </a:rPr>
              <a:t>O (g (n)) </a:t>
            </a:r>
          </a:p>
          <a:p>
            <a:pPr>
              <a:spcBef>
                <a:spcPct val="15000"/>
              </a:spcBef>
              <a:buFontTx/>
              <a:buNone/>
            </a:pPr>
            <a:r>
              <a:rPr lang="cs-CZ" altLang="cs-CZ" dirty="0"/>
              <a:t>	jestliže existují přirozená čísla n</a:t>
            </a:r>
            <a:r>
              <a:rPr lang="en-US" altLang="cs-CZ" baseline="-25000" dirty="0"/>
              <a:t>0</a:t>
            </a:r>
            <a:r>
              <a:rPr lang="en-US" altLang="cs-CZ" dirty="0"/>
              <a:t> a k </a:t>
            </a:r>
            <a:r>
              <a:rPr lang="en-US" altLang="cs-CZ" dirty="0" err="1"/>
              <a:t>tak</a:t>
            </a:r>
            <a:r>
              <a:rPr lang="cs-CZ" altLang="cs-CZ" dirty="0"/>
              <a:t>, že pro každé  n</a:t>
            </a:r>
            <a:r>
              <a:rPr lang="en-US" altLang="cs-CZ" dirty="0"/>
              <a:t> </a:t>
            </a:r>
            <a:r>
              <a:rPr lang="cs-CZ" altLang="cs-CZ" dirty="0"/>
              <a:t>≥</a:t>
            </a:r>
            <a:r>
              <a:rPr lang="en-US" altLang="cs-CZ" dirty="0"/>
              <a:t> </a:t>
            </a:r>
            <a:r>
              <a:rPr lang="cs-CZ" altLang="cs-CZ" dirty="0"/>
              <a:t>n</a:t>
            </a:r>
            <a:r>
              <a:rPr lang="cs-CZ" altLang="cs-CZ" baseline="-25000" dirty="0"/>
              <a:t>0</a:t>
            </a:r>
            <a:r>
              <a:rPr lang="cs-CZ" altLang="cs-CZ" dirty="0"/>
              <a:t> platí:</a:t>
            </a:r>
          </a:p>
          <a:p>
            <a:pPr algn="ctr">
              <a:spcBef>
                <a:spcPct val="15000"/>
              </a:spcBef>
              <a:buFontTx/>
              <a:buNone/>
            </a:pPr>
            <a:r>
              <a:rPr lang="cs-CZ" altLang="cs-CZ" dirty="0"/>
              <a:t>f (n) ≤</a:t>
            </a:r>
            <a:r>
              <a:rPr lang="cs-CZ" altLang="cs-CZ" dirty="0">
                <a:latin typeface="Symbol" panose="05050102010706020507" pitchFamily="18" charset="2"/>
              </a:rPr>
              <a:t> </a:t>
            </a:r>
            <a:r>
              <a:rPr lang="cs-CZ" altLang="cs-CZ" dirty="0" err="1"/>
              <a:t>k.g</a:t>
            </a:r>
            <a:r>
              <a:rPr lang="cs-CZ" altLang="cs-CZ" dirty="0"/>
              <a:t> (n)</a:t>
            </a:r>
          </a:p>
          <a:p>
            <a:pPr>
              <a:spcBef>
                <a:spcPct val="15000"/>
              </a:spcBef>
            </a:pPr>
            <a:r>
              <a:rPr lang="cs-CZ" altLang="cs-CZ" dirty="0"/>
              <a:t>Je-li </a:t>
            </a:r>
            <a:r>
              <a:rPr lang="cs-CZ" altLang="cs-CZ" dirty="0" err="1"/>
              <a:t>f</a:t>
            </a:r>
            <a:r>
              <a:rPr lang="cs-CZ" altLang="cs-CZ" baseline="-25000" dirty="0" err="1"/>
              <a:t>A</a:t>
            </a:r>
            <a:r>
              <a:rPr lang="cs-CZ" altLang="cs-CZ" baseline="-25000" dirty="0"/>
              <a:t> </a:t>
            </a:r>
            <a:r>
              <a:rPr lang="cs-CZ" altLang="cs-CZ" dirty="0"/>
              <a:t>(n) = O (g (n)), říkáme, že funkce </a:t>
            </a:r>
            <a:r>
              <a:rPr lang="cs-CZ" altLang="cs-CZ" dirty="0" err="1"/>
              <a:t>f</a:t>
            </a:r>
            <a:r>
              <a:rPr lang="cs-CZ" altLang="cs-CZ" baseline="-25000" dirty="0" err="1"/>
              <a:t>A</a:t>
            </a:r>
            <a:r>
              <a:rPr lang="cs-CZ" altLang="cs-CZ" baseline="-25000" dirty="0"/>
              <a:t> </a:t>
            </a:r>
            <a:r>
              <a:rPr lang="cs-CZ" altLang="cs-CZ" dirty="0"/>
              <a:t>(n) (až na multiplikativní konstantu) z </a:t>
            </a:r>
            <a:r>
              <a:rPr lang="cs-CZ" altLang="cs-CZ" dirty="0" err="1"/>
              <a:t>asymptotic-kého</a:t>
            </a:r>
            <a:r>
              <a:rPr lang="cs-CZ" altLang="cs-CZ" dirty="0"/>
              <a:t> hlediska neroste rychleji než g (n)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: obrazec 1">
            <a:extLst>
              <a:ext uri="{FF2B5EF4-FFF2-40B4-BE49-F238E27FC236}">
                <a16:creationId xmlns:a16="http://schemas.microsoft.com/office/drawing/2014/main" id="{4B4D35D3-A426-4583-A1A0-6BD8D3A3A966}"/>
              </a:ext>
            </a:extLst>
          </p:cNvPr>
          <p:cNvSpPr/>
          <p:nvPr/>
        </p:nvSpPr>
        <p:spPr bwMode="auto">
          <a:xfrm>
            <a:off x="2133600" y="2708920"/>
            <a:ext cx="4541520" cy="1731000"/>
          </a:xfrm>
          <a:custGeom>
            <a:avLst/>
            <a:gdLst>
              <a:gd name="connsiteX0" fmla="*/ 0 w 4439920"/>
              <a:gd name="connsiteY0" fmla="*/ 2570480 h 2570480"/>
              <a:gd name="connsiteX1" fmla="*/ 4439920 w 4439920"/>
              <a:gd name="connsiteY1" fmla="*/ 0 h 2570480"/>
              <a:gd name="connsiteX0" fmla="*/ 0 w 4439920"/>
              <a:gd name="connsiteY0" fmla="*/ 2570480 h 2570480"/>
              <a:gd name="connsiteX1" fmla="*/ 4439920 w 4439920"/>
              <a:gd name="connsiteY1" fmla="*/ 0 h 2570480"/>
              <a:gd name="connsiteX0" fmla="*/ 0 w 4439920"/>
              <a:gd name="connsiteY0" fmla="*/ 2570480 h 2570480"/>
              <a:gd name="connsiteX1" fmla="*/ 4439920 w 4439920"/>
              <a:gd name="connsiteY1" fmla="*/ 0 h 2570480"/>
              <a:gd name="connsiteX0" fmla="*/ 0 w 4582160"/>
              <a:gd name="connsiteY0" fmla="*/ 2001520 h 2001520"/>
              <a:gd name="connsiteX1" fmla="*/ 4582160 w 4582160"/>
              <a:gd name="connsiteY1" fmla="*/ 0 h 2001520"/>
              <a:gd name="connsiteX0" fmla="*/ 0 w 4582160"/>
              <a:gd name="connsiteY0" fmla="*/ 2001520 h 2001520"/>
              <a:gd name="connsiteX1" fmla="*/ 4582160 w 4582160"/>
              <a:gd name="connsiteY1" fmla="*/ 0 h 2001520"/>
              <a:gd name="connsiteX0" fmla="*/ 0 w 4541520"/>
              <a:gd name="connsiteY0" fmla="*/ 1757680 h 1757680"/>
              <a:gd name="connsiteX1" fmla="*/ 4541520 w 4541520"/>
              <a:gd name="connsiteY1" fmla="*/ 0 h 1757680"/>
              <a:gd name="connsiteX0" fmla="*/ 0 w 4541520"/>
              <a:gd name="connsiteY0" fmla="*/ 1757680 h 1757680"/>
              <a:gd name="connsiteX1" fmla="*/ 4541520 w 4541520"/>
              <a:gd name="connsiteY1" fmla="*/ 0 h 175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41520" h="1757680">
                <a:moveTo>
                  <a:pt x="0" y="1757680"/>
                </a:moveTo>
                <a:cubicBezTo>
                  <a:pt x="338243" y="151002"/>
                  <a:pt x="389467" y="531707"/>
                  <a:pt x="454152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C3F23F87-7E8A-4DFB-810D-16C4853D4C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5849C6-ADE7-43DD-BEA5-DC782A8678E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F4205204-2AD5-4753-9440-033FD99F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FC324C-2885-4778-A317-7A5BE754BE6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7BD2C01-F4D5-4E00-A6D3-54316D8E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0208"/>
            <a:ext cx="7696200" cy="814536"/>
          </a:xfrm>
        </p:spPr>
        <p:txBody>
          <a:bodyPr/>
          <a:lstStyle/>
          <a:p>
            <a:r>
              <a:rPr lang="cs-CZ" altLang="cs-CZ" dirty="0"/>
              <a:t>Asymptotická složitost </a:t>
            </a:r>
            <a:r>
              <a:rPr lang="cs-CZ" altLang="cs-CZ" dirty="0" err="1"/>
              <a:t>alg</a:t>
            </a:r>
            <a:r>
              <a:rPr lang="cs-CZ" altLang="cs-CZ" dirty="0"/>
              <a:t>. (6)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2133EFE4-3815-4D6E-BE3B-6FE0D0DD3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5157192"/>
            <a:ext cx="8153400" cy="1008112"/>
          </a:xfrm>
        </p:spPr>
        <p:txBody>
          <a:bodyPr/>
          <a:lstStyle/>
          <a:p>
            <a:pPr>
              <a:lnSpc>
                <a:spcPct val="91000"/>
              </a:lnSpc>
              <a:spcBef>
                <a:spcPct val="15000"/>
              </a:spcBef>
            </a:pPr>
            <a:r>
              <a:rPr lang="cs-CZ" altLang="cs-CZ" dirty="0"/>
              <a:t>Funkci </a:t>
            </a:r>
            <a:r>
              <a:rPr lang="cs-CZ" altLang="cs-CZ" dirty="0">
                <a:solidFill>
                  <a:schemeClr val="folHlink"/>
                </a:solidFill>
              </a:rPr>
              <a:t>g (n)</a:t>
            </a:r>
            <a:r>
              <a:rPr lang="cs-CZ" altLang="cs-CZ" dirty="0"/>
              <a:t> nazýváme časovou </a:t>
            </a:r>
            <a:r>
              <a:rPr lang="cs-CZ" altLang="cs-CZ" dirty="0" err="1">
                <a:solidFill>
                  <a:schemeClr val="folHlink"/>
                </a:solidFill>
              </a:rPr>
              <a:t>asymptotic-kou</a:t>
            </a:r>
            <a:r>
              <a:rPr lang="cs-CZ" altLang="cs-CZ" dirty="0">
                <a:solidFill>
                  <a:schemeClr val="folHlink"/>
                </a:solidFill>
              </a:rPr>
              <a:t> složitostí</a:t>
            </a:r>
            <a:r>
              <a:rPr lang="cs-CZ" altLang="cs-CZ" dirty="0"/>
              <a:t> algoritmu </a:t>
            </a:r>
            <a:r>
              <a:rPr lang="cs-CZ" altLang="cs-CZ" dirty="0">
                <a:solidFill>
                  <a:schemeClr val="folHlink"/>
                </a:solidFill>
              </a:rPr>
              <a:t>A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endParaRPr lang="cs-CZ" altLang="cs-CZ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E3B36068-E840-47A7-AA20-38A2FC440CB4}"/>
              </a:ext>
            </a:extLst>
          </p:cNvPr>
          <p:cNvCxnSpPr/>
          <p:nvPr/>
        </p:nvCxnSpPr>
        <p:spPr bwMode="auto">
          <a:xfrm>
            <a:off x="2123728" y="1484784"/>
            <a:ext cx="0" cy="33123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2986E446-521E-4358-B2FE-C1DB19E0C06D}"/>
              </a:ext>
            </a:extLst>
          </p:cNvPr>
          <p:cNvCxnSpPr/>
          <p:nvPr/>
        </p:nvCxnSpPr>
        <p:spPr bwMode="auto">
          <a:xfrm>
            <a:off x="1691680" y="4437112"/>
            <a:ext cx="532859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Volný tvar: obrazec 9">
            <a:extLst>
              <a:ext uri="{FF2B5EF4-FFF2-40B4-BE49-F238E27FC236}">
                <a16:creationId xmlns:a16="http://schemas.microsoft.com/office/drawing/2014/main" id="{B284C41F-133B-48DC-8D43-FB468BA13C4B}"/>
              </a:ext>
            </a:extLst>
          </p:cNvPr>
          <p:cNvSpPr/>
          <p:nvPr/>
        </p:nvSpPr>
        <p:spPr bwMode="auto">
          <a:xfrm>
            <a:off x="2133600" y="2105784"/>
            <a:ext cx="4531360" cy="2336800"/>
          </a:xfrm>
          <a:custGeom>
            <a:avLst/>
            <a:gdLst>
              <a:gd name="connsiteX0" fmla="*/ 0 w 4531360"/>
              <a:gd name="connsiteY0" fmla="*/ 2336800 h 2336800"/>
              <a:gd name="connsiteX1" fmla="*/ 1005840 w 4531360"/>
              <a:gd name="connsiteY1" fmla="*/ 1219200 h 2336800"/>
              <a:gd name="connsiteX2" fmla="*/ 4531360 w 4531360"/>
              <a:gd name="connsiteY2" fmla="*/ 0 h 233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31360" h="2336800">
                <a:moveTo>
                  <a:pt x="0" y="2336800"/>
                </a:moveTo>
                <a:cubicBezTo>
                  <a:pt x="125306" y="1972733"/>
                  <a:pt x="250613" y="1608667"/>
                  <a:pt x="1005840" y="1219200"/>
                </a:cubicBezTo>
                <a:cubicBezTo>
                  <a:pt x="1761067" y="829733"/>
                  <a:pt x="3911600" y="228600"/>
                  <a:pt x="453136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008CBED1-4338-4A6C-8476-AB278CC126E1}"/>
              </a:ext>
            </a:extLst>
          </p:cNvPr>
          <p:cNvSpPr/>
          <p:nvPr/>
        </p:nvSpPr>
        <p:spPr bwMode="auto">
          <a:xfrm>
            <a:off x="2123728" y="2100312"/>
            <a:ext cx="4531360" cy="2336800"/>
          </a:xfrm>
          <a:custGeom>
            <a:avLst/>
            <a:gdLst>
              <a:gd name="connsiteX0" fmla="*/ 0 w 4531360"/>
              <a:gd name="connsiteY0" fmla="*/ 2336800 h 2336800"/>
              <a:gd name="connsiteX1" fmla="*/ 1005840 w 4531360"/>
              <a:gd name="connsiteY1" fmla="*/ 1219200 h 2336800"/>
              <a:gd name="connsiteX2" fmla="*/ 4531360 w 4531360"/>
              <a:gd name="connsiteY2" fmla="*/ 0 h 233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31360" h="2336800">
                <a:moveTo>
                  <a:pt x="0" y="2336800"/>
                </a:moveTo>
                <a:cubicBezTo>
                  <a:pt x="125306" y="1972733"/>
                  <a:pt x="250613" y="1608667"/>
                  <a:pt x="1005840" y="1219200"/>
                </a:cubicBezTo>
                <a:cubicBezTo>
                  <a:pt x="1761067" y="829733"/>
                  <a:pt x="3911600" y="228600"/>
                  <a:pt x="453136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D4C5286C-D0D1-4211-A936-A39665F77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4437112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0</a:t>
            </a:r>
          </a:p>
        </p:txBody>
      </p:sp>
      <p:sp>
        <p:nvSpPr>
          <p:cNvPr id="30" name="Volný tvar: obrazec 29">
            <a:extLst>
              <a:ext uri="{FF2B5EF4-FFF2-40B4-BE49-F238E27FC236}">
                <a16:creationId xmlns:a16="http://schemas.microsoft.com/office/drawing/2014/main" id="{43EDAE2F-43F6-44AA-AE4B-05271B47B57C}"/>
              </a:ext>
            </a:extLst>
          </p:cNvPr>
          <p:cNvSpPr/>
          <p:nvPr/>
        </p:nvSpPr>
        <p:spPr bwMode="auto">
          <a:xfrm>
            <a:off x="2112448" y="2857624"/>
            <a:ext cx="4511872" cy="1574800"/>
          </a:xfrm>
          <a:custGeom>
            <a:avLst/>
            <a:gdLst>
              <a:gd name="connsiteX0" fmla="*/ 832 w 4511872"/>
              <a:gd name="connsiteY0" fmla="*/ 1574800 h 1574800"/>
              <a:gd name="connsiteX1" fmla="*/ 742512 w 4511872"/>
              <a:gd name="connsiteY1" fmla="*/ 457200 h 1574800"/>
              <a:gd name="connsiteX2" fmla="*/ 4511872 w 4511872"/>
              <a:gd name="connsiteY2" fmla="*/ 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11872" h="1574800">
                <a:moveTo>
                  <a:pt x="832" y="1574800"/>
                </a:moveTo>
                <a:cubicBezTo>
                  <a:pt x="-4248" y="1147233"/>
                  <a:pt x="-9328" y="719667"/>
                  <a:pt x="742512" y="457200"/>
                </a:cubicBezTo>
                <a:cubicBezTo>
                  <a:pt x="1494352" y="194733"/>
                  <a:pt x="3003112" y="97366"/>
                  <a:pt x="4511872" y="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25">
            <a:extLst>
              <a:ext uri="{FF2B5EF4-FFF2-40B4-BE49-F238E27FC236}">
                <a16:creationId xmlns:a16="http://schemas.microsoft.com/office/drawing/2014/main" id="{EED0F6A0-9273-44D8-9C10-3E8CD0B54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224" y="4437112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</a:t>
            </a:r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5CAB19D5-96DC-4945-B40A-F6634081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1844824"/>
            <a:ext cx="7920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dirty="0" err="1"/>
              <a:t>k.g</a:t>
            </a:r>
            <a:r>
              <a:rPr lang="cs-CZ" altLang="cs-CZ" sz="2000" dirty="0"/>
              <a:t>(n)</a:t>
            </a:r>
          </a:p>
        </p:txBody>
      </p:sp>
      <p:sp>
        <p:nvSpPr>
          <p:cNvPr id="38" name="Rectangle 25">
            <a:extLst>
              <a:ext uri="{FF2B5EF4-FFF2-40B4-BE49-F238E27FC236}">
                <a16:creationId xmlns:a16="http://schemas.microsoft.com/office/drawing/2014/main" id="{F696D524-9463-4708-8EC1-7F343EF15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2492896"/>
            <a:ext cx="7920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dirty="0"/>
              <a:t>f(n)</a:t>
            </a:r>
          </a:p>
        </p:txBody>
      </p: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2DB313DC-2A07-4682-867C-55BB14B53562}"/>
              </a:ext>
            </a:extLst>
          </p:cNvPr>
          <p:cNvCxnSpPr/>
          <p:nvPr/>
        </p:nvCxnSpPr>
        <p:spPr bwMode="auto">
          <a:xfrm>
            <a:off x="3851920" y="2996952"/>
            <a:ext cx="0" cy="144016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Rectangle 25">
            <a:extLst>
              <a:ext uri="{FF2B5EF4-FFF2-40B4-BE49-F238E27FC236}">
                <a16:creationId xmlns:a16="http://schemas.microsoft.com/office/drawing/2014/main" id="{E599374B-E322-4213-9B20-F2590EA23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896" y="4437112"/>
            <a:ext cx="4320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</a:t>
            </a:r>
            <a:r>
              <a:rPr lang="cs-CZ" altLang="cs-CZ" sz="2000" baseline="-25000" dirty="0"/>
              <a:t>0</a:t>
            </a:r>
          </a:p>
        </p:txBody>
      </p:sp>
      <p:sp>
        <p:nvSpPr>
          <p:cNvPr id="44" name="Rectangle 25">
            <a:extLst>
              <a:ext uri="{FF2B5EF4-FFF2-40B4-BE49-F238E27FC236}">
                <a16:creationId xmlns:a16="http://schemas.microsoft.com/office/drawing/2014/main" id="{DCC34006-1B5D-4C1A-8675-D19CA5CAE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4653136"/>
            <a:ext cx="9361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 &gt; n</a:t>
            </a:r>
            <a:r>
              <a:rPr lang="cs-CZ" altLang="cs-CZ" sz="2000" baseline="-25000" dirty="0"/>
              <a:t>0</a:t>
            </a:r>
          </a:p>
        </p:txBody>
      </p: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D9B1A6D0-2938-42A6-ADC1-1F83E49664F0}"/>
              </a:ext>
            </a:extLst>
          </p:cNvPr>
          <p:cNvCxnSpPr/>
          <p:nvPr/>
        </p:nvCxnSpPr>
        <p:spPr bwMode="auto">
          <a:xfrm>
            <a:off x="4716016" y="4653136"/>
            <a:ext cx="108012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314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F4D0AEB8-500E-4556-8320-2FB9CC5C161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4C74D8-DE5E-481D-A9A5-AD9C0E96587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BA11D702-DA48-42E9-B3F2-31B1C07AA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F68268-3A4B-46B1-B190-96EFF031594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AA17DEA4-BA28-4325-A65D-0100FB015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Předávání parametrů z příkazové řádky OS (2)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03FEBE9-B3E2-4B5F-AB59-055E277EB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Zbývající část potom tvoří jednotlivé vstup</a:t>
            </a:r>
            <a:r>
              <a:rPr lang="en-US" altLang="cs-CZ"/>
              <a:t>-</a:t>
            </a:r>
            <a:r>
              <a:rPr lang="cs-CZ" altLang="cs-CZ"/>
              <a:t>ní parametry</a:t>
            </a:r>
            <a:endParaRPr lang="en-US" altLang="cs-CZ"/>
          </a:p>
          <a:p>
            <a:r>
              <a:rPr lang="cs-CZ" altLang="cs-CZ"/>
              <a:t>Parametry zapsané na příkazové řádce OS jsou předávány funkci </a:t>
            </a:r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endParaRPr lang="cs-CZ" altLang="cs-CZ"/>
          </a:p>
          <a:p>
            <a:r>
              <a:rPr lang="cs-CZ" altLang="cs-CZ"/>
              <a:t>Hlavička funkce </a:t>
            </a:r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cs-CZ" altLang="cs-CZ"/>
              <a:t> musí být zapsána ve tvaru:</a:t>
            </a:r>
            <a:br>
              <a:rPr lang="cs-CZ" altLang="cs-CZ"/>
            </a:br>
            <a:br>
              <a:rPr lang="cs-CZ" altLang="cs-CZ" sz="1000"/>
            </a:br>
            <a:r>
              <a:rPr lang="cs-CZ" altLang="cs-CZ" sz="2800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altLang="cs-CZ" sz="28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cs-CZ" altLang="cs-CZ" sz="2800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altLang="cs-CZ" sz="2800" b="1">
                <a:latin typeface="Courier New" panose="02070309020205020404" pitchFamily="49" charset="0"/>
                <a:cs typeface="Courier New" panose="02070309020205020404" pitchFamily="49" charset="0"/>
              </a:rPr>
              <a:t> argc,</a:t>
            </a:r>
            <a:r>
              <a:rPr lang="cs-CZ" altLang="cs-CZ" sz="2800" b="1">
                <a:cs typeface="Courier New" panose="02070309020205020404" pitchFamily="49" charset="0"/>
              </a:rPr>
              <a:t> </a:t>
            </a:r>
            <a:r>
              <a:rPr lang="cs-CZ" altLang="cs-CZ" sz="2800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cs-CZ" altLang="cs-CZ" sz="2800" b="1">
                <a:latin typeface="Courier New" panose="02070309020205020404" pitchFamily="49" charset="0"/>
                <a:cs typeface="Courier New" panose="02070309020205020404" pitchFamily="49" charset="0"/>
              </a:rPr>
              <a:t> *argv[])</a:t>
            </a:r>
          </a:p>
          <a:p>
            <a:endParaRPr lang="cs-CZ" altLang="cs-CZ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B516D238-0C6F-4E8E-9DCC-C15A9001776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812182-86CA-45DA-AA86-3F5AFABA6D7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73A07BA2-C046-46BB-841F-D05BA126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3372E6-862C-400A-AAD4-12BDB6A8EF5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7DE9DE1-5B9B-469A-A448-0B5740E91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Předávání parametrů z příkazové řádky OS (3)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425728B5-F4E0-46A3-8108-A2BC59AF0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251325"/>
          </a:xfrm>
        </p:spPr>
        <p:txBody>
          <a:bodyPr/>
          <a:lstStyle/>
          <a:p>
            <a:r>
              <a:rPr lang="cs-CZ" altLang="cs-CZ"/>
              <a:t>Parametr:</a:t>
            </a:r>
          </a:p>
          <a:p>
            <a:pPr lvl="1"/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udává celkový počet řetězců (ukazatelů), které jsou obsaženy v poli </a:t>
            </a:r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cs-CZ" altLang="cs-CZ"/>
              <a:t> (počet předávaných paramet-rů plus jedna)</a:t>
            </a:r>
          </a:p>
          <a:p>
            <a:pPr lvl="1"/>
            <a:r>
              <a:rPr lang="cs-CZ" altLang="cs-CZ" b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představuje pole řetězců, v němž:</a:t>
            </a:r>
          </a:p>
          <a:p>
            <a:pPr lvl="3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en-US" altLang="cs-CZ"/>
              <a:t>: </a:t>
            </a:r>
            <a:r>
              <a:rPr lang="cs-CZ" altLang="cs-CZ"/>
              <a:t>obsahuje jméno spouštěného programu</a:t>
            </a:r>
          </a:p>
          <a:p>
            <a:pPr lvl="3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r>
              <a:rPr lang="en-US" altLang="cs-CZ" b="1">
                <a:cs typeface="Courier New" panose="02070309020205020404" pitchFamily="49" charset="0"/>
              </a:rPr>
              <a:t> </a:t>
            </a:r>
            <a:r>
              <a:rPr lang="en-US" altLang="cs-CZ"/>
              <a:t>a</a:t>
            </a:r>
            <a:r>
              <a:rPr lang="cs-CZ" altLang="cs-CZ"/>
              <a:t>ž </a:t>
            </a:r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[argc-1]</a:t>
            </a:r>
            <a:r>
              <a:rPr lang="en-US" altLang="cs-CZ"/>
              <a:t>: </a:t>
            </a:r>
            <a:r>
              <a:rPr lang="cs-CZ" altLang="cs-CZ"/>
              <a:t>obsahují jednotlivé </a:t>
            </a:r>
            <a:br>
              <a:rPr lang="cs-CZ" altLang="cs-CZ"/>
            </a:br>
            <a:r>
              <a:rPr lang="cs-CZ" altLang="cs-CZ"/>
              <a:t>          předávané parametry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99D00121-612F-40F1-A9F5-4CCF1870E53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A66BB3-2040-4C6D-8FF3-302C78DDAD8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EC9A4E6A-644F-43D1-903E-80F25747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AD2F98-99E9-400C-914B-D01166AEC1A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2D9929-DE0C-44F8-835D-914EC2356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cs-CZ" altLang="cs-CZ"/>
              <a:t>Složitost algoritmů (1)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14F90375-696E-4034-998C-4177D4A12D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cs-CZ" altLang="cs-CZ"/>
              <a:t>Na začátku minulého století vzniká pochyb-nost o tom, zda některé algoritmy vůbec existují</a:t>
            </a:r>
          </a:p>
          <a:p>
            <a:r>
              <a:rPr lang="cs-CZ" altLang="cs-CZ"/>
              <a:t>V této době totiž vznikla také potřeba najít matematický ekvivalent doposud intuitivně chápaného pojmu algoritmus</a:t>
            </a:r>
          </a:p>
          <a:p>
            <a:r>
              <a:rPr lang="cs-CZ" altLang="cs-CZ"/>
              <a:t>Tato formalizace se uskutečnila kolem roku 1936 a přinesla důkaz, že </a:t>
            </a:r>
            <a:r>
              <a:rPr lang="cs-CZ" altLang="cs-CZ">
                <a:solidFill>
                  <a:schemeClr val="folHlink"/>
                </a:solidFill>
              </a:rPr>
              <a:t>existují</a:t>
            </a:r>
            <a:r>
              <a:rPr lang="cs-CZ" altLang="cs-CZ"/>
              <a:t> </a:t>
            </a:r>
            <a:r>
              <a:rPr lang="cs-CZ" altLang="cs-CZ">
                <a:solidFill>
                  <a:schemeClr val="folHlink"/>
                </a:solidFill>
              </a:rPr>
              <a:t>nerozhod-nutelné (neřešitelné) </a:t>
            </a:r>
            <a:r>
              <a:rPr lang="cs-CZ" altLang="cs-CZ"/>
              <a:t>algoritmické problémy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C85F42FA-CB15-43BB-9216-2FF54DEC94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08A7AC-8139-4C55-B8E6-A7FDA483A53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EB58F226-B4D3-4D4A-8921-F5EB22754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BC49AB-C244-4774-850B-4AD020F67AD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1DBDAD15-FC21-4325-8FFE-D59BAF107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762000"/>
          </a:xfrm>
        </p:spPr>
        <p:txBody>
          <a:bodyPr/>
          <a:lstStyle/>
          <a:p>
            <a:r>
              <a:rPr lang="cs-CZ" altLang="cs-CZ"/>
              <a:t>Složitost algoritmů (2)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66E3B602-5A5A-4E2C-B5A4-580834008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cs-CZ" altLang="cs-CZ"/>
              <a:t>Teorie, která vznikla formalizací pojmu algo</a:t>
            </a:r>
            <a:r>
              <a:rPr lang="en-US" altLang="cs-CZ"/>
              <a:t>-</a:t>
            </a:r>
            <a:r>
              <a:rPr lang="cs-CZ" altLang="cs-CZ"/>
              <a:t>ritmus a které se často říká </a:t>
            </a:r>
            <a:r>
              <a:rPr lang="cs-CZ" altLang="cs-CZ">
                <a:solidFill>
                  <a:schemeClr val="folHlink"/>
                </a:solidFill>
              </a:rPr>
              <a:t>teorie algoritmů</a:t>
            </a:r>
            <a:r>
              <a:rPr lang="cs-CZ" altLang="cs-CZ"/>
              <a:t> je v podstatě teorií vyčíslitelnosti, teorií existen</a:t>
            </a:r>
            <a:r>
              <a:rPr lang="en-US" altLang="cs-CZ"/>
              <a:t>-</a:t>
            </a:r>
            <a:r>
              <a:rPr lang="cs-CZ" altLang="cs-CZ"/>
              <a:t>ce algoritmů a teorií nerozhodnutelných prob</a:t>
            </a:r>
            <a:r>
              <a:rPr lang="en-US" altLang="cs-CZ"/>
              <a:t>-</a:t>
            </a:r>
            <a:r>
              <a:rPr lang="cs-CZ" altLang="cs-CZ"/>
              <a:t>lémů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cs-CZ" altLang="cs-CZ"/>
              <a:t>Existence rychlých počítačů vytvořila podmín</a:t>
            </a:r>
            <a:r>
              <a:rPr lang="en-US" altLang="cs-CZ"/>
              <a:t>-</a:t>
            </a:r>
            <a:r>
              <a:rPr lang="cs-CZ" altLang="cs-CZ"/>
              <a:t>ky a potřebu pro vznik teorie, která věnuje po</a:t>
            </a:r>
            <a:r>
              <a:rPr lang="en-US" altLang="cs-CZ"/>
              <a:t>-</a:t>
            </a:r>
            <a:r>
              <a:rPr lang="cs-CZ" altLang="cs-CZ"/>
              <a:t>zornost problematice: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0000"/>
              </a:spcBef>
            </a:pPr>
            <a:r>
              <a:rPr lang="cs-CZ" altLang="cs-CZ"/>
              <a:t>analýzy a efektivity algoritmů (programů)</a:t>
            </a:r>
          </a:p>
          <a:p>
            <a:pPr lvl="1">
              <a:lnSpc>
                <a:spcPct val="95000"/>
              </a:lnSpc>
              <a:spcBef>
                <a:spcPct val="10000"/>
              </a:spcBef>
            </a:pPr>
            <a:r>
              <a:rPr lang="cs-CZ" altLang="cs-CZ"/>
              <a:t>složitosti algoritmů</a:t>
            </a:r>
          </a:p>
          <a:p>
            <a:pPr lvl="1">
              <a:lnSpc>
                <a:spcPct val="95000"/>
              </a:lnSpc>
              <a:spcBef>
                <a:spcPct val="10000"/>
              </a:spcBef>
            </a:pPr>
            <a:r>
              <a:rPr lang="cs-CZ" altLang="cs-CZ"/>
              <a:t>hledání optimálních algoritmů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124C6771-437E-446C-8389-07F384234C8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45E774-E874-4006-AE5F-0ADAF70E52A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D9C9841F-C22D-4BF6-9B8F-566EC029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27C1B0-9800-47D3-9CD8-EA056C2A276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2EAF6008-75AF-4115-A732-1B9718752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609600"/>
          </a:xfrm>
        </p:spPr>
        <p:txBody>
          <a:bodyPr/>
          <a:lstStyle/>
          <a:p>
            <a:r>
              <a:rPr lang="cs-CZ" altLang="cs-CZ"/>
              <a:t>Složitost algoritmů (3)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AF3F429-B722-42A1-B832-517C4D5A4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5181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Má to následující důvody: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nalezení efektivnějšího algoritmu často umožňu</a:t>
            </a:r>
            <a:r>
              <a:rPr lang="en-US" altLang="cs-CZ"/>
              <a:t>-</a:t>
            </a:r>
            <a:r>
              <a:rPr lang="cs-CZ" altLang="cs-CZ"/>
              <a:t>je řešit předtím prakticky neřešitelné problémy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nalezení efektivnějšího algoritmu může přinést více než realizovatelné zrychlení počítačů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i malé zefektivnění velmi často prováděných algoritmů (programů) může přinést výrazný ča</a:t>
            </a:r>
            <a:r>
              <a:rPr lang="en-US" altLang="cs-CZ"/>
              <a:t>-</a:t>
            </a:r>
            <a:r>
              <a:rPr lang="cs-CZ" altLang="cs-CZ"/>
              <a:t>sový a ekonomický efekt. Toto je zvláště důležité při: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tvorbě základního programového vybavení (firmwa</a:t>
            </a:r>
            <a:r>
              <a:rPr lang="en-US" altLang="cs-CZ"/>
              <a:t>-</a:t>
            </a:r>
            <a:r>
              <a:rPr lang="cs-CZ" altLang="cs-CZ"/>
              <a:t>re, OS, ovladače zařízení) 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při práci s velkým množstvím dat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>
            <a:extLst>
              <a:ext uri="{FF2B5EF4-FFF2-40B4-BE49-F238E27FC236}">
                <a16:creationId xmlns:a16="http://schemas.microsoft.com/office/drawing/2014/main" id="{AB94B177-1B7E-45AF-A572-6129019FC1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534DC3-6C30-4195-9E6F-05E69EA6E38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1267" name="Zástupný symbol pro číslo snímku 5">
            <a:extLst>
              <a:ext uri="{FF2B5EF4-FFF2-40B4-BE49-F238E27FC236}">
                <a16:creationId xmlns:a16="http://schemas.microsoft.com/office/drawing/2014/main" id="{BDFDE1EF-8322-4F96-B6F3-CFA3AD56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2BCFD4-9282-42D2-9038-D8F441F643F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CA" altLang="cs-CZ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48BBDE10-0F75-41DC-9D6C-C10E09549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848600" cy="1143000"/>
          </a:xfrm>
        </p:spPr>
        <p:txBody>
          <a:bodyPr/>
          <a:lstStyle/>
          <a:p>
            <a:r>
              <a:rPr lang="cs-CZ" altLang="cs-CZ"/>
              <a:t>Asymptotická složitost alg. (1)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6B677391-ECB1-47C4-80F3-144B91BF9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800600"/>
          </a:xfrm>
        </p:spPr>
        <p:txBody>
          <a:bodyPr/>
          <a:lstStyle/>
          <a:p>
            <a:r>
              <a:rPr lang="cs-CZ" altLang="cs-CZ"/>
              <a:t>Při konstrukci algoritmu se snažíme obvykle najít co nejlepší algoritmus a k tomu potře</a:t>
            </a:r>
            <a:r>
              <a:rPr lang="en-US" altLang="cs-CZ"/>
              <a:t>-</a:t>
            </a:r>
            <a:r>
              <a:rPr lang="cs-CZ" altLang="cs-CZ"/>
              <a:t>bujeme kritérium, které by dovolilo vzájem</a:t>
            </a:r>
            <a:r>
              <a:rPr lang="en-US" altLang="cs-CZ"/>
              <a:t>-</a:t>
            </a:r>
            <a:r>
              <a:rPr lang="cs-CZ" altLang="cs-CZ"/>
              <a:t>né porovnání algoritmů</a:t>
            </a:r>
          </a:p>
          <a:p>
            <a:r>
              <a:rPr lang="cs-CZ" altLang="cs-CZ"/>
              <a:t>Z praktického i teoretického hlediska má </a:t>
            </a:r>
            <a:br>
              <a:rPr lang="en-US" altLang="cs-CZ"/>
            </a:br>
            <a:r>
              <a:rPr lang="cs-CZ" altLang="cs-CZ"/>
              <a:t>v tomto směru velký význam složitost: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časová</a:t>
            </a:r>
            <a:r>
              <a:rPr lang="cs-CZ" altLang="cs-CZ"/>
              <a:t>: </a:t>
            </a:r>
            <a:endParaRPr lang="en-US" altLang="cs-CZ"/>
          </a:p>
          <a:p>
            <a:pPr lvl="2"/>
            <a:r>
              <a:rPr lang="cs-CZ" altLang="cs-CZ"/>
              <a:t>udává jak roste čas, který algoritmus potřebuje ke své činnosti v závislosti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/>
              <a:t>na rozsahu problému (veli</a:t>
            </a:r>
            <a:r>
              <a:rPr lang="en-US" altLang="cs-CZ"/>
              <a:t>-</a:t>
            </a:r>
            <a:r>
              <a:rPr lang="cs-CZ" altLang="cs-CZ"/>
              <a:t>kosti vstupních dat)</a:t>
            </a:r>
            <a:endParaRPr lang="cs-CZ" altLang="cs-CZ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205A12F8-6E7E-401E-A185-28D496F6EB2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2E8C44-83FC-455B-80DD-907D3403FD7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8001CC0F-04C3-445A-8717-71CC443F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227015-80DD-429C-A0B5-BEDE9DCDF25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17EA4695-21EE-40FD-82FD-D316A145F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cs-CZ" altLang="cs-CZ"/>
              <a:t>Asymptotická složitost alg. (2)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D709452D-588F-4436-9F21-C1DF3707A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paměťová</a:t>
            </a:r>
            <a:r>
              <a:rPr lang="cs-CZ" altLang="cs-CZ"/>
              <a:t>: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endParaRPr lang="en-US" altLang="cs-CZ">
              <a:solidFill>
                <a:schemeClr val="folHlink"/>
              </a:solidFill>
            </a:endParaRPr>
          </a:p>
          <a:p>
            <a:pPr lvl="2"/>
            <a:r>
              <a:rPr lang="cs-CZ" altLang="cs-CZ"/>
              <a:t>udává jak roste kapacita paměti, kterou algoritmus potřebuje ke své činnosti v závislosti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/>
              <a:t>na rozsahu problému (velikosti vstupních dat)</a:t>
            </a:r>
          </a:p>
          <a:p>
            <a:r>
              <a:rPr lang="cs-CZ" altLang="cs-CZ"/>
              <a:t>Detailní vyjádření těchto závislostí je větši-nou velmi komplikované, těžko určitelné </a:t>
            </a:r>
            <a:br>
              <a:rPr lang="en-US" altLang="cs-CZ"/>
            </a:br>
            <a:r>
              <a:rPr lang="cs-CZ" altLang="cs-CZ"/>
              <a:t>a také velmi nepřehledné</a:t>
            </a:r>
          </a:p>
          <a:p>
            <a:r>
              <a:rPr lang="cs-CZ" altLang="cs-CZ"/>
              <a:t>Proto je užitečné zaměřit se na vyjádření tzv. </a:t>
            </a:r>
            <a:r>
              <a:rPr lang="cs-CZ" altLang="cs-CZ">
                <a:solidFill>
                  <a:schemeClr val="folHlink"/>
                </a:solidFill>
              </a:rPr>
              <a:t>asymptotické složitosti algoritmu</a:t>
            </a: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>
            <a:extLst>
              <a:ext uri="{FF2B5EF4-FFF2-40B4-BE49-F238E27FC236}">
                <a16:creationId xmlns:a16="http://schemas.microsoft.com/office/drawing/2014/main" id="{A9362BEF-A84A-40EE-AD1D-507D1A440A4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444F28-B665-4DE4-AE3B-7647E2EDAC1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2022-04-19</a:t>
            </a:fld>
            <a:endParaRPr lang="en-CA" altLang="cs-CZ" sz="1400"/>
          </a:p>
        </p:txBody>
      </p:sp>
      <p:sp>
        <p:nvSpPr>
          <p:cNvPr id="13315" name="Zástupný symbol pro číslo snímku 5">
            <a:extLst>
              <a:ext uri="{FF2B5EF4-FFF2-40B4-BE49-F238E27FC236}">
                <a16:creationId xmlns:a16="http://schemas.microsoft.com/office/drawing/2014/main" id="{2B7C5469-94F9-4F8E-93D6-D8112127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3E2A3-733C-4C3A-A3F8-F5FEA74C5D4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CA" altLang="cs-CZ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53614205-9EE4-41A2-8E37-1D51A53CD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cs-CZ" altLang="cs-CZ"/>
              <a:t>Asymptotická složitost alg. (3)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2E79BA86-E70E-40FE-96B8-FB48C69F3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r>
              <a:rPr lang="cs-CZ" altLang="cs-CZ"/>
              <a:t>Nás bude především zajímat </a:t>
            </a:r>
            <a:r>
              <a:rPr lang="cs-CZ" altLang="cs-CZ">
                <a:solidFill>
                  <a:schemeClr val="folHlink"/>
                </a:solidFill>
              </a:rPr>
              <a:t>časová asymp-totická složitost</a:t>
            </a:r>
            <a:endParaRPr lang="cs-CZ" altLang="cs-CZ"/>
          </a:p>
          <a:p>
            <a:r>
              <a:rPr lang="cs-CZ" altLang="cs-CZ">
                <a:solidFill>
                  <a:schemeClr val="folHlink"/>
                </a:solidFill>
              </a:rPr>
              <a:t>Vstupní údaje</a:t>
            </a:r>
            <a:r>
              <a:rPr lang="cs-CZ" altLang="cs-CZ"/>
              <a:t> problému charakterizujeme jediným přirozeným číslem</a:t>
            </a:r>
            <a:r>
              <a:rPr lang="cs-CZ" altLang="cs-CZ">
                <a:solidFill>
                  <a:schemeClr val="folHlink"/>
                </a:solidFill>
              </a:rPr>
              <a:t> n</a:t>
            </a:r>
            <a:r>
              <a:rPr lang="en-US" altLang="cs-CZ"/>
              <a:t>:</a:t>
            </a:r>
          </a:p>
          <a:p>
            <a:pPr lvl="1"/>
            <a:r>
              <a:rPr lang="en-US" altLang="cs-CZ"/>
              <a:t>tzv.</a:t>
            </a:r>
            <a:r>
              <a:rPr lang="cs-CZ" altLang="cs-CZ"/>
              <a:t> </a:t>
            </a:r>
            <a:r>
              <a:rPr lang="cs-CZ" altLang="cs-CZ">
                <a:solidFill>
                  <a:schemeClr val="folHlink"/>
                </a:solidFill>
              </a:rPr>
              <a:t>rozsah problému</a:t>
            </a:r>
            <a:r>
              <a:rPr lang="cs-CZ" altLang="cs-CZ"/>
              <a:t> </a:t>
            </a:r>
            <a:endParaRPr lang="en-US" altLang="cs-CZ"/>
          </a:p>
          <a:p>
            <a:pPr lvl="1"/>
            <a:r>
              <a:rPr lang="cs-CZ" altLang="cs-CZ"/>
              <a:t>jistým způsobem reprezentuje rozsah (velikost) vstupních dat – např. délku posloupnosti, počet uzlů grafu, rozměr matice atd.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mpuls">
  <a:themeElements>
    <a:clrScheme name="Impuls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C:\MSOffice\Sablony\Návrhy prezentací\IMPULS.POT</Template>
  <TotalTime>7811</TotalTime>
  <Words>775</Words>
  <Application>Microsoft Office PowerPoint</Application>
  <PresentationFormat>Předvádění na obrazovce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Courier New</vt:lpstr>
      <vt:lpstr>Symbol</vt:lpstr>
      <vt:lpstr>Times New Roman</vt:lpstr>
      <vt:lpstr>Impuls</vt:lpstr>
      <vt:lpstr>Předávání parametrů z příkazové řádky OS (1)</vt:lpstr>
      <vt:lpstr>Předávání parametrů z příkazové řádky OS (2)</vt:lpstr>
      <vt:lpstr>Předávání parametrů z příkazové řádky OS (3)</vt:lpstr>
      <vt:lpstr>Složitost algoritmů (1)</vt:lpstr>
      <vt:lpstr>Složitost algoritmů (2)</vt:lpstr>
      <vt:lpstr>Složitost algoritmů (3)</vt:lpstr>
      <vt:lpstr>Asymptotická složitost alg. (1)</vt:lpstr>
      <vt:lpstr>Asymptotická složitost alg. (2)</vt:lpstr>
      <vt:lpstr>Asymptotická složitost alg. (3)</vt:lpstr>
      <vt:lpstr>Asymptotická složitost alg. (4)</vt:lpstr>
      <vt:lpstr>Asymptotická složitost alg. (5)</vt:lpstr>
      <vt:lpstr>Asymptotická složitost alg. (6)</vt:lpstr>
    </vt:vector>
  </TitlesOfParts>
  <Company>Fakulta informatiky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programování</dc:title>
  <dc:creator>Dr. Jaroslav PELIKÁN</dc:creator>
  <cp:lastModifiedBy>Jaroslav Pelikán</cp:lastModifiedBy>
  <cp:revision>435</cp:revision>
  <dcterms:created xsi:type="dcterms:W3CDTF">1997-09-10T19:16:30Z</dcterms:created>
  <dcterms:modified xsi:type="dcterms:W3CDTF">2022-04-19T08:00:23Z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D:\Vyuka\I001</vt:lpwstr>
  </property>
</Properties>
</file>