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32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57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00FFFF"/>
    <a:srgbClr val="777777"/>
    <a:srgbClr val="D60093"/>
    <a:srgbClr val="000000"/>
    <a:srgbClr val="33CC33"/>
    <a:srgbClr val="0099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929"/>
  </p:normalViewPr>
  <p:slideViewPr>
    <p:cSldViewPr>
      <p:cViewPr varScale="1">
        <p:scale>
          <a:sx n="82" d="100"/>
          <a:sy n="82" d="100"/>
        </p:scale>
        <p:origin x="14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193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19B7F3D-4545-4C1E-B4E8-46624DB0F4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E2FBB42-1DAA-436D-A407-4DD1E8D3D54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84B54F77-2437-4728-A6C2-C28C11DA6E1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B415FA5F-4993-4BA2-89B9-33632BE480D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547186-E897-43EE-A41F-809688C216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5CA0B42-217C-4E2A-B439-8590F693D0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8233F81-9BBB-4F75-B303-51E082A0DD6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E5B4C4C-9D24-4039-95B2-C66E5E4753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68A7258-2B27-4435-88DB-3EB63EB9921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</a:t>
            </a:r>
          </a:p>
          <a:p>
            <a:pPr lvl="0"/>
            <a:r>
              <a:rPr lang="cs-CZ" noProof="0"/>
              <a:t>Druhá úroveň</a:t>
            </a:r>
          </a:p>
          <a:p>
            <a:pPr lvl="0"/>
            <a:r>
              <a:rPr lang="cs-CZ" noProof="0"/>
              <a:t>Třetí úroveň</a:t>
            </a:r>
          </a:p>
          <a:p>
            <a:pPr lvl="0"/>
            <a:r>
              <a:rPr lang="cs-CZ" noProof="0"/>
              <a:t>Čtvrtá úroveň</a:t>
            </a:r>
          </a:p>
          <a:p>
            <a:pPr lvl="0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ABCE0D94-5CA2-45B7-8BFC-5CBBFDA6DE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7D14DA7D-A55C-4BC4-A509-7063CA58B0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948FE1-E3FE-4057-98B1-3C488E6A51B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B7AEE66-0F9F-49C3-880A-C83B5265B81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latin typeface="Times New Roman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FDFA5312-94E2-4040-8F28-4312C4D9161D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9751F220-9AD2-4FBB-9F8A-AF8A6D56147C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A5FF5A90-83CC-435F-BCCF-C8B827F6250B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2776BEEF-8C9F-49B2-9EC0-24F9A87F8C26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EFAF0950-8885-4B1B-8BCD-836C6998E8BA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94418021-6026-4142-8318-E4A0E2AD45F0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C792D7D5-BB44-44EB-9FB0-97E321F2E729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E2F567D-D1C5-43C6-977A-3A06E8CBEECF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noProof="0"/>
              <a:t>Klepnutím upravíte styl předlohy nadpisu.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CA" noProof="0"/>
              <a:t>Klepnutím upravíte styl předlohy podnadpisu.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BAA724F2-3F3D-48EE-9806-77C1F2669D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6279A-FD9F-4CB6-921F-54C928F59132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C68F18C-3D03-4572-83AB-9A0A44F32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4B1BA0CB-FBFD-4FA9-B8F9-21BF9C683C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fld id="{7E3AF71B-C18C-4610-B98E-7436AB039DF3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72167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D9C70407-DE9B-486A-88E4-EAB8BF99C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35C56-1ECA-43B4-9594-E842BB6D6031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651C81C5-D12E-490D-BA2B-F642C2EE03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95BC427A-13A4-4905-821B-F3B1DADC4C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E1D03B-BB68-40DF-8122-5BCAABFCAA58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9002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066D8A47-8414-4DEF-A7D4-6FCD808D78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17739-DF3F-4892-99F8-004C42023984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C6A4FC13-2604-4141-A1C9-18FBCF026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9583B248-9B35-4717-9C25-BDD2871439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2E7F58-E23C-4B17-9886-D93043DC1EC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93689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9ADB9639-279A-47FA-9970-A0F29061CD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F6F4D-59DC-48BB-9A82-D6A8E771DD5B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560456BF-AD03-41AF-B93D-570627E9FC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39B21149-21AC-491F-AF9D-300E4E0249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A0CF85-B6AF-450A-B40B-F18DAE36E1D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65728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F7565519-3D62-4A88-B53F-D1F37BEA7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C73C7-4B67-4E70-8E60-EA0A85C8AD6B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53BFCDAC-7F0B-4904-8A31-89FEEAF962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9C0C154E-888B-497A-9B71-1E77D05B05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A7695-1972-4485-995B-604F4DB301B1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726403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C866785C-2475-4061-8FE0-5BCF6F957F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B213E-5B48-482F-8F32-73432BFA1D0A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362F35F5-36F2-47DF-B498-235CB89173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3B96C3AD-036B-4303-ADF3-8622267E6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DE408E-FF3F-461A-973A-4CA88E7EA715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22229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037">
            <a:extLst>
              <a:ext uri="{FF2B5EF4-FFF2-40B4-BE49-F238E27FC236}">
                <a16:creationId xmlns:a16="http://schemas.microsoft.com/office/drawing/2014/main" id="{371161C7-4880-43E0-A4B0-63FAF5C635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5C5F7-BAAB-42FA-9084-4C5E9102F5E7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8" name="Rectangle 1038">
            <a:extLst>
              <a:ext uri="{FF2B5EF4-FFF2-40B4-BE49-F238E27FC236}">
                <a16:creationId xmlns:a16="http://schemas.microsoft.com/office/drawing/2014/main" id="{9AADD99F-DB18-4CFB-BE27-1A680F6DC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1039">
            <a:extLst>
              <a:ext uri="{FF2B5EF4-FFF2-40B4-BE49-F238E27FC236}">
                <a16:creationId xmlns:a16="http://schemas.microsoft.com/office/drawing/2014/main" id="{0561E416-1D4E-4A42-A1C0-9C2A8C0C51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238F41-93D1-48E7-80B4-BBF039E2E55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929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037">
            <a:extLst>
              <a:ext uri="{FF2B5EF4-FFF2-40B4-BE49-F238E27FC236}">
                <a16:creationId xmlns:a16="http://schemas.microsoft.com/office/drawing/2014/main" id="{D34CAE2B-F9CB-4990-97EF-C5F30F20B9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41CCB-D42B-40A3-AEEB-C0EBCD5AB530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4" name="Rectangle 1038">
            <a:extLst>
              <a:ext uri="{FF2B5EF4-FFF2-40B4-BE49-F238E27FC236}">
                <a16:creationId xmlns:a16="http://schemas.microsoft.com/office/drawing/2014/main" id="{AEBFD0D2-7590-401B-817C-72AE08E2A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039">
            <a:extLst>
              <a:ext uri="{FF2B5EF4-FFF2-40B4-BE49-F238E27FC236}">
                <a16:creationId xmlns:a16="http://schemas.microsoft.com/office/drawing/2014/main" id="{AD36FC76-93E7-47F4-9034-1DBB15C0FC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72B6D-1B9C-4CA9-B1DF-B72F24E8119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981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7">
            <a:extLst>
              <a:ext uri="{FF2B5EF4-FFF2-40B4-BE49-F238E27FC236}">
                <a16:creationId xmlns:a16="http://schemas.microsoft.com/office/drawing/2014/main" id="{8B393081-FB89-412A-B40A-EE11E7885E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490FE-F2EA-480D-97A2-6438B8D2BB12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3" name="Rectangle 1038">
            <a:extLst>
              <a:ext uri="{FF2B5EF4-FFF2-40B4-BE49-F238E27FC236}">
                <a16:creationId xmlns:a16="http://schemas.microsoft.com/office/drawing/2014/main" id="{1EBDE512-8771-44C0-8BD7-FEA8F0699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039">
            <a:extLst>
              <a:ext uri="{FF2B5EF4-FFF2-40B4-BE49-F238E27FC236}">
                <a16:creationId xmlns:a16="http://schemas.microsoft.com/office/drawing/2014/main" id="{9AF8F91C-00CA-4DF3-A966-77EC3E9A81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8C4EC-8B95-4E26-8219-EB461A785461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90413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E501074C-F3BE-41EA-AA4A-AE59433507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571CF-F554-49A9-9E00-72C830489423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053B9075-9E86-4773-B1B0-C7416A69B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775BD5BA-CEEB-440C-8321-09F017FE2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056F7-51A9-47B1-9429-46931C657F7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26923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6CCC26C3-9199-4C17-949E-35C8F14B67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3FAB-1DD0-4CEF-8208-3C6D2B66679F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4EC9F02D-CAB6-4B7F-9889-FC98E0DC7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F2C8CC3F-498C-425D-AD11-C735BD6DA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D9135-43FA-44D8-8259-1EA0D31D1783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1225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E83970B4-23B0-4851-88C9-25803935D1C3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latin typeface="Times New Roman" charset="0"/>
            </a:endParaRPr>
          </a:p>
        </p:txBody>
      </p:sp>
      <p:sp>
        <p:nvSpPr>
          <p:cNvPr id="1027" name="Freeform 1027">
            <a:extLst>
              <a:ext uri="{FF2B5EF4-FFF2-40B4-BE49-F238E27FC236}">
                <a16:creationId xmlns:a16="http://schemas.microsoft.com/office/drawing/2014/main" id="{92A0BF2C-0B94-4BCB-9D8D-7661D130D927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Freeform 1028">
            <a:extLst>
              <a:ext uri="{FF2B5EF4-FFF2-40B4-BE49-F238E27FC236}">
                <a16:creationId xmlns:a16="http://schemas.microsoft.com/office/drawing/2014/main" id="{CC39531F-A228-44EA-AA88-375F725C0E76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" name="Freeform 1029">
            <a:extLst>
              <a:ext uri="{FF2B5EF4-FFF2-40B4-BE49-F238E27FC236}">
                <a16:creationId xmlns:a16="http://schemas.microsoft.com/office/drawing/2014/main" id="{D8F79326-CF7D-412C-80C6-9D0D82D7812F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0" name="Freeform 1030">
            <a:extLst>
              <a:ext uri="{FF2B5EF4-FFF2-40B4-BE49-F238E27FC236}">
                <a16:creationId xmlns:a16="http://schemas.microsoft.com/office/drawing/2014/main" id="{2DE38656-9EF5-4E2F-8B51-9974909577FB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1" name="Freeform 1031">
            <a:extLst>
              <a:ext uri="{FF2B5EF4-FFF2-40B4-BE49-F238E27FC236}">
                <a16:creationId xmlns:a16="http://schemas.microsoft.com/office/drawing/2014/main" id="{DA1ED934-B71D-409B-922C-B61A651C9ECB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Freeform 1032">
            <a:extLst>
              <a:ext uri="{FF2B5EF4-FFF2-40B4-BE49-F238E27FC236}">
                <a16:creationId xmlns:a16="http://schemas.microsoft.com/office/drawing/2014/main" id="{1B234A67-E6E8-4F36-859B-77FC0187F759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Freeform 1033">
            <a:extLst>
              <a:ext uri="{FF2B5EF4-FFF2-40B4-BE49-F238E27FC236}">
                <a16:creationId xmlns:a16="http://schemas.microsoft.com/office/drawing/2014/main" id="{2F4B5B91-333F-4801-9509-F5E188EFEAF0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34">
            <a:extLst>
              <a:ext uri="{FF2B5EF4-FFF2-40B4-BE49-F238E27FC236}">
                <a16:creationId xmlns:a16="http://schemas.microsoft.com/office/drawing/2014/main" id="{4F9AE50F-C223-4FDD-A9FF-41569D57A640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5" name="Rectangle 1035">
            <a:extLst>
              <a:ext uri="{FF2B5EF4-FFF2-40B4-BE49-F238E27FC236}">
                <a16:creationId xmlns:a16="http://schemas.microsoft.com/office/drawing/2014/main" id="{D10A3259-21D8-46C0-AA3B-B9194148A5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 předlohy nadpisu.</a:t>
            </a:r>
          </a:p>
        </p:txBody>
      </p:sp>
      <p:sp>
        <p:nvSpPr>
          <p:cNvPr id="1036" name="Rectangle 1036">
            <a:extLst>
              <a:ext uri="{FF2B5EF4-FFF2-40B4-BE49-F238E27FC236}">
                <a16:creationId xmlns:a16="http://schemas.microsoft.com/office/drawing/2014/main" id="{819DFDA2-9E29-4142-BF0A-993861710D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styly předlohy textu.</a:t>
            </a:r>
          </a:p>
          <a:p>
            <a:pPr lvl="1"/>
            <a:r>
              <a:rPr lang="en-CA" altLang="cs-CZ"/>
              <a:t>Druhá úroveň</a:t>
            </a:r>
          </a:p>
          <a:p>
            <a:pPr lvl="2"/>
            <a:r>
              <a:rPr lang="en-CA" altLang="cs-CZ"/>
              <a:t>Třetí úroveň</a:t>
            </a:r>
          </a:p>
          <a:p>
            <a:pPr lvl="3"/>
            <a:r>
              <a:rPr lang="en-CA" altLang="cs-CZ"/>
              <a:t>Čtvrtá úroveň</a:t>
            </a:r>
          </a:p>
          <a:p>
            <a:pPr lvl="4"/>
            <a:r>
              <a:rPr lang="en-CA" altLang="cs-CZ"/>
              <a:t>Pátá úroveň</a:t>
            </a:r>
          </a:p>
        </p:txBody>
      </p:sp>
      <p:sp>
        <p:nvSpPr>
          <p:cNvPr id="9229" name="Rectangle 1037">
            <a:extLst>
              <a:ext uri="{FF2B5EF4-FFF2-40B4-BE49-F238E27FC236}">
                <a16:creationId xmlns:a16="http://schemas.microsoft.com/office/drawing/2014/main" id="{FA135571-66A3-4414-9A29-45A880F19D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C2B5AA0F-4DCE-4E66-84E3-FCA231BEC1E9}" type="datetime1">
              <a:rPr lang="en-CA"/>
              <a:pPr>
                <a:defRPr/>
              </a:pPr>
              <a:t>2020-10-19</a:t>
            </a:fld>
            <a:endParaRPr lang="en-CA"/>
          </a:p>
        </p:txBody>
      </p:sp>
      <p:sp>
        <p:nvSpPr>
          <p:cNvPr id="9230" name="Rectangle 1038">
            <a:extLst>
              <a:ext uri="{FF2B5EF4-FFF2-40B4-BE49-F238E27FC236}">
                <a16:creationId xmlns:a16="http://schemas.microsoft.com/office/drawing/2014/main" id="{087BB4B1-96B0-458D-8B29-26082A9EAD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231" name="Rectangle 1039">
            <a:extLst>
              <a:ext uri="{FF2B5EF4-FFF2-40B4-BE49-F238E27FC236}">
                <a16:creationId xmlns:a16="http://schemas.microsoft.com/office/drawing/2014/main" id="{2009D051-AA3E-4DA7-96F2-3128354BF9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879E0BAD-9873-45E6-B329-4B61FD651640}" type="slidenum">
              <a:rPr lang="en-CA" altLang="cs-CZ"/>
              <a:pPr/>
              <a:t>‹#›</a:t>
            </a:fld>
            <a:endParaRPr lang="en-CA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datum 3">
            <a:extLst>
              <a:ext uri="{FF2B5EF4-FFF2-40B4-BE49-F238E27FC236}">
                <a16:creationId xmlns:a16="http://schemas.microsoft.com/office/drawing/2014/main" id="{EE836BE9-DD62-4788-8C2F-1B906170053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4212EC-CD2C-4C4B-808B-7AC4CA2D1E03}" type="datetime1">
              <a:rPr lang="en-CA" altLang="cs-CZ" sz="1400" smtClean="0"/>
              <a:pPr/>
              <a:t>2020-10-19</a:t>
            </a:fld>
            <a:endParaRPr lang="en-CA" altLang="cs-CZ" sz="1400"/>
          </a:p>
        </p:txBody>
      </p:sp>
      <p:sp>
        <p:nvSpPr>
          <p:cNvPr id="3075" name="Zástupný symbol pro číslo snímku 5">
            <a:extLst>
              <a:ext uri="{FF2B5EF4-FFF2-40B4-BE49-F238E27FC236}">
                <a16:creationId xmlns:a16="http://schemas.microsoft.com/office/drawing/2014/main" id="{C5324448-8BB8-432B-A90C-6C894D076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B6A86D-3DC5-40EE-832D-8E5C6063D07D}" type="slidenum">
              <a:rPr lang="en-CA" altLang="cs-CZ" sz="1400"/>
              <a:pPr/>
              <a:t>1</a:t>
            </a:fld>
            <a:endParaRPr lang="en-CA" altLang="cs-CZ" sz="1400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D3DC289D-05C0-4F61-BA92-738C6E711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219200"/>
          </a:xfrm>
        </p:spPr>
        <p:txBody>
          <a:bodyPr/>
          <a:lstStyle/>
          <a:p>
            <a:r>
              <a:rPr lang="cs-CZ" altLang="cs-CZ"/>
              <a:t>Lexikální atomy jazyka C</a:t>
            </a:r>
          </a:p>
        </p:txBody>
      </p:sp>
      <p:sp>
        <p:nvSpPr>
          <p:cNvPr id="3077" name="Rectangle 3">
            <a:extLst>
              <a:ext uri="{FF2B5EF4-FFF2-40B4-BE49-F238E27FC236}">
                <a16:creationId xmlns:a16="http://schemas.microsoft.com/office/drawing/2014/main" id="{C264B449-5FA2-4782-B928-B8FDE8F65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cs-CZ" altLang="cs-CZ" sz="3000"/>
              <a:t>Znaky, které tvoří program v jazyce C, se spo-jují do tzv. </a:t>
            </a:r>
            <a:r>
              <a:rPr lang="cs-CZ" altLang="cs-CZ" sz="3000">
                <a:solidFill>
                  <a:schemeClr val="folHlink"/>
                </a:solidFill>
              </a:rPr>
              <a:t>lexikálních atomů</a:t>
            </a:r>
          </a:p>
          <a:p>
            <a:r>
              <a:rPr lang="cs-CZ" altLang="cs-CZ" sz="3000"/>
              <a:t>Existuje 5 tříd atomů:</a:t>
            </a:r>
          </a:p>
          <a:p>
            <a:pPr lvl="1"/>
            <a:r>
              <a:rPr lang="cs-CZ" altLang="cs-CZ" sz="2400"/>
              <a:t>klíčové (rezervované) slovo</a:t>
            </a:r>
          </a:p>
          <a:p>
            <a:pPr lvl="1"/>
            <a:r>
              <a:rPr lang="cs-CZ" altLang="cs-CZ" sz="2400"/>
              <a:t>identifikátor</a:t>
            </a:r>
          </a:p>
          <a:p>
            <a:pPr lvl="1"/>
            <a:r>
              <a:rPr lang="cs-CZ" altLang="cs-CZ" sz="2400"/>
              <a:t>konstanta (celočíselná, reálná, znaková, řetězcová)</a:t>
            </a:r>
          </a:p>
          <a:p>
            <a:pPr lvl="1"/>
            <a:r>
              <a:rPr lang="cs-CZ" altLang="cs-CZ" sz="2400"/>
              <a:t>operátor</a:t>
            </a:r>
          </a:p>
          <a:p>
            <a:pPr lvl="1"/>
            <a:r>
              <a:rPr lang="cs-CZ" altLang="cs-CZ" sz="2400"/>
              <a:t>oddělovač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>
            <a:extLst>
              <a:ext uri="{FF2B5EF4-FFF2-40B4-BE49-F238E27FC236}">
                <a16:creationId xmlns:a16="http://schemas.microsoft.com/office/drawing/2014/main" id="{8462E1C2-4D0D-4575-A567-D14C3BA1DE0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441772-5174-45F0-8359-7C81D3A6B8AE}" type="datetime1">
              <a:rPr lang="en-CA" altLang="cs-CZ" sz="1400" smtClean="0"/>
              <a:pPr/>
              <a:t>2020-10-19</a:t>
            </a:fld>
            <a:endParaRPr lang="en-CA" altLang="cs-CZ" sz="1400"/>
          </a:p>
        </p:txBody>
      </p:sp>
      <p:sp>
        <p:nvSpPr>
          <p:cNvPr id="12291" name="Zástupný symbol pro číslo snímku 5">
            <a:extLst>
              <a:ext uri="{FF2B5EF4-FFF2-40B4-BE49-F238E27FC236}">
                <a16:creationId xmlns:a16="http://schemas.microsoft.com/office/drawing/2014/main" id="{C2692D70-D58F-4AB0-AE29-7A7212E91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5599976-1CD7-46E2-847B-CE692D46D8A7}" type="slidenum">
              <a:rPr lang="en-CA" altLang="cs-CZ" sz="1400"/>
              <a:pPr/>
              <a:t>10</a:t>
            </a:fld>
            <a:endParaRPr lang="en-CA" altLang="cs-CZ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047EE4B6-C43D-4F5C-BEEC-490D29129D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cs-CZ" altLang="cs-CZ"/>
              <a:t>Čísla (5)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74804029-0C2F-4A13-967C-8CABC2167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267200"/>
          </a:xfrm>
        </p:spPr>
        <p:txBody>
          <a:bodyPr/>
          <a:lstStyle/>
          <a:p>
            <a:r>
              <a:rPr lang="cs-CZ" altLang="cs-CZ"/>
              <a:t>Hodnota celočíselné i reálné konstanty je vždy </a:t>
            </a:r>
            <a:r>
              <a:rPr lang="cs-CZ" altLang="cs-CZ">
                <a:solidFill>
                  <a:schemeClr val="folHlink"/>
                </a:solidFill>
              </a:rPr>
              <a:t>nezáporná</a:t>
            </a:r>
          </a:p>
          <a:p>
            <a:r>
              <a:rPr lang="cs-CZ" altLang="cs-CZ"/>
              <a:t>Pro vyjádření </a:t>
            </a:r>
            <a:r>
              <a:rPr lang="cs-CZ" altLang="cs-CZ">
                <a:solidFill>
                  <a:schemeClr val="folHlink"/>
                </a:solidFill>
              </a:rPr>
              <a:t>záporných konstant</a:t>
            </a:r>
            <a:r>
              <a:rPr lang="cs-CZ" altLang="cs-CZ"/>
              <a:t> je možné použít znaménko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-</a:t>
            </a:r>
            <a:r>
              <a:rPr lang="cs-CZ" altLang="cs-CZ"/>
              <a:t> (mínus)</a:t>
            </a:r>
          </a:p>
          <a:p>
            <a:r>
              <a:rPr lang="cs-CZ" altLang="cs-CZ"/>
              <a:t>Znaménko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-</a:t>
            </a:r>
            <a:r>
              <a:rPr lang="cs-CZ" altLang="cs-CZ"/>
              <a:t> je považováno za unární ope-rátor, který se aplikuje na konstantu, tj. není součástí konstanty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>
            <a:extLst>
              <a:ext uri="{FF2B5EF4-FFF2-40B4-BE49-F238E27FC236}">
                <a16:creationId xmlns:a16="http://schemas.microsoft.com/office/drawing/2014/main" id="{08760E7A-BC6B-4B01-97F9-CA39AE054C0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237145-C2EA-4545-9E41-DA55D12D78C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6147" name="Zástupný symbol pro číslo snímku 5">
            <a:extLst>
              <a:ext uri="{FF2B5EF4-FFF2-40B4-BE49-F238E27FC236}">
                <a16:creationId xmlns:a16="http://schemas.microsoft.com/office/drawing/2014/main" id="{3BD33A92-0C65-47AF-B2E6-0BB744AE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0C2889-DBD7-4AB6-8269-1388C6085355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CA" altLang="cs-CZ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9F6A4EB2-6877-4097-8BAF-445A1C31C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cs-CZ" altLang="cs-CZ"/>
              <a:t>Přiřazovací příkaz (1)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20D52220-BBE7-487A-9937-80C866BBA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2578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Obecný tvar</a:t>
            </a:r>
            <a:r>
              <a:rPr lang="cs-CZ" altLang="cs-CZ"/>
              <a:t>: </a:t>
            </a:r>
            <a:r>
              <a:rPr lang="cs-CZ" altLang="cs-CZ" b="1">
                <a:latin typeface="Courier New" panose="02070309020205020404" pitchFamily="49" charset="0"/>
              </a:rPr>
              <a:t>proměnná</a:t>
            </a:r>
            <a:r>
              <a:rPr lang="en-US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=</a:t>
            </a:r>
            <a:r>
              <a:rPr lang="en-US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výraz;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Funkce</a:t>
            </a:r>
            <a:r>
              <a:rPr lang="cs-CZ" altLang="cs-CZ"/>
              <a:t>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vyhodnotí výraz na pravé straně a výslednou hodnotu vloží do proměnné na levé straně pří-kazu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Např.: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latin typeface="Courier New" panose="02070309020205020404" pitchFamily="49" charset="0"/>
              </a:rPr>
              <a:t>i</a:t>
            </a:r>
            <a:r>
              <a:rPr lang="en-US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=</a:t>
            </a:r>
            <a:r>
              <a:rPr lang="en-US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10;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j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=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2*i+15</a:t>
            </a:r>
            <a:r>
              <a:rPr lang="en-US" altLang="cs-CZ" b="1">
                <a:latin typeface="Courier New" panose="02070309020205020404" pitchFamily="49" charset="0"/>
              </a:rPr>
              <a:t>;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k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=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j;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cs-CZ" b="1">
                <a:latin typeface="Courier New" panose="02070309020205020404" pitchFamily="49" charset="0"/>
              </a:rPr>
              <a:t>i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=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i+2;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k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=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k+1;</a:t>
            </a:r>
            <a:endParaRPr lang="cs-CZ" altLang="cs-CZ" b="1">
              <a:latin typeface="Courier New" panose="02070309020205020404" pitchFamily="49" charset="0"/>
            </a:endParaRP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Výraz na pravé straně přiřazovacího příkazu musí být </a:t>
            </a:r>
            <a:r>
              <a:rPr lang="cs-CZ" altLang="cs-CZ">
                <a:solidFill>
                  <a:schemeClr val="folHlink"/>
                </a:solidFill>
              </a:rPr>
              <a:t>typově kompatibilní</a:t>
            </a:r>
            <a:r>
              <a:rPr lang="cs-CZ" altLang="cs-CZ"/>
              <a:t> s proměnnou uvedenou na jeho levé straně</a:t>
            </a:r>
            <a:endParaRPr lang="en-US" altLang="cs-CZ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>
            <a:extLst>
              <a:ext uri="{FF2B5EF4-FFF2-40B4-BE49-F238E27FC236}">
                <a16:creationId xmlns:a16="http://schemas.microsoft.com/office/drawing/2014/main" id="{97B1191B-6E1A-4258-818D-9389D37678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AB497B-2122-44A9-8CDF-3461AD9E03B6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7171" name="Zástupný symbol pro číslo snímku 5">
            <a:extLst>
              <a:ext uri="{FF2B5EF4-FFF2-40B4-BE49-F238E27FC236}">
                <a16:creationId xmlns:a16="http://schemas.microsoft.com/office/drawing/2014/main" id="{5D9CBF0F-AE2B-4D31-8A92-19E1E9B7B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BD0D81-2953-4335-A047-F7D251D925B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CA" altLang="cs-CZ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39CD1256-79D3-4529-A6A4-9A37BDB30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cs-CZ" altLang="cs-CZ"/>
              <a:t>Přiřazovací příkaz (</a:t>
            </a:r>
            <a:r>
              <a:rPr lang="en-US" altLang="cs-CZ"/>
              <a:t>2</a:t>
            </a:r>
            <a:r>
              <a:rPr lang="cs-CZ" altLang="cs-CZ"/>
              <a:t>)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BAD97F49-848C-4126-9237-F38836C644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cs-CZ" altLang="cs-CZ"/>
              <a:t>Při vyhodnocování výrazu je respektována následující priorita operátorů:</a:t>
            </a:r>
          </a:p>
        </p:txBody>
      </p:sp>
      <p:sp>
        <p:nvSpPr>
          <p:cNvPr id="7174" name="Rectangle 4">
            <a:extLst>
              <a:ext uri="{FF2B5EF4-FFF2-40B4-BE49-F238E27FC236}">
                <a16:creationId xmlns:a16="http://schemas.microsoft.com/office/drawing/2014/main" id="{3AD4E1B0-EA8B-4BDB-B702-D0B1C9629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51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(</a:t>
            </a:r>
            <a:r>
              <a:rPr lang="en-US" altLang="cs-CZ" sz="2400" b="1">
                <a:solidFill>
                  <a:schemeClr val="folHlink"/>
                </a:solidFill>
              </a:rPr>
              <a:t> </a:t>
            </a: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) [</a:t>
            </a:r>
            <a:r>
              <a:rPr lang="en-US" altLang="cs-CZ" sz="2400" b="1">
                <a:solidFill>
                  <a:schemeClr val="folHlink"/>
                </a:solidFill>
              </a:rPr>
              <a:t> </a:t>
            </a: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] -&gt; .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7175" name="Rectangle 5">
            <a:extLst>
              <a:ext uri="{FF2B5EF4-FFF2-40B4-BE49-F238E27FC236}">
                <a16:creationId xmlns:a16="http://schemas.microsoft.com/office/drawing/2014/main" id="{C2A6262E-C74D-4000-990E-C2279895D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71800"/>
            <a:ext cx="2895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! ~ ++ -- + - *</a:t>
            </a:r>
            <a:br>
              <a:rPr lang="cs-CZ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&amp; (typ) sizeof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7176" name="Rectangle 6">
            <a:extLst>
              <a:ext uri="{FF2B5EF4-FFF2-40B4-BE49-F238E27FC236}">
                <a16:creationId xmlns:a16="http://schemas.microsoft.com/office/drawing/2014/main" id="{431C67F6-898B-4D5E-9744-F2C933C5F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86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* / %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7177" name="Rectangle 7">
            <a:extLst>
              <a:ext uri="{FF2B5EF4-FFF2-40B4-BE49-F238E27FC236}">
                <a16:creationId xmlns:a16="http://schemas.microsoft.com/office/drawing/2014/main" id="{37B3E92E-B35C-4613-B352-88C30C706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343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+ -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7178" name="Rectangle 8">
            <a:extLst>
              <a:ext uri="{FF2B5EF4-FFF2-40B4-BE49-F238E27FC236}">
                <a16:creationId xmlns:a16="http://schemas.microsoft.com/office/drawing/2014/main" id="{50CF2AC0-A77A-46D4-9DA0-6EDEE3D95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800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&lt;&lt; &gt;&gt;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7179" name="Rectangle 9">
            <a:extLst>
              <a:ext uri="{FF2B5EF4-FFF2-40B4-BE49-F238E27FC236}">
                <a16:creationId xmlns:a16="http://schemas.microsoft.com/office/drawing/2014/main" id="{D3534DF1-E6CF-49FA-BAC4-623FC3D5D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257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&lt; &lt;= &gt; &gt;=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7180" name="Rectangle 10">
            <a:extLst>
              <a:ext uri="{FF2B5EF4-FFF2-40B4-BE49-F238E27FC236}">
                <a16:creationId xmlns:a16="http://schemas.microsoft.com/office/drawing/2014/main" id="{B681BFFA-5620-4DFC-A3FE-4CB3B9546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715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== !=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7181" name="Rectangle 12">
            <a:extLst>
              <a:ext uri="{FF2B5EF4-FFF2-40B4-BE49-F238E27FC236}">
                <a16:creationId xmlns:a16="http://schemas.microsoft.com/office/drawing/2014/main" id="{53B9707C-35CF-47E8-9E50-0E6DDA1A3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57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folHlink"/>
                </a:solidFill>
              </a:rPr>
              <a:t>Operátory</a:t>
            </a:r>
          </a:p>
        </p:txBody>
      </p:sp>
      <p:sp>
        <p:nvSpPr>
          <p:cNvPr id="7182" name="Rectangle 14">
            <a:extLst>
              <a:ext uri="{FF2B5EF4-FFF2-40B4-BE49-F238E27FC236}">
                <a16:creationId xmlns:a16="http://schemas.microsoft.com/office/drawing/2014/main" id="{385E87CD-1AF1-4DEC-A066-F248CA585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057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folHlink"/>
                </a:solidFill>
              </a:rPr>
              <a:t>Asociativita</a:t>
            </a:r>
          </a:p>
        </p:txBody>
      </p:sp>
      <p:sp>
        <p:nvSpPr>
          <p:cNvPr id="7183" name="Rectangle 15">
            <a:extLst>
              <a:ext uri="{FF2B5EF4-FFF2-40B4-BE49-F238E27FC236}">
                <a16:creationId xmlns:a16="http://schemas.microsoft.com/office/drawing/2014/main" id="{9B0BADE1-4448-4DF0-AEC4-AFBE24476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5146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7184" name="Rectangle 16">
            <a:extLst>
              <a:ext uri="{FF2B5EF4-FFF2-40B4-BE49-F238E27FC236}">
                <a16:creationId xmlns:a16="http://schemas.microsoft.com/office/drawing/2014/main" id="{4C06CC2A-8494-4C64-9331-F91901476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057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folHlink"/>
                </a:solidFill>
              </a:rPr>
              <a:t>Skupina</a:t>
            </a:r>
          </a:p>
        </p:txBody>
      </p:sp>
      <p:sp>
        <p:nvSpPr>
          <p:cNvPr id="7185" name="Rectangle 17">
            <a:extLst>
              <a:ext uri="{FF2B5EF4-FFF2-40B4-BE49-F238E27FC236}">
                <a16:creationId xmlns:a16="http://schemas.microsoft.com/office/drawing/2014/main" id="{651535F0-0798-4359-9FF6-18AE1BD26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5146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Primární</a:t>
            </a:r>
          </a:p>
        </p:txBody>
      </p:sp>
      <p:sp>
        <p:nvSpPr>
          <p:cNvPr id="7186" name="Rectangle 18">
            <a:extLst>
              <a:ext uri="{FF2B5EF4-FFF2-40B4-BE49-F238E27FC236}">
                <a16:creationId xmlns:a16="http://schemas.microsoft.com/office/drawing/2014/main" id="{C5C9BC0C-397D-42C7-A96E-39E4515A2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971800"/>
            <a:ext cx="2362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Zprava doleva</a:t>
            </a:r>
          </a:p>
        </p:txBody>
      </p:sp>
      <p:sp>
        <p:nvSpPr>
          <p:cNvPr id="7187" name="Rectangle 19">
            <a:extLst>
              <a:ext uri="{FF2B5EF4-FFF2-40B4-BE49-F238E27FC236}">
                <a16:creationId xmlns:a16="http://schemas.microsoft.com/office/drawing/2014/main" id="{ADC302CE-C944-4417-AC10-9B1CA987B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971800"/>
            <a:ext cx="2362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Unární</a:t>
            </a:r>
          </a:p>
        </p:txBody>
      </p:sp>
      <p:sp>
        <p:nvSpPr>
          <p:cNvPr id="7188" name="Rectangle 20">
            <a:extLst>
              <a:ext uri="{FF2B5EF4-FFF2-40B4-BE49-F238E27FC236}">
                <a16:creationId xmlns:a16="http://schemas.microsoft.com/office/drawing/2014/main" id="{E219C3DA-4D7B-4D93-93A5-CD542E3CF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8862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7189" name="Rectangle 21">
            <a:extLst>
              <a:ext uri="{FF2B5EF4-FFF2-40B4-BE49-F238E27FC236}">
                <a16:creationId xmlns:a16="http://schemas.microsoft.com/office/drawing/2014/main" id="{91D006EE-D3AA-4691-9417-7AA4CC03B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257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7190" name="Rectangle 22">
            <a:extLst>
              <a:ext uri="{FF2B5EF4-FFF2-40B4-BE49-F238E27FC236}">
                <a16:creationId xmlns:a16="http://schemas.microsoft.com/office/drawing/2014/main" id="{ADCA1C46-6169-4A13-A076-D0C3DB690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343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7191" name="Rectangle 23">
            <a:extLst>
              <a:ext uri="{FF2B5EF4-FFF2-40B4-BE49-F238E27FC236}">
                <a16:creationId xmlns:a16="http://schemas.microsoft.com/office/drawing/2014/main" id="{ED851784-35C5-4EB1-A465-0B80D19D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715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7192" name="Rectangle 24">
            <a:extLst>
              <a:ext uri="{FF2B5EF4-FFF2-40B4-BE49-F238E27FC236}">
                <a16:creationId xmlns:a16="http://schemas.microsoft.com/office/drawing/2014/main" id="{58AE959E-CB70-481F-B64A-33FF68F2C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006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7193" name="Rectangle 25">
            <a:extLst>
              <a:ext uri="{FF2B5EF4-FFF2-40B4-BE49-F238E27FC236}">
                <a16:creationId xmlns:a16="http://schemas.microsoft.com/office/drawing/2014/main" id="{54296BBE-B83A-4287-9488-C1B61A73D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862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Multiplikativní</a:t>
            </a:r>
          </a:p>
        </p:txBody>
      </p:sp>
      <p:sp>
        <p:nvSpPr>
          <p:cNvPr id="7194" name="Rectangle 26">
            <a:extLst>
              <a:ext uri="{FF2B5EF4-FFF2-40B4-BE49-F238E27FC236}">
                <a16:creationId xmlns:a16="http://schemas.microsoft.com/office/drawing/2014/main" id="{959FD1FC-4480-4B54-8886-D4121BEBC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3434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Aditivní</a:t>
            </a:r>
          </a:p>
        </p:txBody>
      </p:sp>
      <p:sp>
        <p:nvSpPr>
          <p:cNvPr id="7195" name="Rectangle 27">
            <a:extLst>
              <a:ext uri="{FF2B5EF4-FFF2-40B4-BE49-F238E27FC236}">
                <a16:creationId xmlns:a16="http://schemas.microsoft.com/office/drawing/2014/main" id="{843C4184-6191-4248-ABE9-631B6A282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006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Posuny</a:t>
            </a:r>
          </a:p>
        </p:txBody>
      </p:sp>
      <p:sp>
        <p:nvSpPr>
          <p:cNvPr id="7196" name="Rectangle 28">
            <a:extLst>
              <a:ext uri="{FF2B5EF4-FFF2-40B4-BE49-F238E27FC236}">
                <a16:creationId xmlns:a16="http://schemas.microsoft.com/office/drawing/2014/main" id="{FC4420C0-20AE-4CC1-8AB8-69C0E5C49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2578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Relační</a:t>
            </a:r>
          </a:p>
        </p:txBody>
      </p:sp>
      <p:sp>
        <p:nvSpPr>
          <p:cNvPr id="7197" name="Rectangle 29">
            <a:extLst>
              <a:ext uri="{FF2B5EF4-FFF2-40B4-BE49-F238E27FC236}">
                <a16:creationId xmlns:a16="http://schemas.microsoft.com/office/drawing/2014/main" id="{96E2F66A-5CB4-4B6F-B6E0-130EC0728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7150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Relační</a:t>
            </a:r>
          </a:p>
        </p:txBody>
      </p:sp>
      <p:sp>
        <p:nvSpPr>
          <p:cNvPr id="7198" name="Line 31">
            <a:extLst>
              <a:ext uri="{FF2B5EF4-FFF2-40B4-BE49-F238E27FC236}">
                <a16:creationId xmlns:a16="http://schemas.microsoft.com/office/drawing/2014/main" id="{085323B7-9B0D-4D05-9BEC-BB5494E2C91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057400"/>
            <a:ext cx="0" cy="41148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99" name="Line 32">
            <a:extLst>
              <a:ext uri="{FF2B5EF4-FFF2-40B4-BE49-F238E27FC236}">
                <a16:creationId xmlns:a16="http://schemas.microsoft.com/office/drawing/2014/main" id="{55288F47-3798-438D-BD48-60966DF8FEA9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2057400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0" name="Line 33">
            <a:extLst>
              <a:ext uri="{FF2B5EF4-FFF2-40B4-BE49-F238E27FC236}">
                <a16:creationId xmlns:a16="http://schemas.microsoft.com/office/drawing/2014/main" id="{28ACC2DA-5EE4-4D1E-B823-4F9C10FD92A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6172200"/>
            <a:ext cx="762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1" name="Line 34">
            <a:extLst>
              <a:ext uri="{FF2B5EF4-FFF2-40B4-BE49-F238E27FC236}">
                <a16:creationId xmlns:a16="http://schemas.microsoft.com/office/drawing/2014/main" id="{CDEDEE12-3FF0-4313-8A0C-D5723B0F9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057400"/>
            <a:ext cx="7620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2" name="Line 35">
            <a:extLst>
              <a:ext uri="{FF2B5EF4-FFF2-40B4-BE49-F238E27FC236}">
                <a16:creationId xmlns:a16="http://schemas.microsoft.com/office/drawing/2014/main" id="{9FAFD3CE-5394-4664-9503-2D075C4CAE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057400"/>
            <a:ext cx="762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3" name="Line 37">
            <a:extLst>
              <a:ext uri="{FF2B5EF4-FFF2-40B4-BE49-F238E27FC236}">
                <a16:creationId xmlns:a16="http://schemas.microsoft.com/office/drawing/2014/main" id="{EC910F3B-E6D6-4970-83D8-62CA1952B8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057400"/>
            <a:ext cx="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4" name="Line 38">
            <a:extLst>
              <a:ext uri="{FF2B5EF4-FFF2-40B4-BE49-F238E27FC236}">
                <a16:creationId xmlns:a16="http://schemas.microsoft.com/office/drawing/2014/main" id="{20B86328-D761-49FD-B9C6-D5BFFE5A10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057400"/>
            <a:ext cx="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5" name="Line 39">
            <a:extLst>
              <a:ext uri="{FF2B5EF4-FFF2-40B4-BE49-F238E27FC236}">
                <a16:creationId xmlns:a16="http://schemas.microsoft.com/office/drawing/2014/main" id="{8D07162F-095C-424A-B2E9-02E1580C2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514600"/>
            <a:ext cx="7620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6" name="Line 40">
            <a:extLst>
              <a:ext uri="{FF2B5EF4-FFF2-40B4-BE49-F238E27FC236}">
                <a16:creationId xmlns:a16="http://schemas.microsoft.com/office/drawing/2014/main" id="{F0D4DA1A-9818-4CCC-A5FF-37E199498A3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057400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7" name="Line 42">
            <a:extLst>
              <a:ext uri="{FF2B5EF4-FFF2-40B4-BE49-F238E27FC236}">
                <a16:creationId xmlns:a16="http://schemas.microsoft.com/office/drawing/2014/main" id="{C57CCACA-E4DA-4E19-8AF4-EC37D313C7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29718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8" name="Line 43">
            <a:extLst>
              <a:ext uri="{FF2B5EF4-FFF2-40B4-BE49-F238E27FC236}">
                <a16:creationId xmlns:a16="http://schemas.microsoft.com/office/drawing/2014/main" id="{2BC24356-0D21-4B4E-8E27-E369543A17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86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9" name="Line 44">
            <a:extLst>
              <a:ext uri="{FF2B5EF4-FFF2-40B4-BE49-F238E27FC236}">
                <a16:creationId xmlns:a16="http://schemas.microsoft.com/office/drawing/2014/main" id="{A70AEBD8-5847-40AD-8AFF-D8A62D9657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48006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10" name="Line 45">
            <a:extLst>
              <a:ext uri="{FF2B5EF4-FFF2-40B4-BE49-F238E27FC236}">
                <a16:creationId xmlns:a16="http://schemas.microsoft.com/office/drawing/2014/main" id="{7B5AB6F5-4CD7-4A65-A18B-467FBC3A90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57150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11" name="Line 46">
            <a:extLst>
              <a:ext uri="{FF2B5EF4-FFF2-40B4-BE49-F238E27FC236}">
                <a16:creationId xmlns:a16="http://schemas.microsoft.com/office/drawing/2014/main" id="{1899A127-AFF8-454D-B724-E607E523F2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52578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12" name="Line 47">
            <a:extLst>
              <a:ext uri="{FF2B5EF4-FFF2-40B4-BE49-F238E27FC236}">
                <a16:creationId xmlns:a16="http://schemas.microsoft.com/office/drawing/2014/main" id="{830AAECF-EDA0-4A82-93D9-CB772854AC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6172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13" name="Line 48">
            <a:extLst>
              <a:ext uri="{FF2B5EF4-FFF2-40B4-BE49-F238E27FC236}">
                <a16:creationId xmlns:a16="http://schemas.microsoft.com/office/drawing/2014/main" id="{9E484F66-1B57-4EBD-85DC-B8E11453E7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43434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14" name="Line 50">
            <a:extLst>
              <a:ext uri="{FF2B5EF4-FFF2-40B4-BE49-F238E27FC236}">
                <a16:creationId xmlns:a16="http://schemas.microsoft.com/office/drawing/2014/main" id="{D3B4DFC5-7E89-41F4-903A-9E0A5285BC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057400"/>
            <a:ext cx="0" cy="41148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15" name="Line 51">
            <a:extLst>
              <a:ext uri="{FF2B5EF4-FFF2-40B4-BE49-F238E27FC236}">
                <a16:creationId xmlns:a16="http://schemas.microsoft.com/office/drawing/2014/main" id="{5F173CCD-7B20-4659-943F-6C389C740E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057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>
            <a:extLst>
              <a:ext uri="{FF2B5EF4-FFF2-40B4-BE49-F238E27FC236}">
                <a16:creationId xmlns:a16="http://schemas.microsoft.com/office/drawing/2014/main" id="{DDE3601B-7DC4-412C-8795-8B000D8C8F4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5AF207-33B2-4788-8770-C6C74A3DC0B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8195" name="Zástupný symbol pro číslo snímku 5">
            <a:extLst>
              <a:ext uri="{FF2B5EF4-FFF2-40B4-BE49-F238E27FC236}">
                <a16:creationId xmlns:a16="http://schemas.microsoft.com/office/drawing/2014/main" id="{AE5BA171-C0C2-4569-87DB-604ED3913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BEE028-D095-46BB-A6E6-6A80FD02C840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CA" altLang="cs-CZ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BA863E08-6038-4AA8-BBA8-E4C53E97C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cs-CZ" altLang="cs-CZ"/>
              <a:t>Přiřazovací příkaz (3)</a:t>
            </a:r>
          </a:p>
        </p:txBody>
      </p:sp>
      <p:sp>
        <p:nvSpPr>
          <p:cNvPr id="8197" name="Rectangle 4">
            <a:extLst>
              <a:ext uri="{FF2B5EF4-FFF2-40B4-BE49-F238E27FC236}">
                <a16:creationId xmlns:a16="http://schemas.microsoft.com/office/drawing/2014/main" id="{05D35B7B-78B7-48BB-B0E1-7995FAC23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524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&amp;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DDA28369-072A-4C89-B6E4-B13505387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^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406295EC-97CA-452F-B5C6-76AA4D7C8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43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|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091E7F16-FF3E-405A-9FCE-EF9045ADD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&amp;&amp;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B78F1596-8EA6-4B59-A951-9A4ECCEFF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352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||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CAA2375C-F9C9-4C2E-83E0-B07E12F4C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638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,</a:t>
            </a:r>
          </a:p>
        </p:txBody>
      </p:sp>
      <p:sp>
        <p:nvSpPr>
          <p:cNvPr id="8203" name="Rectangle 11">
            <a:extLst>
              <a:ext uri="{FF2B5EF4-FFF2-40B4-BE49-F238E27FC236}">
                <a16:creationId xmlns:a16="http://schemas.microsoft.com/office/drawing/2014/main" id="{45985D2A-C8C6-406A-8AC8-4A791AD96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066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folHlink"/>
                </a:solidFill>
              </a:rPr>
              <a:t>Operátory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781EB5BC-E22B-4006-A0B7-026D49726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066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folHlink"/>
                </a:solidFill>
              </a:rPr>
              <a:t>Asociativita</a:t>
            </a:r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5B68DD90-76F0-4D57-958B-930550A7C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524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8206" name="Rectangle 14">
            <a:extLst>
              <a:ext uri="{FF2B5EF4-FFF2-40B4-BE49-F238E27FC236}">
                <a16:creationId xmlns:a16="http://schemas.microsoft.com/office/drawing/2014/main" id="{A440073A-49AA-4046-A353-F2DCA766D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066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folHlink"/>
                </a:solidFill>
              </a:rPr>
              <a:t>Skupina</a:t>
            </a:r>
          </a:p>
        </p:txBody>
      </p:sp>
      <p:sp>
        <p:nvSpPr>
          <p:cNvPr id="8207" name="Rectangle 15">
            <a:extLst>
              <a:ext uri="{FF2B5EF4-FFF2-40B4-BE49-F238E27FC236}">
                <a16:creationId xmlns:a16="http://schemas.microsoft.com/office/drawing/2014/main" id="{84702112-251A-4D48-AA7A-9620B8549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524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Bitový součin</a:t>
            </a:r>
          </a:p>
        </p:txBody>
      </p:sp>
      <p:sp>
        <p:nvSpPr>
          <p:cNvPr id="8208" name="Rectangle 16">
            <a:extLst>
              <a:ext uri="{FF2B5EF4-FFF2-40B4-BE49-F238E27FC236}">
                <a16:creationId xmlns:a16="http://schemas.microsoft.com/office/drawing/2014/main" id="{31094642-D0A8-441B-A03B-6FA1CB1E9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267200"/>
            <a:ext cx="2362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Zprava doleva</a:t>
            </a:r>
          </a:p>
        </p:txBody>
      </p:sp>
      <p:sp>
        <p:nvSpPr>
          <p:cNvPr id="8209" name="Rectangle 17">
            <a:extLst>
              <a:ext uri="{FF2B5EF4-FFF2-40B4-BE49-F238E27FC236}">
                <a16:creationId xmlns:a16="http://schemas.microsoft.com/office/drawing/2014/main" id="{124DFE8D-5E0E-4B8B-B292-63D9224F5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267200"/>
            <a:ext cx="23622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Přiřazovací</a:t>
            </a:r>
          </a:p>
        </p:txBody>
      </p:sp>
      <p:sp>
        <p:nvSpPr>
          <p:cNvPr id="8210" name="Rectangle 18">
            <a:extLst>
              <a:ext uri="{FF2B5EF4-FFF2-40B4-BE49-F238E27FC236}">
                <a16:creationId xmlns:a16="http://schemas.microsoft.com/office/drawing/2014/main" id="{F7324481-2003-4AB6-A817-B816B9F3F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9812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8211" name="Rectangle 19">
            <a:extLst>
              <a:ext uri="{FF2B5EF4-FFF2-40B4-BE49-F238E27FC236}">
                <a16:creationId xmlns:a16="http://schemas.microsoft.com/office/drawing/2014/main" id="{E3A8CF6D-A865-423D-8CA6-7A4556E25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352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8212" name="Rectangle 20">
            <a:extLst>
              <a:ext uri="{FF2B5EF4-FFF2-40B4-BE49-F238E27FC236}">
                <a16:creationId xmlns:a16="http://schemas.microsoft.com/office/drawing/2014/main" id="{4D9136F2-8526-44D6-B622-5B2D0F0CC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438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8213" name="Rectangle 21">
            <a:extLst>
              <a:ext uri="{FF2B5EF4-FFF2-40B4-BE49-F238E27FC236}">
                <a16:creationId xmlns:a16="http://schemas.microsoft.com/office/drawing/2014/main" id="{5719FF23-5E91-49B1-B49A-BD33356F8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638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8214" name="Rectangle 22">
            <a:extLst>
              <a:ext uri="{FF2B5EF4-FFF2-40B4-BE49-F238E27FC236}">
                <a16:creationId xmlns:a16="http://schemas.microsoft.com/office/drawing/2014/main" id="{24C29E0B-9A5D-4675-9F36-E17303490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8956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Zleva doprava</a:t>
            </a:r>
          </a:p>
        </p:txBody>
      </p:sp>
      <p:sp>
        <p:nvSpPr>
          <p:cNvPr id="8215" name="Rectangle 23">
            <a:extLst>
              <a:ext uri="{FF2B5EF4-FFF2-40B4-BE49-F238E27FC236}">
                <a16:creationId xmlns:a16="http://schemas.microsoft.com/office/drawing/2014/main" id="{8BBEC8CF-12A2-4877-9B82-1E8B981F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9812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Exkl. bit. součet</a:t>
            </a:r>
          </a:p>
        </p:txBody>
      </p:sp>
      <p:sp>
        <p:nvSpPr>
          <p:cNvPr id="8216" name="Rectangle 24">
            <a:extLst>
              <a:ext uri="{FF2B5EF4-FFF2-40B4-BE49-F238E27FC236}">
                <a16:creationId xmlns:a16="http://schemas.microsoft.com/office/drawing/2014/main" id="{FA416A8A-ED54-44AA-B5CE-CEF1BCAD2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4384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Bitový součet</a:t>
            </a:r>
          </a:p>
        </p:txBody>
      </p:sp>
      <p:sp>
        <p:nvSpPr>
          <p:cNvPr id="8217" name="Rectangle 25">
            <a:extLst>
              <a:ext uri="{FF2B5EF4-FFF2-40B4-BE49-F238E27FC236}">
                <a16:creationId xmlns:a16="http://schemas.microsoft.com/office/drawing/2014/main" id="{69DE4143-AFA9-4B43-9FCC-E1F5A41CF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956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Logický součin</a:t>
            </a:r>
          </a:p>
        </p:txBody>
      </p:sp>
      <p:sp>
        <p:nvSpPr>
          <p:cNvPr id="8218" name="Rectangle 26">
            <a:extLst>
              <a:ext uri="{FF2B5EF4-FFF2-40B4-BE49-F238E27FC236}">
                <a16:creationId xmlns:a16="http://schemas.microsoft.com/office/drawing/2014/main" id="{5BE79761-3E97-40FA-BFAD-D11F10966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3528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Logický součet</a:t>
            </a:r>
          </a:p>
        </p:txBody>
      </p:sp>
      <p:sp>
        <p:nvSpPr>
          <p:cNvPr id="8219" name="Rectangle 27">
            <a:extLst>
              <a:ext uri="{FF2B5EF4-FFF2-40B4-BE49-F238E27FC236}">
                <a16:creationId xmlns:a16="http://schemas.microsoft.com/office/drawing/2014/main" id="{62FD524D-F64B-4E27-90BB-B07BC8F86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6388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Operátor čárka</a:t>
            </a:r>
          </a:p>
        </p:txBody>
      </p:sp>
      <p:sp>
        <p:nvSpPr>
          <p:cNvPr id="8220" name="Line 28">
            <a:extLst>
              <a:ext uri="{FF2B5EF4-FFF2-40B4-BE49-F238E27FC236}">
                <a16:creationId xmlns:a16="http://schemas.microsoft.com/office/drawing/2014/main" id="{7BA71447-B0BD-4514-9E1B-E8D5CF8AF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057400"/>
            <a:ext cx="0" cy="41148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1" name="Line 29">
            <a:extLst>
              <a:ext uri="{FF2B5EF4-FFF2-40B4-BE49-F238E27FC236}">
                <a16:creationId xmlns:a16="http://schemas.microsoft.com/office/drawing/2014/main" id="{842D7999-B69F-4FBA-9180-1AC954B341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1066800"/>
            <a:ext cx="0" cy="502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2" name="Line 30">
            <a:extLst>
              <a:ext uri="{FF2B5EF4-FFF2-40B4-BE49-F238E27FC236}">
                <a16:creationId xmlns:a16="http://schemas.microsoft.com/office/drawing/2014/main" id="{089B1917-BEA1-4B2E-8DEC-3216FFD2F09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6096000"/>
            <a:ext cx="762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3" name="Line 31">
            <a:extLst>
              <a:ext uri="{FF2B5EF4-FFF2-40B4-BE49-F238E27FC236}">
                <a16:creationId xmlns:a16="http://schemas.microsoft.com/office/drawing/2014/main" id="{8E58A156-1034-4A55-9788-7D2EC7EA4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057400"/>
            <a:ext cx="7620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4" name="Line 32">
            <a:extLst>
              <a:ext uri="{FF2B5EF4-FFF2-40B4-BE49-F238E27FC236}">
                <a16:creationId xmlns:a16="http://schemas.microsoft.com/office/drawing/2014/main" id="{32F64DC6-4AD0-4AC2-B815-A87E22D2DBF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066800"/>
            <a:ext cx="762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5" name="Line 33">
            <a:extLst>
              <a:ext uri="{FF2B5EF4-FFF2-40B4-BE49-F238E27FC236}">
                <a16:creationId xmlns:a16="http://schemas.microsoft.com/office/drawing/2014/main" id="{1E530FDF-0664-472E-BDE2-FADD63E435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057400"/>
            <a:ext cx="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6" name="Line 34">
            <a:extLst>
              <a:ext uri="{FF2B5EF4-FFF2-40B4-BE49-F238E27FC236}">
                <a16:creationId xmlns:a16="http://schemas.microsoft.com/office/drawing/2014/main" id="{862ADCD1-E3C8-40FF-B25F-7D2CFF6711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057400"/>
            <a:ext cx="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7" name="Line 35">
            <a:extLst>
              <a:ext uri="{FF2B5EF4-FFF2-40B4-BE49-F238E27FC236}">
                <a16:creationId xmlns:a16="http://schemas.microsoft.com/office/drawing/2014/main" id="{2F8F7F00-82D3-42A3-B4CA-CDC2BBBAA2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524000"/>
            <a:ext cx="7620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8" name="Line 36">
            <a:extLst>
              <a:ext uri="{FF2B5EF4-FFF2-40B4-BE49-F238E27FC236}">
                <a16:creationId xmlns:a16="http://schemas.microsoft.com/office/drawing/2014/main" id="{E82EE292-58AA-45F8-A964-C36E958A5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066800"/>
            <a:ext cx="0" cy="502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9" name="Line 37">
            <a:extLst>
              <a:ext uri="{FF2B5EF4-FFF2-40B4-BE49-F238E27FC236}">
                <a16:creationId xmlns:a16="http://schemas.microsoft.com/office/drawing/2014/main" id="{BBB1A915-8523-462E-A510-3E2E20C232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56388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0" name="Line 39">
            <a:extLst>
              <a:ext uri="{FF2B5EF4-FFF2-40B4-BE49-F238E27FC236}">
                <a16:creationId xmlns:a16="http://schemas.microsoft.com/office/drawing/2014/main" id="{304BF9F3-3DEC-44C2-B7FA-6D8F4E4872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28956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1" name="Line 40">
            <a:extLst>
              <a:ext uri="{FF2B5EF4-FFF2-40B4-BE49-F238E27FC236}">
                <a16:creationId xmlns:a16="http://schemas.microsoft.com/office/drawing/2014/main" id="{7E9A999A-373F-451C-869E-9BA66177EE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4267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2" name="Line 41">
            <a:extLst>
              <a:ext uri="{FF2B5EF4-FFF2-40B4-BE49-F238E27FC236}">
                <a16:creationId xmlns:a16="http://schemas.microsoft.com/office/drawing/2014/main" id="{0F8BF7DF-C763-45A3-A702-424079CEA4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3528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3" name="Line 42">
            <a:extLst>
              <a:ext uri="{FF2B5EF4-FFF2-40B4-BE49-F238E27FC236}">
                <a16:creationId xmlns:a16="http://schemas.microsoft.com/office/drawing/2014/main" id="{2868C5BE-BED1-4192-9B36-AF1D0EBEEF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60960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4" name="Line 43">
            <a:extLst>
              <a:ext uri="{FF2B5EF4-FFF2-40B4-BE49-F238E27FC236}">
                <a16:creationId xmlns:a16="http://schemas.microsoft.com/office/drawing/2014/main" id="{87CE70FD-D3E0-488F-8871-520C5E048E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24384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5" name="Line 44">
            <a:extLst>
              <a:ext uri="{FF2B5EF4-FFF2-40B4-BE49-F238E27FC236}">
                <a16:creationId xmlns:a16="http://schemas.microsoft.com/office/drawing/2014/main" id="{CD0D87C7-C598-4F24-9310-70DFB27402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1066800"/>
            <a:ext cx="0" cy="5029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6" name="Line 45">
            <a:extLst>
              <a:ext uri="{FF2B5EF4-FFF2-40B4-BE49-F238E27FC236}">
                <a16:creationId xmlns:a16="http://schemas.microsoft.com/office/drawing/2014/main" id="{5AD7AE36-C5BC-4618-993B-8CE65173B7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1066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7" name="Line 47">
            <a:extLst>
              <a:ext uri="{FF2B5EF4-FFF2-40B4-BE49-F238E27FC236}">
                <a16:creationId xmlns:a16="http://schemas.microsoft.com/office/drawing/2014/main" id="{D4735207-AF69-45FF-8777-3673A0E803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981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38" name="Rectangle 49">
            <a:extLst>
              <a:ext uri="{FF2B5EF4-FFF2-40B4-BE49-F238E27FC236}">
                <a16:creationId xmlns:a16="http://schemas.microsoft.com/office/drawing/2014/main" id="{5BE44826-D02B-4917-AF08-344FD99C7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267200"/>
            <a:ext cx="2895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= += -= *= /=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%= &amp;= ^= |= </a:t>
            </a:r>
            <a:b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&lt;&lt;= &gt;&gt;=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8239" name="Rectangle 50">
            <a:extLst>
              <a:ext uri="{FF2B5EF4-FFF2-40B4-BE49-F238E27FC236}">
                <a16:creationId xmlns:a16="http://schemas.microsoft.com/office/drawing/2014/main" id="{B621BC04-E09E-4E04-9973-E85B9509B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0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solidFill>
                  <a:schemeClr val="folHlink"/>
                </a:solidFill>
                <a:latin typeface="Courier New" panose="02070309020205020404" pitchFamily="49" charset="0"/>
              </a:rPr>
              <a:t>?:</a:t>
            </a:r>
            <a:endParaRPr lang="cs-CZ" altLang="cs-CZ" sz="24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8240" name="Rectangle 51">
            <a:extLst>
              <a:ext uri="{FF2B5EF4-FFF2-40B4-BE49-F238E27FC236}">
                <a16:creationId xmlns:a16="http://schemas.microsoft.com/office/drawing/2014/main" id="{84E023A2-8447-4B0F-BA5F-8327B3824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810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Zprava doleva</a:t>
            </a:r>
          </a:p>
        </p:txBody>
      </p:sp>
      <p:sp>
        <p:nvSpPr>
          <p:cNvPr id="8241" name="Rectangle 52">
            <a:extLst>
              <a:ext uri="{FF2B5EF4-FFF2-40B4-BE49-F238E27FC236}">
                <a16:creationId xmlns:a16="http://schemas.microsoft.com/office/drawing/2014/main" id="{0D63BF13-10FF-4E24-96CE-188818CE8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2362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Ternární podm.</a:t>
            </a:r>
          </a:p>
        </p:txBody>
      </p:sp>
      <p:sp>
        <p:nvSpPr>
          <p:cNvPr id="8242" name="Line 53">
            <a:extLst>
              <a:ext uri="{FF2B5EF4-FFF2-40B4-BE49-F238E27FC236}">
                <a16:creationId xmlns:a16="http://schemas.microsoft.com/office/drawing/2014/main" id="{52FFC114-46B3-4B44-8C9A-9057F0BBA2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43" name="Line 57">
            <a:extLst>
              <a:ext uri="{FF2B5EF4-FFF2-40B4-BE49-F238E27FC236}">
                <a16:creationId xmlns:a16="http://schemas.microsoft.com/office/drawing/2014/main" id="{23D2C4A9-BFE6-4433-93E9-F7C196B0F4A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>
            <a:extLst>
              <a:ext uri="{FF2B5EF4-FFF2-40B4-BE49-F238E27FC236}">
                <a16:creationId xmlns:a16="http://schemas.microsoft.com/office/drawing/2014/main" id="{E3C3B27F-DD40-4F3A-9B6F-698DE599BF9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FBC919-D587-46E7-BE5C-CD719F613A18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9219" name="Zástupný symbol pro číslo snímku 5">
            <a:extLst>
              <a:ext uri="{FF2B5EF4-FFF2-40B4-BE49-F238E27FC236}">
                <a16:creationId xmlns:a16="http://schemas.microsoft.com/office/drawing/2014/main" id="{3C66938F-448D-4F4B-B9CC-7D432C90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300FDA-CD7E-4CAD-AB04-59A3477E3A4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CA" altLang="cs-CZ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8FEF6DA3-4A58-462D-8D1E-1CF8EF2E3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cs-CZ" altLang="cs-CZ"/>
              <a:t>Přiřazovací příkaz (4)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D9716304-48FA-4D96-8D0E-E0490FBCB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Zápisy, v nichž se proměnná na levé straně ihned opakuje na pravé straně, lze zapsat </a:t>
            </a:r>
            <a:br>
              <a:rPr lang="cs-CZ" altLang="cs-CZ"/>
            </a:br>
            <a:r>
              <a:rPr lang="cs-CZ" altLang="cs-CZ"/>
              <a:t>v kompaktnější formě:</a:t>
            </a:r>
            <a:br>
              <a:rPr lang="en-US" altLang="cs-CZ"/>
            </a:b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proměnná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=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proměnná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op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(výraz);</a:t>
            </a:r>
            <a:br>
              <a:rPr lang="cs-CZ" altLang="cs-CZ" b="1">
                <a:latin typeface="Courier New" panose="02070309020205020404" pitchFamily="49" charset="0"/>
              </a:rPr>
            </a:br>
            <a:r>
              <a:rPr lang="cs-CZ" altLang="cs-CZ"/>
              <a:t>lze zapsat jako:</a:t>
            </a:r>
            <a:br>
              <a:rPr lang="cs-CZ" altLang="cs-CZ" b="1">
                <a:latin typeface="Courier New" panose="02070309020205020404" pitchFamily="49" charset="0"/>
              </a:rPr>
            </a:b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proměnná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op=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výraz;</a:t>
            </a:r>
            <a:endParaRPr lang="cs-CZ" altLang="cs-CZ">
              <a:solidFill>
                <a:schemeClr val="folHlink"/>
              </a:solidFill>
            </a:endParaRP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Např.: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=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i+2;</a:t>
            </a:r>
            <a:r>
              <a:rPr lang="cs-CZ" altLang="cs-CZ"/>
              <a:t> lze zapsat jako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+=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2;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j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=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j-5;</a:t>
            </a:r>
            <a:r>
              <a:rPr lang="cs-CZ" altLang="cs-CZ"/>
              <a:t> lze zapsat jako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j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-=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5;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k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=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k*4;</a:t>
            </a:r>
            <a:r>
              <a:rPr lang="cs-CZ" altLang="cs-CZ"/>
              <a:t> lze zapsat jako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k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*=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4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l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=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l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/3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;</a:t>
            </a:r>
            <a:r>
              <a:rPr lang="cs-CZ" altLang="cs-CZ"/>
              <a:t> lze zapsat jako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l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/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=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3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>
            <a:extLst>
              <a:ext uri="{FF2B5EF4-FFF2-40B4-BE49-F238E27FC236}">
                <a16:creationId xmlns:a16="http://schemas.microsoft.com/office/drawing/2014/main" id="{E36C96FE-F7C6-4DB5-B865-9E7507B0C2A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28C019-0450-4029-80EF-AA3EB18441B7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10243" name="Zástupný symbol pro číslo snímku 5">
            <a:extLst>
              <a:ext uri="{FF2B5EF4-FFF2-40B4-BE49-F238E27FC236}">
                <a16:creationId xmlns:a16="http://schemas.microsoft.com/office/drawing/2014/main" id="{49F5AFDC-6A0E-4438-A53C-B483CC10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185B02-95E0-4C6D-946B-940C933F481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CA" altLang="cs-CZ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005E37D4-DDA6-4D13-9306-287B0D1C84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cs-CZ" altLang="cs-CZ"/>
              <a:t>Přiřazovací příkaz (5)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E93EBA86-FFEC-4A8C-B5A8-24DF46F22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924800" cy="48768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Poznámka: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operátory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op=</a:t>
            </a:r>
            <a:r>
              <a:rPr lang="cs-CZ" altLang="cs-CZ"/>
              <a:t> se nazývají </a:t>
            </a:r>
            <a:r>
              <a:rPr lang="cs-CZ" altLang="cs-CZ">
                <a:solidFill>
                  <a:schemeClr val="folHlink"/>
                </a:solidFill>
              </a:rPr>
              <a:t>přiřazovací operátory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zápis </a:t>
            </a:r>
            <a:r>
              <a:rPr lang="cs-CZ" altLang="cs-CZ" b="1">
                <a:latin typeface="Courier New" panose="02070309020205020404" pitchFamily="49" charset="0"/>
              </a:rPr>
              <a:t>x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*=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y+1;</a:t>
            </a:r>
            <a:r>
              <a:rPr lang="cs-CZ" altLang="cs-CZ"/>
              <a:t> vyjadřuje </a:t>
            </a:r>
            <a:r>
              <a:rPr lang="cs-CZ" altLang="cs-CZ" b="1">
                <a:latin typeface="Courier New" panose="02070309020205020404" pitchFamily="49" charset="0"/>
              </a:rPr>
              <a:t>x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=</a:t>
            </a:r>
            <a:r>
              <a:rPr lang="cs-CZ" altLang="cs-CZ"/>
              <a:t> </a:t>
            </a:r>
            <a:r>
              <a:rPr lang="cs-CZ" altLang="cs-CZ" b="1">
                <a:latin typeface="Courier New" panose="02070309020205020404" pitchFamily="49" charset="0"/>
              </a:rPr>
              <a:t>x*(y+1);</a:t>
            </a:r>
            <a:r>
              <a:rPr lang="cs-CZ" altLang="cs-CZ"/>
              <a:t> nikoliv </a:t>
            </a:r>
            <a:r>
              <a:rPr lang="cs-CZ" altLang="cs-CZ" b="1">
                <a:latin typeface="Courier New" panose="02070309020205020404" pitchFamily="49" charset="0"/>
              </a:rPr>
              <a:t>x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=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x*y+1;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V případě </a:t>
            </a:r>
            <a:r>
              <a:rPr lang="cs-CZ" altLang="cs-CZ">
                <a:solidFill>
                  <a:schemeClr val="folHlink"/>
                </a:solidFill>
              </a:rPr>
              <a:t>zvyšování</a:t>
            </a:r>
            <a:r>
              <a:rPr lang="cs-CZ" altLang="cs-CZ"/>
              <a:t> (</a:t>
            </a:r>
            <a:r>
              <a:rPr lang="cs-CZ" altLang="cs-CZ">
                <a:solidFill>
                  <a:schemeClr val="folHlink"/>
                </a:solidFill>
              </a:rPr>
              <a:t>snižování</a:t>
            </a:r>
            <a:r>
              <a:rPr lang="cs-CZ" altLang="cs-CZ"/>
              <a:t>) hodnoty proměnné o </a:t>
            </a:r>
            <a:r>
              <a:rPr lang="cs-CZ" altLang="cs-CZ">
                <a:solidFill>
                  <a:schemeClr val="folHlink"/>
                </a:solidFill>
              </a:rPr>
              <a:t>1</a:t>
            </a:r>
            <a:r>
              <a:rPr lang="cs-CZ" altLang="cs-CZ"/>
              <a:t> lze použít operátor </a:t>
            </a:r>
            <a:r>
              <a:rPr lang="cs-CZ" altLang="cs-CZ">
                <a:solidFill>
                  <a:schemeClr val="folHlink"/>
                </a:solidFill>
              </a:rPr>
              <a:t>inkremen-tace</a:t>
            </a:r>
            <a:r>
              <a:rPr lang="cs-CZ" altLang="cs-CZ"/>
              <a:t> (</a:t>
            </a:r>
            <a:r>
              <a:rPr lang="cs-CZ" altLang="cs-CZ">
                <a:solidFill>
                  <a:schemeClr val="folHlink"/>
                </a:solidFill>
              </a:rPr>
              <a:t>dekrementace</a:t>
            </a:r>
            <a:r>
              <a:rPr lang="cs-CZ" altLang="cs-CZ"/>
              <a:t>)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Např.: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=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i+1;</a:t>
            </a:r>
            <a:r>
              <a:rPr lang="cs-CZ" altLang="cs-CZ"/>
              <a:t> lze zapsat jako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i++;</a:t>
            </a:r>
            <a:r>
              <a:rPr lang="cs-CZ" altLang="cs-CZ"/>
              <a:t> nebo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++i;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j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=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j-1;</a:t>
            </a:r>
            <a:r>
              <a:rPr lang="cs-CZ" altLang="cs-CZ"/>
              <a:t> lze zapsat jako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j--;</a:t>
            </a:r>
            <a:r>
              <a:rPr lang="cs-CZ" altLang="cs-CZ"/>
              <a:t> nebo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--j;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>
            <a:extLst>
              <a:ext uri="{FF2B5EF4-FFF2-40B4-BE49-F238E27FC236}">
                <a16:creationId xmlns:a16="http://schemas.microsoft.com/office/drawing/2014/main" id="{A8881FDF-2E25-48A2-B509-840EB58EFBE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37465D-46BA-45AA-BF60-75CC76FF5EF0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11267" name="Zástupný symbol pro číslo snímku 5">
            <a:extLst>
              <a:ext uri="{FF2B5EF4-FFF2-40B4-BE49-F238E27FC236}">
                <a16:creationId xmlns:a16="http://schemas.microsoft.com/office/drawing/2014/main" id="{25CA61A9-ABE0-4852-B021-0BA7AA48E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3F9BFE-8A2B-436C-B4B3-C87CB26AA03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CA" altLang="cs-CZ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B46DB84A-CD45-43CB-9637-E172AACE4A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cs-CZ" altLang="cs-CZ"/>
              <a:t>Přiřazovací příkaz (6)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84034007-73D5-457E-9EC8-5413FE952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924800" cy="51816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Poznámka: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zápis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i++;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latin typeface="Courier New" panose="02070309020205020404" pitchFamily="49" charset="0"/>
              </a:rPr>
              <a:t>(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j--;</a:t>
            </a:r>
            <a:r>
              <a:rPr lang="cs-CZ" altLang="cs-CZ" b="1">
                <a:latin typeface="Courier New" panose="02070309020205020404" pitchFamily="49" charset="0"/>
              </a:rPr>
              <a:t>)</a:t>
            </a:r>
            <a:r>
              <a:rPr lang="cs-CZ" altLang="cs-CZ" b="1"/>
              <a:t> </a:t>
            </a:r>
            <a:r>
              <a:rPr lang="cs-CZ" altLang="cs-CZ"/>
              <a:t>provede zvýšení (snížení) hodnoty proměnné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cs-CZ" altLang="cs-CZ"/>
              <a:t> (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j</a:t>
            </a:r>
            <a:r>
              <a:rPr lang="cs-CZ" altLang="cs-CZ"/>
              <a:t>) o jedničku až po jejím použití</a:t>
            </a:r>
            <a:r>
              <a:rPr lang="cs-CZ" altLang="cs-CZ" b="1"/>
              <a:t> 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zápis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++i;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latin typeface="Courier New" panose="02070309020205020404" pitchFamily="49" charset="0"/>
              </a:rPr>
              <a:t>(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--j;</a:t>
            </a:r>
            <a:r>
              <a:rPr lang="cs-CZ" altLang="cs-CZ" b="1">
                <a:latin typeface="Courier New" panose="02070309020205020404" pitchFamily="49" charset="0"/>
              </a:rPr>
              <a:t>)</a:t>
            </a:r>
            <a:r>
              <a:rPr lang="cs-CZ" altLang="cs-CZ" b="1"/>
              <a:t> </a:t>
            </a:r>
            <a:r>
              <a:rPr lang="cs-CZ" altLang="cs-CZ"/>
              <a:t>provede zvýšení (snížení) hodnoty proměnné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</a:t>
            </a:r>
            <a:r>
              <a:rPr lang="cs-CZ" altLang="cs-CZ"/>
              <a:t> (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j</a:t>
            </a:r>
            <a:r>
              <a:rPr lang="cs-CZ" altLang="cs-CZ"/>
              <a:t>) o jedničku před jejím použitím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příklad:</a:t>
            </a:r>
            <a:br>
              <a:rPr lang="cs-CZ" altLang="cs-CZ"/>
            </a:br>
            <a:r>
              <a:rPr lang="cs-CZ" altLang="cs-CZ" b="1">
                <a:latin typeface="Courier New" panose="02070309020205020404" pitchFamily="49" charset="0"/>
              </a:rPr>
              <a:t>n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=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5;		</a:t>
            </a:r>
            <a:br>
              <a:rPr lang="cs-CZ" altLang="cs-CZ" b="1">
                <a:latin typeface="Courier New" panose="02070309020205020404" pitchFamily="49" charset="0"/>
              </a:rPr>
            </a:br>
            <a:r>
              <a:rPr lang="cs-CZ" altLang="cs-CZ" b="1">
                <a:latin typeface="Courier New" panose="02070309020205020404" pitchFamily="49" charset="0"/>
              </a:rPr>
              <a:t>x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=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n++;	</a:t>
            </a:r>
            <a:r>
              <a:rPr lang="en-US" altLang="cs-CZ" b="1">
                <a:latin typeface="Courier New" panose="02070309020205020404" pitchFamily="49" charset="0"/>
              </a:rPr>
              <a:t>	/* x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=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5 a </a:t>
            </a:r>
            <a:r>
              <a:rPr lang="cs-CZ" altLang="cs-CZ" b="1">
                <a:latin typeface="Courier New" panose="02070309020205020404" pitchFamily="49" charset="0"/>
              </a:rPr>
              <a:t>n</a:t>
            </a:r>
            <a:r>
              <a:rPr lang="en-US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=</a:t>
            </a:r>
            <a:r>
              <a:rPr lang="en-US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6 </a:t>
            </a:r>
            <a:r>
              <a:rPr lang="en-US" altLang="cs-CZ" b="1">
                <a:latin typeface="Courier New" panose="02070309020205020404" pitchFamily="49" charset="0"/>
              </a:rPr>
              <a:t>*/</a:t>
            </a:r>
            <a:r>
              <a:rPr lang="cs-CZ" altLang="cs-CZ" b="1">
                <a:latin typeface="Courier New" panose="02070309020205020404" pitchFamily="49" charset="0"/>
              </a:rPr>
              <a:t> </a:t>
            </a:r>
            <a:br>
              <a:rPr lang="cs-CZ" altLang="cs-CZ" b="1">
                <a:latin typeface="Courier New" panose="02070309020205020404" pitchFamily="49" charset="0"/>
              </a:rPr>
            </a:br>
            <a:r>
              <a:rPr lang="en-US" altLang="cs-CZ" b="1">
                <a:latin typeface="Courier New" panose="02070309020205020404" pitchFamily="49" charset="0"/>
              </a:rPr>
              <a:t>n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=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5;</a:t>
            </a:r>
            <a:br>
              <a:rPr lang="cs-CZ" altLang="cs-CZ" b="1">
                <a:latin typeface="Courier New" panose="02070309020205020404" pitchFamily="49" charset="0"/>
              </a:rPr>
            </a:br>
            <a:r>
              <a:rPr lang="cs-CZ" altLang="cs-CZ" b="1">
                <a:latin typeface="Courier New" panose="02070309020205020404" pitchFamily="49" charset="0"/>
              </a:rPr>
              <a:t>x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=</a:t>
            </a:r>
            <a:r>
              <a:rPr lang="cs-CZ" altLang="cs-CZ" b="1"/>
              <a:t> </a:t>
            </a:r>
            <a:r>
              <a:rPr lang="cs-CZ" altLang="cs-CZ" b="1">
                <a:latin typeface="Courier New" panose="02070309020205020404" pitchFamily="49" charset="0"/>
              </a:rPr>
              <a:t>++n;</a:t>
            </a:r>
            <a:r>
              <a:rPr lang="en-US" altLang="cs-CZ" b="1">
                <a:latin typeface="Courier New" panose="02070309020205020404" pitchFamily="49" charset="0"/>
              </a:rPr>
              <a:t>		/* n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=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6 a x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=</a:t>
            </a:r>
            <a:r>
              <a:rPr lang="en-US" altLang="cs-CZ" b="1"/>
              <a:t> </a:t>
            </a:r>
            <a:r>
              <a:rPr lang="en-US" altLang="cs-CZ" b="1">
                <a:latin typeface="Courier New" panose="02070309020205020404" pitchFamily="49" charset="0"/>
              </a:rPr>
              <a:t>6 */</a:t>
            </a:r>
            <a:endParaRPr lang="cs-CZ" altLang="cs-CZ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>
            <a:extLst>
              <a:ext uri="{FF2B5EF4-FFF2-40B4-BE49-F238E27FC236}">
                <a16:creationId xmlns:a16="http://schemas.microsoft.com/office/drawing/2014/main" id="{926863C5-434C-4EA3-B458-A0120C9E556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470C9B-F9D8-42F8-BD74-EE387B7E58C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12291" name="Zástupný symbol pro číslo snímku 5">
            <a:extLst>
              <a:ext uri="{FF2B5EF4-FFF2-40B4-BE49-F238E27FC236}">
                <a16:creationId xmlns:a16="http://schemas.microsoft.com/office/drawing/2014/main" id="{054A433A-6B3A-44F5-ADE7-9478578EE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DEB8F5-E524-4208-A9EE-6FFC8957FAD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CA" altLang="cs-CZ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914103FC-DB9B-4E66-8785-53F18DC91F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cs-CZ" altLang="cs-CZ"/>
              <a:t>Složený příkaz (1) 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101FB36E-4533-4CBB-9567-77637BECA5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3340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Označovaný také jako </a:t>
            </a:r>
            <a:r>
              <a:rPr lang="cs-CZ" altLang="cs-CZ">
                <a:solidFill>
                  <a:schemeClr val="folHlink"/>
                </a:solidFill>
              </a:rPr>
              <a:t>blok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Obecný tvar</a:t>
            </a:r>
            <a:r>
              <a:rPr lang="cs-CZ" altLang="cs-CZ"/>
              <a:t>: </a:t>
            </a:r>
            <a:br>
              <a:rPr lang="cs-CZ" altLang="cs-CZ"/>
            </a:b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  <a:r>
              <a:rPr lang="cs-CZ" altLang="cs-CZ"/>
              <a:t> </a:t>
            </a:r>
            <a:br>
              <a:rPr lang="cs-CZ" altLang="cs-CZ"/>
            </a:br>
            <a:r>
              <a:rPr lang="cs-CZ" altLang="cs-CZ"/>
              <a:t>	</a:t>
            </a:r>
            <a:r>
              <a:rPr lang="cs-CZ" altLang="cs-CZ" b="1">
                <a:latin typeface="Courier New" panose="02070309020205020404" pitchFamily="49" charset="0"/>
              </a:rPr>
              <a:t>seznam deklarací a definic</a:t>
            </a:r>
            <a:br>
              <a:rPr lang="cs-CZ" altLang="cs-CZ"/>
            </a:br>
            <a:r>
              <a:rPr lang="cs-CZ" altLang="cs-CZ"/>
              <a:t>	</a:t>
            </a:r>
            <a:r>
              <a:rPr lang="cs-CZ" altLang="cs-CZ" b="1">
                <a:latin typeface="Courier New" panose="02070309020205020404" pitchFamily="49" charset="0"/>
              </a:rPr>
              <a:t>p</a:t>
            </a:r>
            <a:r>
              <a:rPr lang="cs-CZ" altLang="cs-CZ" b="1" baseline="-25000">
                <a:latin typeface="Courier New" panose="02070309020205020404" pitchFamily="49" charset="0"/>
              </a:rPr>
              <a:t>1</a:t>
            </a:r>
            <a:r>
              <a:rPr lang="en-US" altLang="cs-CZ" b="1">
                <a:latin typeface="Courier New" panose="02070309020205020404" pitchFamily="49" charset="0"/>
              </a:rPr>
              <a:t>		/* </a:t>
            </a:r>
            <a:r>
              <a:rPr lang="cs-CZ" altLang="cs-CZ" b="1">
                <a:latin typeface="Courier New" panose="02070309020205020404" pitchFamily="49" charset="0"/>
              </a:rPr>
              <a:t>posloupnost</a:t>
            </a:r>
            <a:r>
              <a:rPr lang="en-US" altLang="cs-CZ" b="1">
                <a:latin typeface="Courier New" panose="02070309020205020404" pitchFamily="49" charset="0"/>
              </a:rPr>
              <a:t> */</a:t>
            </a:r>
            <a:r>
              <a:rPr lang="cs-CZ" altLang="cs-CZ" b="1"/>
              <a:t> </a:t>
            </a:r>
            <a:br>
              <a:rPr lang="en-US" altLang="cs-CZ" b="1"/>
            </a:br>
            <a:r>
              <a:rPr lang="en-US" altLang="cs-CZ" b="1"/>
              <a:t>	</a:t>
            </a:r>
            <a:r>
              <a:rPr lang="cs-CZ" altLang="cs-CZ" b="1">
                <a:latin typeface="Courier New" panose="02070309020205020404" pitchFamily="49" charset="0"/>
              </a:rPr>
              <a:t>p</a:t>
            </a:r>
            <a:r>
              <a:rPr lang="cs-CZ" altLang="cs-CZ" b="1" baseline="-25000">
                <a:latin typeface="Courier New" panose="02070309020205020404" pitchFamily="49" charset="0"/>
              </a:rPr>
              <a:t>2</a:t>
            </a:r>
            <a:r>
              <a:rPr lang="cs-CZ" altLang="cs-CZ" b="1">
                <a:latin typeface="Courier New" panose="02070309020205020404" pitchFamily="49" charset="0"/>
              </a:rPr>
              <a:t>		</a:t>
            </a:r>
            <a:r>
              <a:rPr lang="en-US" altLang="cs-CZ" b="1">
                <a:latin typeface="Courier New" panose="02070309020205020404" pitchFamily="49" charset="0"/>
              </a:rPr>
              <a:t>/*</a:t>
            </a:r>
            <a:r>
              <a:rPr lang="cs-CZ" altLang="cs-CZ" b="1">
                <a:latin typeface="Courier New" panose="02070309020205020404" pitchFamily="49" charset="0"/>
              </a:rPr>
              <a:t> příkazů *</a:t>
            </a:r>
            <a:r>
              <a:rPr lang="en-US" altLang="cs-CZ" b="1">
                <a:latin typeface="Courier New" panose="02070309020205020404" pitchFamily="49" charset="0"/>
              </a:rPr>
              <a:t>/</a:t>
            </a:r>
            <a:r>
              <a:rPr lang="cs-CZ" altLang="cs-CZ" b="1"/>
              <a:t> </a:t>
            </a:r>
            <a:br>
              <a:rPr lang="en-US" altLang="cs-CZ" b="1">
                <a:latin typeface="Courier New" panose="02070309020205020404" pitchFamily="49" charset="0"/>
              </a:rPr>
            </a:br>
            <a:r>
              <a:rPr lang="cs-CZ" altLang="cs-CZ" b="1">
                <a:latin typeface="Courier New" panose="02070309020205020404" pitchFamily="49" charset="0"/>
              </a:rPr>
              <a:t>	</a:t>
            </a:r>
            <a:r>
              <a:rPr lang="en-US" altLang="cs-CZ" b="1">
                <a:latin typeface="Courier New" panose="02070309020205020404" pitchFamily="49" charset="0"/>
              </a:rPr>
              <a:t>  	</a:t>
            </a:r>
            <a:br>
              <a:rPr lang="en-US" altLang="cs-CZ" b="1">
                <a:latin typeface="Courier New" panose="02070309020205020404" pitchFamily="49" charset="0"/>
              </a:rPr>
            </a:br>
            <a:r>
              <a:rPr lang="en-US" altLang="cs-CZ" b="1">
                <a:latin typeface="Courier New" panose="02070309020205020404" pitchFamily="49" charset="0"/>
              </a:rPr>
              <a:t>	</a:t>
            </a:r>
            <a:r>
              <a:rPr lang="cs-CZ" altLang="cs-CZ" b="1">
                <a:latin typeface="Courier New" panose="02070309020205020404" pitchFamily="49" charset="0"/>
              </a:rPr>
              <a:t>p</a:t>
            </a:r>
            <a:r>
              <a:rPr lang="cs-CZ" altLang="cs-CZ" b="1" baseline="-25000">
                <a:latin typeface="Courier New" panose="02070309020205020404" pitchFamily="49" charset="0"/>
              </a:rPr>
              <a:t>n</a:t>
            </a:r>
            <a:br>
              <a:rPr lang="en-US" altLang="cs-CZ" b="1">
                <a:latin typeface="Courier New" panose="02070309020205020404" pitchFamily="49" charset="0"/>
              </a:rPr>
            </a:b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cs-CZ" altLang="cs-CZ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Poznámka: 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složený příkaz není ukončen středníkem</a:t>
            </a:r>
          </a:p>
        </p:txBody>
      </p:sp>
      <p:sp>
        <p:nvSpPr>
          <p:cNvPr id="12294" name="Line 4">
            <a:extLst>
              <a:ext uri="{FF2B5EF4-FFF2-40B4-BE49-F238E27FC236}">
                <a16:creationId xmlns:a16="http://schemas.microsoft.com/office/drawing/2014/main" id="{1A426F85-339F-443E-8284-FB9BEFEA5C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86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>
            <a:extLst>
              <a:ext uri="{FF2B5EF4-FFF2-40B4-BE49-F238E27FC236}">
                <a16:creationId xmlns:a16="http://schemas.microsoft.com/office/drawing/2014/main" id="{507B9699-99A1-4854-9096-9891B06E83D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ADB731-20D0-475C-9FBA-565300D95567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13315" name="Zástupný symbol pro číslo snímku 5">
            <a:extLst>
              <a:ext uri="{FF2B5EF4-FFF2-40B4-BE49-F238E27FC236}">
                <a16:creationId xmlns:a16="http://schemas.microsoft.com/office/drawing/2014/main" id="{CD512F9A-2424-4697-A2F0-99CCC9EC0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0C7D86-A010-4494-BC4E-A16045C549BE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CA" altLang="cs-CZ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16F1381A-4DFF-4765-B29C-74D8598AB4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cs-CZ" altLang="cs-CZ"/>
              <a:t>Složený příkaz (2) 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403093FC-5672-49A7-9263-FCA7CDC70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Funkce: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posloupnost deklarací, definic a příkazů uzavře-ných mezi symboly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  <a:r>
              <a:rPr lang="cs-CZ" altLang="cs-CZ"/>
              <a:t> a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cs-CZ"/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sdružuje příkazy </a:t>
            </a:r>
            <a:r>
              <a:rPr lang="cs-CZ" altLang="cs-CZ" b="1">
                <a:latin typeface="Courier New" panose="02070309020205020404" pitchFamily="49" charset="0"/>
              </a:rPr>
              <a:t>p</a:t>
            </a:r>
            <a:r>
              <a:rPr lang="cs-CZ" altLang="cs-CZ" b="1" baseline="-25000">
                <a:latin typeface="Courier New" panose="02070309020205020404" pitchFamily="49" charset="0"/>
              </a:rPr>
              <a:t>1</a:t>
            </a:r>
            <a:r>
              <a:rPr lang="cs-CZ" altLang="cs-CZ"/>
              <a:t> až </a:t>
            </a:r>
            <a:r>
              <a:rPr lang="cs-CZ" altLang="cs-CZ" b="1">
                <a:latin typeface="Courier New" panose="02070309020205020404" pitchFamily="49" charset="0"/>
              </a:rPr>
              <a:t>p</a:t>
            </a:r>
            <a:r>
              <a:rPr lang="cs-CZ" altLang="cs-CZ" b="1" baseline="-25000">
                <a:latin typeface="Courier New" panose="02070309020205020404" pitchFamily="49" charset="0"/>
              </a:rPr>
              <a:t>n</a:t>
            </a:r>
            <a:r>
              <a:rPr lang="cs-CZ" altLang="cs-CZ"/>
              <a:t> do jednoho </a:t>
            </a:r>
            <a:r>
              <a:rPr lang="cs-CZ" altLang="cs-CZ">
                <a:solidFill>
                  <a:schemeClr val="folHlink"/>
                </a:solidFill>
              </a:rPr>
              <a:t>složeného příkazu</a:t>
            </a:r>
            <a:r>
              <a:rPr lang="en-US" altLang="cs-CZ"/>
              <a:t> (</a:t>
            </a:r>
            <a:r>
              <a:rPr lang="cs-CZ" altLang="cs-CZ">
                <a:solidFill>
                  <a:schemeClr val="folHlink"/>
                </a:solidFill>
              </a:rPr>
              <a:t>bloku</a:t>
            </a:r>
            <a:r>
              <a:rPr lang="cs-CZ" altLang="cs-CZ"/>
              <a:t>)</a:t>
            </a:r>
            <a:endParaRPr lang="en-US" altLang="cs-CZ"/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deklarované a definované symboly jsou dostup-né pouze v daném bloku a všech blocích do něj vnořených</a:t>
            </a:r>
            <a:endParaRPr lang="en-US" altLang="cs-CZ"/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používán v okamžiku, kdy je místo jednoho pří-kazu nutné provést příkazů více, např. u podmí-něného příkazu nebo u příkazů cyklu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>
            <a:extLst>
              <a:ext uri="{FF2B5EF4-FFF2-40B4-BE49-F238E27FC236}">
                <a16:creationId xmlns:a16="http://schemas.microsoft.com/office/drawing/2014/main" id="{AC44F7C4-7027-4D54-A8A2-7566A71BF8C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2A473A-12AB-44C1-97D1-83B70CFF1AE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6D4BB8C8-00A5-409E-8949-AE1FDD5F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6D3482-4B78-49C0-8775-1B617F851EC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CA" altLang="cs-CZ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69069A6C-085F-488F-8599-FE71A6CE51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cs-CZ" altLang="cs-CZ"/>
              <a:t>Relační a logické operátory (1) 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4845E00A-922F-4B8C-81A6-C0DC7D85E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Relační operátory</a:t>
            </a:r>
            <a:r>
              <a:rPr lang="cs-CZ" altLang="cs-CZ"/>
              <a:t>:</a:t>
            </a:r>
            <a:endParaRPr lang="en-US" altLang="cs-CZ"/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slouží k porovnávání svých operandů</a:t>
            </a:r>
            <a:endParaRPr lang="en-US" altLang="cs-CZ"/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tyto operátory testují vztah: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&lt;</a:t>
            </a:r>
            <a:r>
              <a:rPr lang="en-US" altLang="cs-CZ"/>
              <a:t>	</a:t>
            </a:r>
            <a:r>
              <a:rPr lang="cs-CZ" altLang="cs-CZ"/>
              <a:t>je menší než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&lt;=</a:t>
            </a:r>
            <a:r>
              <a:rPr lang="en-US" altLang="cs-CZ"/>
              <a:t>	</a:t>
            </a:r>
            <a:r>
              <a:rPr lang="cs-CZ" altLang="cs-CZ"/>
              <a:t>je menší nebo roven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  <a:r>
              <a:rPr lang="en-US" altLang="cs-CZ"/>
              <a:t>	</a:t>
            </a:r>
            <a:r>
              <a:rPr lang="cs-CZ" altLang="cs-CZ"/>
              <a:t>je větší než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&gt;=</a:t>
            </a:r>
            <a:r>
              <a:rPr lang="cs-CZ" altLang="cs-CZ"/>
              <a:t>	je větší nebo roven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==</a:t>
            </a:r>
            <a:r>
              <a:rPr lang="cs-CZ" altLang="cs-CZ"/>
              <a:t>	je roven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!=</a:t>
            </a:r>
            <a:r>
              <a:rPr lang="cs-CZ" altLang="cs-CZ"/>
              <a:t>	je různý od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poznámka: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operátory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==</a:t>
            </a:r>
            <a:r>
              <a:rPr lang="cs-CZ" altLang="cs-CZ"/>
              <a:t> a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!=</a:t>
            </a:r>
            <a:r>
              <a:rPr lang="cs-CZ" altLang="cs-CZ"/>
              <a:t> mají nižší prioritu než operátory </a:t>
            </a:r>
            <a:br>
              <a:rPr lang="cs-CZ" altLang="cs-CZ"/>
            </a:b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&lt;</a:t>
            </a:r>
            <a:r>
              <a:rPr lang="en-US" altLang="cs-CZ"/>
              <a:t>,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&lt;=</a:t>
            </a:r>
            <a:r>
              <a:rPr lang="en-US" altLang="cs-CZ"/>
              <a:t>,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  <a:r>
              <a:rPr lang="en-US" altLang="cs-CZ"/>
              <a:t> a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&gt;=</a:t>
            </a:r>
            <a:endParaRPr lang="cs-CZ" altLang="cs-CZ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3">
            <a:extLst>
              <a:ext uri="{FF2B5EF4-FFF2-40B4-BE49-F238E27FC236}">
                <a16:creationId xmlns:a16="http://schemas.microsoft.com/office/drawing/2014/main" id="{C099980B-2F65-4073-B243-E9C42A0722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BCD2B2-4B4C-4C41-B741-889277057F91}" type="datetime1">
              <a:rPr lang="en-CA" altLang="cs-CZ" sz="1400" smtClean="0"/>
              <a:pPr/>
              <a:t>2020-10-19</a:t>
            </a:fld>
            <a:endParaRPr lang="en-CA" altLang="cs-CZ" sz="1400"/>
          </a:p>
        </p:txBody>
      </p:sp>
      <p:sp>
        <p:nvSpPr>
          <p:cNvPr id="4099" name="Zástupný symbol pro číslo snímku 5">
            <a:extLst>
              <a:ext uri="{FF2B5EF4-FFF2-40B4-BE49-F238E27FC236}">
                <a16:creationId xmlns:a16="http://schemas.microsoft.com/office/drawing/2014/main" id="{9BAA28D1-2D26-4D7F-8E4D-33BA05CD4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862604-8672-4668-9E69-9E4BA29B5E94}" type="slidenum">
              <a:rPr lang="en-CA" altLang="cs-CZ" sz="1400"/>
              <a:pPr/>
              <a:t>2</a:t>
            </a:fld>
            <a:endParaRPr lang="en-CA" altLang="cs-CZ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CEFB9F24-4674-4BEA-9F56-7AA54D70CD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cs-CZ" altLang="cs-CZ"/>
              <a:t>Klíčová (rezervovaná) slova</a:t>
            </a:r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BAF0A884-BEEE-4419-A4ED-331405E6C9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848600" cy="5105400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auto		enum		restrict	unsigned</a:t>
            </a:r>
          </a:p>
          <a:p>
            <a:pPr>
              <a:buFontTx/>
              <a:buNone/>
            </a:pP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break	extern	return	void</a:t>
            </a:r>
          </a:p>
          <a:p>
            <a:pPr>
              <a:buFontTx/>
              <a:buNone/>
            </a:pP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case		float	short	volatile</a:t>
            </a:r>
          </a:p>
          <a:p>
            <a:pPr>
              <a:buFontTx/>
              <a:buNone/>
            </a:pP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char		for		signed	while</a:t>
            </a:r>
          </a:p>
          <a:p>
            <a:pPr>
              <a:buFontTx/>
              <a:buNone/>
            </a:pP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const	goto		sizeof	_Bool</a:t>
            </a:r>
          </a:p>
          <a:p>
            <a:pPr>
              <a:buFontTx/>
              <a:buNone/>
            </a:pP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continue	if		static	</a:t>
            </a:r>
            <a:r>
              <a:rPr lang="en-US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_Complex</a:t>
            </a:r>
            <a:endParaRPr lang="cs-CZ" altLang="cs-CZ" sz="26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default	inline	struct	</a:t>
            </a:r>
            <a:r>
              <a:rPr lang="en-US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_Imaginary</a:t>
            </a:r>
            <a:endParaRPr lang="cs-CZ" altLang="cs-CZ" sz="26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do 		int		switch	</a:t>
            </a:r>
            <a:endParaRPr lang="en-US" altLang="cs-CZ" sz="26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double</a:t>
            </a:r>
            <a:r>
              <a:rPr lang="en-US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	</a:t>
            </a: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long		typedef</a:t>
            </a:r>
          </a:p>
          <a:p>
            <a:pPr>
              <a:buFontTx/>
              <a:buNone/>
            </a:pPr>
            <a:r>
              <a:rPr lang="cs-CZ" altLang="cs-CZ" sz="2600" b="1">
                <a:solidFill>
                  <a:schemeClr val="folHlink"/>
                </a:solidFill>
                <a:latin typeface="Courier New" panose="02070309020205020404" pitchFamily="49" charset="0"/>
              </a:rPr>
              <a:t>else		register	union</a:t>
            </a:r>
            <a:endParaRPr lang="en-US" altLang="cs-CZ" sz="26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>
            <a:extLst>
              <a:ext uri="{FF2B5EF4-FFF2-40B4-BE49-F238E27FC236}">
                <a16:creationId xmlns:a16="http://schemas.microsoft.com/office/drawing/2014/main" id="{2750FE6C-0378-41EE-994D-1E07A195F0D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D6F1F1-7861-4160-9CB8-C53F118B162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15363" name="Zástupný symbol pro číslo snímku 5">
            <a:extLst>
              <a:ext uri="{FF2B5EF4-FFF2-40B4-BE49-F238E27FC236}">
                <a16:creationId xmlns:a16="http://schemas.microsoft.com/office/drawing/2014/main" id="{59BC2FB3-F26A-4C9C-9961-B5F50FEC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60FA6A-CC79-416F-B808-161E7F86EEA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CA" altLang="cs-CZ" sz="14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7CAA3167-79E6-44C3-B243-7ADE6FAC6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cs-CZ" altLang="cs-CZ"/>
              <a:t>Relační a logické operátory (2) 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1417CE28-1641-4164-9D92-815EAD78D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cs-CZ" altLang="cs-CZ">
                <a:solidFill>
                  <a:schemeClr val="folHlink"/>
                </a:solidFill>
              </a:rPr>
              <a:t>Logické operátory</a:t>
            </a:r>
            <a:r>
              <a:rPr lang="cs-CZ" altLang="cs-CZ"/>
              <a:t>:</a:t>
            </a:r>
          </a:p>
          <a:p>
            <a:pPr lvl="1">
              <a:lnSpc>
                <a:spcPct val="90000"/>
              </a:lnSpc>
              <a:spcBef>
                <a:spcPct val="5000"/>
              </a:spcBef>
            </a:pPr>
            <a:r>
              <a:rPr lang="cs-CZ" altLang="cs-CZ"/>
              <a:t>umožňují provádět logické operace:</a:t>
            </a:r>
          </a:p>
          <a:p>
            <a:pPr lvl="2">
              <a:lnSpc>
                <a:spcPct val="90000"/>
              </a:lnSpc>
              <a:spcBef>
                <a:spcPct val="5000"/>
              </a:spcBef>
            </a:pP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&amp;&amp;</a:t>
            </a:r>
            <a:r>
              <a:rPr lang="en-US" altLang="cs-CZ"/>
              <a:t>	</a:t>
            </a:r>
            <a:r>
              <a:rPr lang="cs-CZ" altLang="cs-CZ"/>
              <a:t>logický součin, konjunkce</a:t>
            </a:r>
          </a:p>
          <a:p>
            <a:pPr lvl="2">
              <a:lnSpc>
                <a:spcPct val="90000"/>
              </a:lnSpc>
              <a:spcBef>
                <a:spcPct val="5000"/>
              </a:spcBef>
            </a:pP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||</a:t>
            </a:r>
            <a:r>
              <a:rPr lang="cs-CZ" altLang="cs-CZ"/>
              <a:t>	logický součet, disjunkce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cs-CZ" altLang="cs-CZ"/>
              <a:t>Pro vyjádření logické negace lze použít operátor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!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cs-CZ" altLang="cs-CZ"/>
              <a:t>Relační a logické operátory lze využít pro zápis </a:t>
            </a:r>
            <a:r>
              <a:rPr lang="cs-CZ" altLang="cs-CZ">
                <a:solidFill>
                  <a:schemeClr val="folHlink"/>
                </a:solidFill>
              </a:rPr>
              <a:t>výrazů</a:t>
            </a:r>
            <a:r>
              <a:rPr lang="cs-CZ" altLang="cs-CZ"/>
              <a:t>, které reprezentují </a:t>
            </a:r>
            <a:r>
              <a:rPr lang="cs-CZ" altLang="cs-CZ">
                <a:solidFill>
                  <a:schemeClr val="folHlink"/>
                </a:solidFill>
              </a:rPr>
              <a:t>podmínky</a:t>
            </a:r>
            <a:r>
              <a:rPr lang="cs-CZ" altLang="cs-CZ"/>
              <a:t> pro podmíněný příkaz a příkazy cyklu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cs-CZ" altLang="cs-CZ"/>
              <a:t>Výraz je:</a:t>
            </a:r>
          </a:p>
          <a:p>
            <a:pPr lvl="1">
              <a:lnSpc>
                <a:spcPct val="90000"/>
              </a:lnSpc>
              <a:spcBef>
                <a:spcPct val="5000"/>
              </a:spcBef>
            </a:pPr>
            <a:r>
              <a:rPr lang="cs-CZ" altLang="cs-CZ">
                <a:solidFill>
                  <a:schemeClr val="folHlink"/>
                </a:solidFill>
              </a:rPr>
              <a:t>pravdivý</a:t>
            </a:r>
            <a:r>
              <a:rPr lang="cs-CZ" altLang="cs-CZ"/>
              <a:t>: jestliže má nenulovou hodnotu</a:t>
            </a:r>
          </a:p>
          <a:p>
            <a:pPr lvl="1">
              <a:lnSpc>
                <a:spcPct val="90000"/>
              </a:lnSpc>
              <a:spcBef>
                <a:spcPct val="5000"/>
              </a:spcBef>
            </a:pPr>
            <a:r>
              <a:rPr lang="cs-CZ" altLang="cs-CZ">
                <a:solidFill>
                  <a:schemeClr val="folHlink"/>
                </a:solidFill>
              </a:rPr>
              <a:t>nepravdivý</a:t>
            </a:r>
            <a:r>
              <a:rPr lang="cs-CZ" altLang="cs-CZ"/>
              <a:t>: jestliže má hodnotu rovnou nule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3">
            <a:extLst>
              <a:ext uri="{FF2B5EF4-FFF2-40B4-BE49-F238E27FC236}">
                <a16:creationId xmlns:a16="http://schemas.microsoft.com/office/drawing/2014/main" id="{D2987116-645C-48D9-AB8E-33190F9C7CE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285297-49AA-4B44-BD39-F322574FE58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16387" name="Zástupný symbol pro číslo snímku 5">
            <a:extLst>
              <a:ext uri="{FF2B5EF4-FFF2-40B4-BE49-F238E27FC236}">
                <a16:creationId xmlns:a16="http://schemas.microsoft.com/office/drawing/2014/main" id="{F70381C4-6636-42FD-8423-59AA220A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C87200-04BA-412C-953E-6FBCD827F944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CA" altLang="cs-CZ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EFBD89EB-812E-46E0-939D-4931E1A06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cs-CZ" altLang="cs-CZ"/>
              <a:t>Podmíněný příkaz (1)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718DD1CA-E24F-43C9-84AA-F234DD96E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67200"/>
          </a:xfrm>
        </p:spPr>
        <p:txBody>
          <a:bodyPr/>
          <a:lstStyle/>
          <a:p>
            <a:r>
              <a:rPr lang="cs-CZ" altLang="cs-CZ"/>
              <a:t>Používá se v případě, kdy je zapotřebí vyjá-dřit rozhodování</a:t>
            </a:r>
          </a:p>
          <a:p>
            <a:r>
              <a:rPr lang="cs-CZ" altLang="cs-CZ"/>
              <a:t>Zvolí k provedení jeden (nebo žádný) ze svých dílčích příkazů</a:t>
            </a:r>
          </a:p>
          <a:p>
            <a:r>
              <a:rPr lang="cs-CZ" altLang="cs-CZ"/>
              <a:t>Tato volba je dána pravdivostní hodnotou </a:t>
            </a:r>
            <a:r>
              <a:rPr lang="cs-CZ" altLang="cs-CZ">
                <a:solidFill>
                  <a:schemeClr val="folHlink"/>
                </a:solidFill>
              </a:rPr>
              <a:t>výrazu</a:t>
            </a:r>
            <a:r>
              <a:rPr lang="cs-CZ" altLang="cs-CZ"/>
              <a:t> (reprezentujícího </a:t>
            </a:r>
            <a:r>
              <a:rPr lang="cs-CZ" altLang="cs-CZ">
                <a:solidFill>
                  <a:schemeClr val="folHlink"/>
                </a:solidFill>
              </a:rPr>
              <a:t>podmínku</a:t>
            </a:r>
            <a:r>
              <a:rPr lang="cs-CZ" altLang="cs-CZ"/>
              <a:t>)</a:t>
            </a:r>
          </a:p>
          <a:p>
            <a:pPr>
              <a:lnSpc>
                <a:spcPct val="90000"/>
              </a:lnSpc>
              <a:spcBef>
                <a:spcPct val="15000"/>
              </a:spcBef>
            </a:pPr>
            <a:r>
              <a:rPr lang="cs-CZ" altLang="cs-CZ"/>
              <a:t>Jazyk C rozlišuje dva typy podmíněného příkazu: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>
            <a:extLst>
              <a:ext uri="{FF2B5EF4-FFF2-40B4-BE49-F238E27FC236}">
                <a16:creationId xmlns:a16="http://schemas.microsoft.com/office/drawing/2014/main" id="{28BF0A0D-6628-41FD-B8F5-15EE752037A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7D2FC9-F474-4BA5-9744-DF19ADB1914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17411" name="Zástupný symbol pro číslo snímku 5">
            <a:extLst>
              <a:ext uri="{FF2B5EF4-FFF2-40B4-BE49-F238E27FC236}">
                <a16:creationId xmlns:a16="http://schemas.microsoft.com/office/drawing/2014/main" id="{5DCD555E-386F-40D8-B635-6971C3CC2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462785-485A-4DF7-9192-1F809EBFC22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CA" altLang="cs-CZ" sz="140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842C11D8-93F4-4C45-BA84-E18B8CB08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cs-CZ" altLang="cs-CZ"/>
              <a:t>Podmíněný příkaz (2)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02593E2B-E855-4D09-9196-683734E6C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lvl="1">
              <a:spcBef>
                <a:spcPct val="15000"/>
              </a:spcBef>
            </a:pPr>
            <a:r>
              <a:rPr lang="cs-CZ" altLang="cs-CZ">
                <a:solidFill>
                  <a:srgbClr val="FF3300"/>
                </a:solidFill>
              </a:rPr>
              <a:t>neúplný</a:t>
            </a:r>
            <a:r>
              <a:rPr lang="cs-CZ" altLang="cs-CZ"/>
              <a:t>: </a:t>
            </a:r>
          </a:p>
          <a:p>
            <a:pPr lvl="2"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obecný tvar</a:t>
            </a:r>
            <a:r>
              <a:rPr lang="cs-CZ" altLang="cs-CZ"/>
              <a:t>: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if</a:t>
            </a:r>
            <a:r>
              <a:rPr lang="cs-CZ" altLang="cs-CZ" b="1">
                <a:latin typeface="Courier New" panose="02070309020205020404" pitchFamily="49" charset="0"/>
              </a:rPr>
              <a:t> (výraz) příkaz</a:t>
            </a:r>
          </a:p>
          <a:p>
            <a:pPr lvl="2"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funkce</a:t>
            </a:r>
            <a:r>
              <a:rPr lang="cs-CZ" altLang="cs-CZ"/>
              <a:t>:</a:t>
            </a:r>
          </a:p>
          <a:p>
            <a:pPr lvl="3">
              <a:spcBef>
                <a:spcPct val="15000"/>
              </a:spcBef>
            </a:pPr>
            <a:r>
              <a:rPr lang="cs-CZ" altLang="cs-CZ"/>
              <a:t>vyhodnotí se </a:t>
            </a:r>
            <a:r>
              <a:rPr lang="cs-CZ" altLang="cs-CZ" b="1">
                <a:latin typeface="Courier New" panose="02070309020205020404" pitchFamily="49" charset="0"/>
              </a:rPr>
              <a:t>výraz</a:t>
            </a:r>
            <a:r>
              <a:rPr lang="cs-CZ" altLang="cs-CZ"/>
              <a:t> za klíčovým slovem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if</a:t>
            </a:r>
          </a:p>
          <a:p>
            <a:pPr lvl="3">
              <a:spcBef>
                <a:spcPct val="15000"/>
              </a:spcBef>
            </a:pPr>
            <a:r>
              <a:rPr lang="cs-CZ" altLang="cs-CZ"/>
              <a:t>je-li </a:t>
            </a:r>
            <a:r>
              <a:rPr lang="cs-CZ" altLang="cs-CZ" b="1">
                <a:latin typeface="Courier New" panose="02070309020205020404" pitchFamily="49" charset="0"/>
              </a:rPr>
              <a:t>výraz</a:t>
            </a:r>
            <a:r>
              <a:rPr lang="cs-CZ" altLang="cs-CZ"/>
              <a:t> pravdivý, provede se </a:t>
            </a:r>
            <a:r>
              <a:rPr lang="cs-CZ" altLang="cs-CZ" b="1">
                <a:latin typeface="Courier New" panose="02070309020205020404" pitchFamily="49" charset="0"/>
              </a:rPr>
              <a:t>příkaz</a:t>
            </a:r>
            <a:r>
              <a:rPr lang="cs-CZ" altLang="cs-CZ"/>
              <a:t>, v opačném případě program pokračuje dalším příkazem</a:t>
            </a:r>
          </a:p>
          <a:p>
            <a:pPr lvl="1">
              <a:spcBef>
                <a:spcPct val="15000"/>
              </a:spcBef>
            </a:pPr>
            <a:r>
              <a:rPr lang="cs-CZ" altLang="cs-CZ">
                <a:solidFill>
                  <a:srgbClr val="FF3300"/>
                </a:solidFill>
              </a:rPr>
              <a:t>úplný</a:t>
            </a:r>
            <a:r>
              <a:rPr lang="cs-CZ" altLang="cs-CZ"/>
              <a:t>: </a:t>
            </a:r>
          </a:p>
          <a:p>
            <a:pPr lvl="2"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obecný tvar</a:t>
            </a:r>
            <a:r>
              <a:rPr lang="cs-CZ" altLang="cs-CZ"/>
              <a:t>: </a:t>
            </a:r>
            <a:br>
              <a:rPr lang="cs-CZ" altLang="cs-CZ"/>
            </a:b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if</a:t>
            </a:r>
            <a:r>
              <a:rPr lang="cs-CZ" altLang="cs-CZ" b="1">
                <a:latin typeface="Courier New" panose="02070309020205020404" pitchFamily="49" charset="0"/>
              </a:rPr>
              <a:t> (výraz) příkaz</a:t>
            </a:r>
            <a:r>
              <a:rPr lang="cs-CZ" altLang="cs-CZ" b="1" baseline="-25000">
                <a:latin typeface="Courier New" panose="02070309020205020404" pitchFamily="49" charset="0"/>
              </a:rPr>
              <a:t>1</a:t>
            </a:r>
            <a:r>
              <a:rPr lang="cs-CZ" altLang="cs-CZ" b="1">
                <a:latin typeface="Courier New" panose="02070309020205020404" pitchFamily="49" charset="0"/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else</a:t>
            </a:r>
            <a:r>
              <a:rPr lang="cs-CZ" altLang="cs-CZ" b="1">
                <a:latin typeface="Courier New" panose="02070309020205020404" pitchFamily="49" charset="0"/>
              </a:rPr>
              <a:t> příkaz</a:t>
            </a:r>
            <a:r>
              <a:rPr lang="cs-CZ" altLang="cs-CZ" b="1" baseline="-25000">
                <a:latin typeface="Courier New" panose="02070309020205020404" pitchFamily="49" charset="0"/>
              </a:rPr>
              <a:t>2</a:t>
            </a:r>
          </a:p>
          <a:p>
            <a:pPr lvl="2"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funkce</a:t>
            </a:r>
            <a:r>
              <a:rPr lang="cs-CZ" altLang="cs-CZ"/>
              <a:t>:</a:t>
            </a:r>
          </a:p>
          <a:p>
            <a:pPr lvl="3">
              <a:spcBef>
                <a:spcPct val="15000"/>
              </a:spcBef>
            </a:pPr>
            <a:r>
              <a:rPr lang="cs-CZ" altLang="cs-CZ"/>
              <a:t>vyhodnotí se </a:t>
            </a:r>
            <a:r>
              <a:rPr lang="cs-CZ" altLang="cs-CZ" b="1">
                <a:latin typeface="Courier New" panose="02070309020205020404" pitchFamily="49" charset="0"/>
              </a:rPr>
              <a:t>výraz</a:t>
            </a:r>
            <a:r>
              <a:rPr lang="cs-CZ" altLang="cs-CZ"/>
              <a:t> za klíčovým slovem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if</a:t>
            </a:r>
          </a:p>
          <a:p>
            <a:pPr lvl="3">
              <a:spcBef>
                <a:spcPct val="15000"/>
              </a:spcBef>
            </a:pPr>
            <a:r>
              <a:rPr lang="cs-CZ" altLang="cs-CZ"/>
              <a:t>je-li </a:t>
            </a:r>
            <a:r>
              <a:rPr lang="cs-CZ" altLang="cs-CZ" b="1">
                <a:latin typeface="Courier New" panose="02070309020205020404" pitchFamily="49" charset="0"/>
              </a:rPr>
              <a:t>výraz</a:t>
            </a:r>
            <a:r>
              <a:rPr lang="cs-CZ" altLang="cs-CZ"/>
              <a:t> pravdivý, provede se </a:t>
            </a:r>
            <a:r>
              <a:rPr lang="cs-CZ" altLang="cs-CZ" b="1">
                <a:latin typeface="Courier New" panose="02070309020205020404" pitchFamily="49" charset="0"/>
              </a:rPr>
              <a:t>příkaz</a:t>
            </a:r>
            <a:r>
              <a:rPr lang="cs-CZ" altLang="cs-CZ" b="1" baseline="-25000">
                <a:latin typeface="Courier New" panose="02070309020205020404" pitchFamily="49" charset="0"/>
              </a:rPr>
              <a:t>1</a:t>
            </a:r>
            <a:r>
              <a:rPr lang="cs-CZ" altLang="cs-CZ"/>
              <a:t>, v opačném případě se provede </a:t>
            </a:r>
            <a:r>
              <a:rPr lang="cs-CZ" altLang="cs-CZ" b="1">
                <a:latin typeface="Courier New" panose="02070309020205020404" pitchFamily="49" charset="0"/>
              </a:rPr>
              <a:t>příkaz</a:t>
            </a:r>
            <a:r>
              <a:rPr lang="cs-CZ" altLang="cs-CZ" b="1" baseline="-25000">
                <a:latin typeface="Courier New" panose="02070309020205020404" pitchFamily="49" charset="0"/>
              </a:rPr>
              <a:t>2</a:t>
            </a:r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>
            <a:extLst>
              <a:ext uri="{FF2B5EF4-FFF2-40B4-BE49-F238E27FC236}">
                <a16:creationId xmlns:a16="http://schemas.microsoft.com/office/drawing/2014/main" id="{B31203F8-38AB-4842-9B5B-0AAC83B9797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D23A5B-5D16-4C69-B1E0-D87AA732661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18435" name="Zástupný symbol pro číslo snímku 5">
            <a:extLst>
              <a:ext uri="{FF2B5EF4-FFF2-40B4-BE49-F238E27FC236}">
                <a16:creationId xmlns:a16="http://schemas.microsoft.com/office/drawing/2014/main" id="{98D5F3B0-B1C1-4B35-B3EB-68947B2A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060B49-974A-4886-B38E-5E60DCA849C1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CA" altLang="cs-CZ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BF09CBE7-A283-4F6D-B735-80A9B4896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924800" cy="762000"/>
          </a:xfrm>
        </p:spPr>
        <p:txBody>
          <a:bodyPr/>
          <a:lstStyle/>
          <a:p>
            <a:r>
              <a:rPr lang="cs-CZ" altLang="cs-CZ"/>
              <a:t>Podmíněný příkaz (3)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F5D8AFFF-B7E7-4F78-91EC-2AA11B581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1447800"/>
          </a:xfrm>
        </p:spPr>
        <p:txBody>
          <a:bodyPr/>
          <a:lstStyle/>
          <a:p>
            <a:r>
              <a:rPr lang="cs-CZ" altLang="cs-CZ"/>
              <a:t>Funkce podmíněných příkazů znázorněná graficky pomocí </a:t>
            </a:r>
            <a:r>
              <a:rPr lang="cs-CZ" altLang="cs-CZ">
                <a:solidFill>
                  <a:schemeClr val="folHlink"/>
                </a:solidFill>
              </a:rPr>
              <a:t>vývojových diagramů</a:t>
            </a:r>
            <a:r>
              <a:rPr lang="cs-CZ" altLang="cs-CZ"/>
              <a:t>:</a:t>
            </a:r>
          </a:p>
        </p:txBody>
      </p:sp>
      <p:sp>
        <p:nvSpPr>
          <p:cNvPr id="18438" name="AutoShape 4">
            <a:extLst>
              <a:ext uri="{FF2B5EF4-FFF2-40B4-BE49-F238E27FC236}">
                <a16:creationId xmlns:a16="http://schemas.microsoft.com/office/drawing/2014/main" id="{001BCDC7-0DA5-464D-B815-D06B93655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581400"/>
            <a:ext cx="2286000" cy="7620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Courier New" panose="02070309020205020404" pitchFamily="49" charset="0"/>
              </a:rPr>
              <a:t>výraz</a:t>
            </a:r>
          </a:p>
        </p:txBody>
      </p:sp>
      <p:sp>
        <p:nvSpPr>
          <p:cNvPr id="18439" name="Line 5">
            <a:extLst>
              <a:ext uri="{FF2B5EF4-FFF2-40B4-BE49-F238E27FC236}">
                <a16:creationId xmlns:a16="http://schemas.microsoft.com/office/drawing/2014/main" id="{A9AD3D09-8F29-4388-A02B-CE5F89928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0" name="Line 6">
            <a:extLst>
              <a:ext uri="{FF2B5EF4-FFF2-40B4-BE49-F238E27FC236}">
                <a16:creationId xmlns:a16="http://schemas.microsoft.com/office/drawing/2014/main" id="{B9D40645-B4CB-49BE-9DD2-1EEE5DABDF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962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1" name="Line 7">
            <a:extLst>
              <a:ext uri="{FF2B5EF4-FFF2-40B4-BE49-F238E27FC236}">
                <a16:creationId xmlns:a16="http://schemas.microsoft.com/office/drawing/2014/main" id="{3990A40D-8818-4F5E-99A8-A5BE1770DA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962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Rectangle 8">
            <a:extLst>
              <a:ext uri="{FF2B5EF4-FFF2-40B4-BE49-F238E27FC236}">
                <a16:creationId xmlns:a16="http://schemas.microsoft.com/office/drawing/2014/main" id="{4809CB97-A869-46E7-AA81-BFDAFCB5A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19600"/>
            <a:ext cx="1371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Courier New" panose="02070309020205020404" pitchFamily="49" charset="0"/>
              </a:rPr>
              <a:t>příkaz</a:t>
            </a:r>
            <a:r>
              <a:rPr lang="cs-CZ" altLang="cs-CZ" sz="2000" b="1" baseline="-25000"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18443" name="Line 9">
            <a:extLst>
              <a:ext uri="{FF2B5EF4-FFF2-40B4-BE49-F238E27FC236}">
                <a16:creationId xmlns:a16="http://schemas.microsoft.com/office/drawing/2014/main" id="{413E69B6-D8E0-444B-A141-92B0639610D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4" name="Rectangle 10">
            <a:extLst>
              <a:ext uri="{FF2B5EF4-FFF2-40B4-BE49-F238E27FC236}">
                <a16:creationId xmlns:a16="http://schemas.microsoft.com/office/drawing/2014/main" id="{4CFDFA1E-0F93-4D58-962D-3CC3D17D2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419600"/>
            <a:ext cx="1371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Courier New" panose="02070309020205020404" pitchFamily="49" charset="0"/>
              </a:rPr>
              <a:t>příkaz</a:t>
            </a:r>
            <a:r>
              <a:rPr lang="cs-CZ" altLang="cs-CZ" sz="2000" b="1" baseline="-25000"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18445" name="Line 11">
            <a:extLst>
              <a:ext uri="{FF2B5EF4-FFF2-40B4-BE49-F238E27FC236}">
                <a16:creationId xmlns:a16="http://schemas.microsoft.com/office/drawing/2014/main" id="{09C6DBEF-175F-4B93-A588-D8622A11835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6" name="Line 12">
            <a:extLst>
              <a:ext uri="{FF2B5EF4-FFF2-40B4-BE49-F238E27FC236}">
                <a16:creationId xmlns:a16="http://schemas.microsoft.com/office/drawing/2014/main" id="{5B1106C7-E423-467E-A3C4-928AD2D85E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525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7" name="Line 13">
            <a:extLst>
              <a:ext uri="{FF2B5EF4-FFF2-40B4-BE49-F238E27FC236}">
                <a16:creationId xmlns:a16="http://schemas.microsoft.com/office/drawing/2014/main" id="{B500E603-6C4F-4E74-BF1F-413A9246A2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5257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8" name="Line 14">
            <a:extLst>
              <a:ext uri="{FF2B5EF4-FFF2-40B4-BE49-F238E27FC236}">
                <a16:creationId xmlns:a16="http://schemas.microsoft.com/office/drawing/2014/main" id="{26335720-94DC-4BF7-8389-3F844DEE4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9" name="Line 15">
            <a:extLst>
              <a:ext uri="{FF2B5EF4-FFF2-40B4-BE49-F238E27FC236}">
                <a16:creationId xmlns:a16="http://schemas.microsoft.com/office/drawing/2014/main" id="{F8837284-F0C1-45F4-91BA-CEFAF1EF88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50" name="AutoShape 16">
            <a:extLst>
              <a:ext uri="{FF2B5EF4-FFF2-40B4-BE49-F238E27FC236}">
                <a16:creationId xmlns:a16="http://schemas.microsoft.com/office/drawing/2014/main" id="{A61FF202-5C45-4391-BB3F-7B810755F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81400"/>
            <a:ext cx="2286000" cy="7620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Courier New" panose="02070309020205020404" pitchFamily="49" charset="0"/>
              </a:rPr>
              <a:t>výraz</a:t>
            </a:r>
          </a:p>
        </p:txBody>
      </p:sp>
      <p:sp>
        <p:nvSpPr>
          <p:cNvPr id="18451" name="Line 17">
            <a:extLst>
              <a:ext uri="{FF2B5EF4-FFF2-40B4-BE49-F238E27FC236}">
                <a16:creationId xmlns:a16="http://schemas.microsoft.com/office/drawing/2014/main" id="{9D287DBA-9D47-41D4-B475-F11D812E61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52" name="Line 18">
            <a:extLst>
              <a:ext uri="{FF2B5EF4-FFF2-40B4-BE49-F238E27FC236}">
                <a16:creationId xmlns:a16="http://schemas.microsoft.com/office/drawing/2014/main" id="{1C6BE9B3-83D5-4D54-8908-16458950AE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962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53" name="Rectangle 19">
            <a:extLst>
              <a:ext uri="{FF2B5EF4-FFF2-40B4-BE49-F238E27FC236}">
                <a16:creationId xmlns:a16="http://schemas.microsoft.com/office/drawing/2014/main" id="{0AFCB927-3204-4C0C-95BF-6345CE42B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419600"/>
            <a:ext cx="1371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Courier New" panose="02070309020205020404" pitchFamily="49" charset="0"/>
              </a:rPr>
              <a:t>příkaz</a:t>
            </a:r>
            <a:endParaRPr lang="cs-CZ" altLang="cs-CZ" sz="2000" b="1" baseline="-25000">
              <a:latin typeface="Courier New" panose="02070309020205020404" pitchFamily="49" charset="0"/>
            </a:endParaRPr>
          </a:p>
        </p:txBody>
      </p:sp>
      <p:sp>
        <p:nvSpPr>
          <p:cNvPr id="18454" name="Line 20">
            <a:extLst>
              <a:ext uri="{FF2B5EF4-FFF2-40B4-BE49-F238E27FC236}">
                <a16:creationId xmlns:a16="http://schemas.microsoft.com/office/drawing/2014/main" id="{70DFB8B3-97E6-469D-B1DF-A8B2FCF49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55" name="Line 21">
            <a:extLst>
              <a:ext uri="{FF2B5EF4-FFF2-40B4-BE49-F238E27FC236}">
                <a16:creationId xmlns:a16="http://schemas.microsoft.com/office/drawing/2014/main" id="{B018A444-0B47-4A83-9D1F-04C66B3F3F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343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56" name="Line 22">
            <a:extLst>
              <a:ext uri="{FF2B5EF4-FFF2-40B4-BE49-F238E27FC236}">
                <a16:creationId xmlns:a16="http://schemas.microsoft.com/office/drawing/2014/main" id="{F34C4CD5-C5EB-4754-B277-792F8A9267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57" name="Line 23">
            <a:extLst>
              <a:ext uri="{FF2B5EF4-FFF2-40B4-BE49-F238E27FC236}">
                <a16:creationId xmlns:a16="http://schemas.microsoft.com/office/drawing/2014/main" id="{2BF54EE0-834C-4437-A86A-35C9CB403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58" name="Line 24">
            <a:extLst>
              <a:ext uri="{FF2B5EF4-FFF2-40B4-BE49-F238E27FC236}">
                <a16:creationId xmlns:a16="http://schemas.microsoft.com/office/drawing/2014/main" id="{7A4D12DE-4AF8-4ED7-A975-E3CF8CB14E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733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59" name="Line 25">
            <a:extLst>
              <a:ext uri="{FF2B5EF4-FFF2-40B4-BE49-F238E27FC236}">
                <a16:creationId xmlns:a16="http://schemas.microsoft.com/office/drawing/2014/main" id="{CAF2C386-3462-4B77-8A50-48DEF9A097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810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0" name="Line 26">
            <a:extLst>
              <a:ext uri="{FF2B5EF4-FFF2-40B4-BE49-F238E27FC236}">
                <a16:creationId xmlns:a16="http://schemas.microsoft.com/office/drawing/2014/main" id="{AD14D2BB-0E1B-439B-9EB1-43AB0F4B7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95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1" name="Line 27">
            <a:extLst>
              <a:ext uri="{FF2B5EF4-FFF2-40B4-BE49-F238E27FC236}">
                <a16:creationId xmlns:a16="http://schemas.microsoft.com/office/drawing/2014/main" id="{79AD229A-24EC-4B99-B0BD-01AF50B137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733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2" name="Line 28">
            <a:extLst>
              <a:ext uri="{FF2B5EF4-FFF2-40B4-BE49-F238E27FC236}">
                <a16:creationId xmlns:a16="http://schemas.microsoft.com/office/drawing/2014/main" id="{516DD0AE-D586-4E36-AF0D-DE398D305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810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63" name="Line 29">
            <a:extLst>
              <a:ext uri="{FF2B5EF4-FFF2-40B4-BE49-F238E27FC236}">
                <a16:creationId xmlns:a16="http://schemas.microsoft.com/office/drawing/2014/main" id="{BB7B0479-0B26-4E08-8B0A-ED32CF9C8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810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>
            <a:extLst>
              <a:ext uri="{FF2B5EF4-FFF2-40B4-BE49-F238E27FC236}">
                <a16:creationId xmlns:a16="http://schemas.microsoft.com/office/drawing/2014/main" id="{28BF0A0D-6628-41FD-B8F5-15EE752037A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7D2FC9-F474-4BA5-9744-DF19ADB1914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2020-10-19</a:t>
            </a:fld>
            <a:endParaRPr lang="en-CA" altLang="cs-CZ" sz="1400"/>
          </a:p>
        </p:txBody>
      </p:sp>
      <p:sp>
        <p:nvSpPr>
          <p:cNvPr id="17411" name="Zástupný symbol pro číslo snímku 5">
            <a:extLst>
              <a:ext uri="{FF2B5EF4-FFF2-40B4-BE49-F238E27FC236}">
                <a16:creationId xmlns:a16="http://schemas.microsoft.com/office/drawing/2014/main" id="{5DCD555E-386F-40D8-B635-6971C3CC2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462785-485A-4DF7-9192-1F809EBFC22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CA" altLang="cs-CZ" sz="140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842C11D8-93F4-4C45-BA84-E18B8CB08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cs-CZ" altLang="cs-CZ" dirty="0"/>
              <a:t>Kvadratická rovnice – rozbor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123FDCBE-D00D-4321-8CDB-F53184EF3370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67544" y="986736"/>
                <a:ext cx="8352928" cy="5256584"/>
              </a:xfrm>
            </p:spPr>
            <p:txBody>
              <a:bodyPr/>
              <a:lstStyle/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5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cs-CZ" altLang="cs-CZ" sz="2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altLang="cs-CZ" sz="2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altLang="cs-CZ" sz="2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altLang="cs-CZ" sz="25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cs-CZ" altLang="cs-CZ" sz="2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altLang="cs-CZ" sz="25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cs-CZ" sz="2500" b="0" i="1" smtClean="0"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US" altLang="cs-CZ" sz="2500" b="0" i="1" smtClean="0">
                          <a:latin typeface="Cambria Math" panose="02040503050406030204" pitchFamily="18" charset="0"/>
                        </a:rPr>
                        <m:t>𝑘𝑑𝑒</m:t>
                      </m:r>
                      <m:r>
                        <a:rPr lang="en-US" altLang="cs-CZ" sz="2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cs-CZ" sz="25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cs-CZ" sz="25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cs-CZ" sz="25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altLang="cs-CZ" sz="25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cs-CZ" sz="25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cs-CZ" sz="2500" b="0" i="1" smtClean="0">
                          <a:latin typeface="Cambria Math" panose="02040503050406030204" pitchFamily="18" charset="0"/>
                        </a:rPr>
                        <m:t> ∈ </m:t>
                      </m:r>
                      <m:r>
                        <a:rPr lang="en-US" altLang="cs-CZ" sz="2500" b="1" i="0" smtClean="0">
                          <a:latin typeface="Cambria Math" panose="02040503050406030204" pitchFamily="18" charset="0"/>
                        </a:rPr>
                        <m:t>𝐑</m:t>
                      </m:r>
                    </m:oMath>
                  </m:oMathPara>
                </a14:m>
                <a:endParaRPr lang="en-US" altLang="cs-CZ" sz="2500" b="1" dirty="0"/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14:m>
                  <m:oMath xmlns:m="http://schemas.openxmlformats.org/officeDocument/2006/math"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altLang="cs-CZ" sz="2500" b="1" i="1" smtClean="0">
                        <a:latin typeface="Cambria Math" panose="02040503050406030204" pitchFamily="18" charset="0"/>
                      </a:rPr>
                      <m:t>? </m:t>
                    </m:r>
                  </m:oMath>
                </a14:m>
                <a:r>
                  <a:rPr lang="en-US" altLang="cs-CZ" sz="2500" dirty="0">
                    <a:solidFill>
                      <a:srgbClr val="FFFF00"/>
                    </a:solidFill>
                  </a:rPr>
                  <a:t>	ano</a:t>
                </a:r>
                <a:r>
                  <a:rPr lang="en-US" altLang="cs-CZ" sz="2500" dirty="0"/>
                  <a:t>:	</a:t>
                </a:r>
                <a14:m>
                  <m:oMath xmlns:m="http://schemas.openxmlformats.org/officeDocument/2006/math"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cs-CZ" sz="2500" dirty="0"/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:r>
                  <a:rPr lang="en-US" altLang="cs-CZ" sz="2500" b="0" dirty="0"/>
                  <a:t>                   	</a:t>
                </a:r>
                <a14:m>
                  <m:oMath xmlns:m="http://schemas.openxmlformats.org/officeDocument/2006/math"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=0?</m:t>
                    </m:r>
                  </m:oMath>
                </a14:m>
                <a:r>
                  <a:rPr lang="en-US" altLang="cs-CZ" sz="2500" dirty="0">
                    <a:solidFill>
                      <a:srgbClr val="FFFF00"/>
                    </a:solidFill>
                  </a:rPr>
                  <a:t>	</a:t>
                </a:r>
                <a:r>
                  <a:rPr lang="en-US" altLang="cs-CZ" sz="2500" dirty="0" err="1">
                    <a:solidFill>
                      <a:srgbClr val="FFFF00"/>
                    </a:solidFill>
                  </a:rPr>
                  <a:t>ano</a:t>
                </a:r>
                <a:r>
                  <a:rPr lang="en-US" altLang="cs-CZ" sz="2500" dirty="0"/>
                  <a:t>:	</a:t>
                </a:r>
                <a14:m>
                  <m:oMath xmlns:m="http://schemas.openxmlformats.org/officeDocument/2006/math"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cs-CZ" sz="2500" dirty="0"/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:r>
                  <a:rPr lang="en-US" altLang="cs-CZ" sz="2500" b="0" dirty="0"/>
                  <a:t>                                        	</a:t>
                </a:r>
                <a14:m>
                  <m:oMath xmlns:m="http://schemas.openxmlformats.org/officeDocument/2006/math"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=0?</m:t>
                    </m:r>
                  </m:oMath>
                </a14:m>
                <a:r>
                  <a:rPr lang="en-US" altLang="cs-CZ" sz="2500" dirty="0">
                    <a:solidFill>
                      <a:srgbClr val="FFFF00"/>
                    </a:solidFill>
                  </a:rPr>
                  <a:t>	</a:t>
                </a:r>
                <a:r>
                  <a:rPr lang="en-US" altLang="cs-CZ" sz="2500" dirty="0" err="1">
                    <a:solidFill>
                      <a:srgbClr val="FFFF00"/>
                    </a:solidFill>
                  </a:rPr>
                  <a:t>ano</a:t>
                </a:r>
                <a:r>
                  <a:rPr lang="en-US" altLang="cs-CZ" sz="2500" dirty="0"/>
                  <a:t>:	</a:t>
                </a:r>
                <a14:m>
                  <m:oMath xmlns:m="http://schemas.openxmlformats.org/officeDocument/2006/math"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+0=0</m:t>
                    </m:r>
                  </m:oMath>
                </a14:m>
                <a:endParaRPr lang="en-US" altLang="cs-CZ" sz="2500" dirty="0"/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:r>
                  <a:rPr lang="cs-CZ" altLang="cs-CZ" sz="2500" dirty="0"/>
                  <a:t>                                                            </a:t>
                </a:r>
                <a:r>
                  <a:rPr lang="en-US" altLang="cs-CZ" sz="2500" dirty="0"/>
                  <a:t>	nek</a:t>
                </a:r>
                <a:r>
                  <a:rPr lang="cs-CZ" altLang="cs-CZ" sz="2500" dirty="0" err="1"/>
                  <a:t>onečně</a:t>
                </a:r>
                <a:r>
                  <a:rPr lang="en-US" altLang="cs-CZ" sz="2500" dirty="0"/>
                  <a:t> </a:t>
                </a:r>
                <a:r>
                  <a:rPr lang="en-US" altLang="cs-CZ" sz="2500" dirty="0" err="1"/>
                  <a:t>mn</a:t>
                </a:r>
                <a:r>
                  <a:rPr lang="cs-CZ" altLang="cs-CZ" sz="2500" dirty="0"/>
                  <a:t>oho</a:t>
                </a:r>
                <a:r>
                  <a:rPr lang="en-US" altLang="cs-CZ" sz="2500" dirty="0"/>
                  <a:t> </a:t>
                </a:r>
                <a:r>
                  <a:rPr lang="cs-CZ" altLang="cs-CZ" sz="2500" dirty="0"/>
                  <a:t>řešení</a:t>
                </a:r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:r>
                  <a:rPr lang="cs-CZ" altLang="cs-CZ" sz="2500" dirty="0"/>
                  <a:t>                                                    </a:t>
                </a:r>
                <a:r>
                  <a:rPr lang="en-US" altLang="cs-CZ" sz="2500" dirty="0"/>
                  <a:t>	</a:t>
                </a:r>
                <a:r>
                  <a:rPr lang="cs-CZ" altLang="cs-CZ" sz="2500" dirty="0">
                    <a:solidFill>
                      <a:srgbClr val="FFFF00"/>
                    </a:solidFill>
                  </a:rPr>
                  <a:t>ne</a:t>
                </a:r>
                <a:r>
                  <a:rPr lang="cs-CZ" altLang="cs-CZ" sz="2500" dirty="0"/>
                  <a:t>: </a:t>
                </a:r>
                <a:r>
                  <a:rPr lang="en-US" altLang="cs-CZ" sz="2500" dirty="0"/>
                  <a:t>	</a:t>
                </a:r>
                <a14:m>
                  <m:oMath xmlns:m="http://schemas.openxmlformats.org/officeDocument/2006/math"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=0 ∧ 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𝑐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≠0</m:t>
                    </m:r>
                  </m:oMath>
                </a14:m>
                <a:endParaRPr lang="cs-CZ" altLang="cs-CZ" sz="2500" dirty="0"/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:r>
                  <a:rPr lang="cs-CZ" altLang="cs-CZ" sz="2500" dirty="0"/>
                  <a:t>                                                            </a:t>
                </a:r>
                <a:r>
                  <a:rPr lang="en-US" altLang="cs-CZ" sz="2500" dirty="0"/>
                  <a:t>	</a:t>
                </a:r>
                <a:r>
                  <a:rPr lang="cs-CZ" altLang="cs-CZ" sz="2500" dirty="0"/>
                  <a:t>žádné řešení</a:t>
                </a:r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:r>
                  <a:rPr lang="cs-CZ" altLang="cs-CZ" sz="2500" dirty="0"/>
                  <a:t>                              </a:t>
                </a:r>
                <a:r>
                  <a:rPr lang="en-US" altLang="cs-CZ" sz="2500" dirty="0"/>
                  <a:t>	</a:t>
                </a:r>
                <a:r>
                  <a:rPr lang="cs-CZ" altLang="cs-CZ" sz="2500" dirty="0">
                    <a:solidFill>
                      <a:srgbClr val="FFFF00"/>
                    </a:solidFill>
                  </a:rPr>
                  <a:t>ne</a:t>
                </a:r>
                <a:r>
                  <a:rPr lang="cs-CZ" altLang="cs-CZ" sz="2500" dirty="0"/>
                  <a:t>: </a:t>
                </a:r>
                <a:r>
                  <a:rPr lang="en-US" altLang="cs-CZ" sz="2500" dirty="0"/>
                  <a:t>	</a:t>
                </a:r>
                <a14:m>
                  <m:oMath xmlns:m="http://schemas.openxmlformats.org/officeDocument/2006/math"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</a:rPr>
                      <m:t>0 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 </m:t>
                    </m:r>
                    <m:r>
                      <a:rPr lang="cs-CZ" altLang="cs-CZ" sz="25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=−</m:t>
                    </m:r>
                    <m:f>
                      <m:fPr>
                        <m:ctrlPr>
                          <a:rPr lang="en-US" altLang="cs-CZ" sz="25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altLang="cs-CZ" sz="25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𝑐</m:t>
                        </m:r>
                      </m:num>
                      <m:den>
                        <m:r>
                          <a:rPr lang="en-US" altLang="cs-CZ" sz="25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den>
                    </m:f>
                  </m:oMath>
                </a14:m>
                <a:endParaRPr lang="en-US" altLang="cs-CZ" sz="2500" dirty="0"/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:r>
                  <a:rPr lang="en-US" altLang="cs-CZ" sz="2500" dirty="0"/>
                  <a:t>         	</a:t>
                </a:r>
                <a:r>
                  <a:rPr lang="en-US" altLang="cs-CZ" sz="2500" dirty="0">
                    <a:solidFill>
                      <a:srgbClr val="FFFF00"/>
                    </a:solidFill>
                  </a:rPr>
                  <a:t>ne</a:t>
                </a:r>
                <a:r>
                  <a:rPr lang="en-US" altLang="cs-CZ" sz="2500" dirty="0"/>
                  <a:t>:	</a:t>
                </a:r>
                <a14:m>
                  <m:oMath xmlns:m="http://schemas.openxmlformats.org/officeDocument/2006/math"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 −4</m:t>
                    </m:r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𝑎𝑐</m:t>
                    </m:r>
                  </m:oMath>
                </a14:m>
                <a:r>
                  <a:rPr lang="en-US" altLang="cs-CZ" sz="2500" dirty="0"/>
                  <a:t> </a:t>
                </a:r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:r>
                  <a:rPr lang="en-US" altLang="cs-CZ" sz="2500" dirty="0"/>
                  <a:t>                  	</a:t>
                </a:r>
                <a14:m>
                  <m:oMath xmlns:m="http://schemas.openxmlformats.org/officeDocument/2006/math">
                    <m:r>
                      <a:rPr lang="en-US" altLang="cs-CZ" sz="25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cs-CZ" sz="25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&gt;0: </m:t>
                    </m:r>
                    <m:sSub>
                      <m:sSubPr>
                        <m:ctrlP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altLang="cs-CZ" sz="2500" dirty="0"/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:r>
                  <a:rPr lang="en-US" altLang="cs-CZ" sz="2500" dirty="0"/>
                  <a:t>                  	</a:t>
                </a:r>
                <a14:m>
                  <m:oMath xmlns:m="http://schemas.openxmlformats.org/officeDocument/2006/math">
                    <m:r>
                      <a:rPr lang="en-US" altLang="cs-CZ" sz="25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cs-CZ" sz="25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=0: </m:t>
                    </m:r>
                    <m:sSub>
                      <m:sSubPr>
                        <m:ctrlP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altLang="cs-CZ" sz="2500" dirty="0"/>
              </a:p>
              <a:p>
                <a:pPr marL="57150" indent="0">
                  <a:lnSpc>
                    <a:spcPct val="80000"/>
                  </a:lnSpc>
                  <a:spcBef>
                    <a:spcPct val="15000"/>
                  </a:spcBef>
                  <a:buNone/>
                  <a:tabLst>
                    <a:tab pos="1076325" algn="l"/>
                    <a:tab pos="1524000" algn="l"/>
                    <a:tab pos="1706563" algn="l"/>
                    <a:tab pos="2692400" algn="l"/>
                    <a:tab pos="3322638" algn="l"/>
                    <a:tab pos="4308475" algn="l"/>
                    <a:tab pos="4927600" algn="l"/>
                  </a:tabLst>
                </a:pPr>
                <a:r>
                  <a:rPr lang="en-US" altLang="cs-CZ" sz="2500" dirty="0"/>
                  <a:t>                  	</a:t>
                </a:r>
                <a14:m>
                  <m:oMath xmlns:m="http://schemas.openxmlformats.org/officeDocument/2006/math">
                    <m:r>
                      <a:rPr lang="en-US" altLang="cs-CZ" sz="25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cs-CZ" sz="25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&lt;0: </m:t>
                    </m:r>
                    <m:sSub>
                      <m:sSubPr>
                        <m:ctrlP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altLang="cs-CZ" sz="25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cs-CZ" sz="25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altLang="cs-CZ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en-US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cs-CZ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cs-CZ" sz="25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cs-CZ" sz="25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</m:d>
                          </m:e>
                        </m:rad>
                      </m:num>
                      <m:den>
                        <m:r>
                          <a:rPr lang="en-US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cs-CZ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altLang="cs-CZ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endParaRPr lang="en-US" altLang="cs-CZ" sz="2500" dirty="0"/>
              </a:p>
            </p:txBody>
          </p:sp>
        </mc:Choice>
        <mc:Fallback xmlns="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123FDCBE-D00D-4321-8CDB-F53184EF33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86736"/>
                <a:ext cx="8352928" cy="5256584"/>
              </a:xfrm>
              <a:blipFill>
                <a:blip r:embed="rId2"/>
                <a:stretch>
                  <a:fillRect t="-464" r="-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414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>
            <a:extLst>
              <a:ext uri="{FF2B5EF4-FFF2-40B4-BE49-F238E27FC236}">
                <a16:creationId xmlns:a16="http://schemas.microsoft.com/office/drawing/2014/main" id="{9C00C208-B3C9-42D0-8C46-010EABBF866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877F1F-3BB0-4803-A063-EFA399149083}" type="datetime1">
              <a:rPr lang="en-CA" altLang="cs-CZ" sz="1400" smtClean="0"/>
              <a:pPr/>
              <a:t>2020-10-19</a:t>
            </a:fld>
            <a:endParaRPr lang="en-CA" altLang="cs-CZ" sz="1400"/>
          </a:p>
        </p:txBody>
      </p:sp>
      <p:sp>
        <p:nvSpPr>
          <p:cNvPr id="5123" name="Zástupný symbol pro číslo snímku 5">
            <a:extLst>
              <a:ext uri="{FF2B5EF4-FFF2-40B4-BE49-F238E27FC236}">
                <a16:creationId xmlns:a16="http://schemas.microsoft.com/office/drawing/2014/main" id="{B5B372AD-CDBB-46EB-B441-96CD33FDD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32FD92C-606A-4E6F-AB8A-0CDDB0631C2E}" type="slidenum">
              <a:rPr lang="en-CA" altLang="cs-CZ" sz="1400"/>
              <a:pPr/>
              <a:t>3</a:t>
            </a:fld>
            <a:endParaRPr lang="en-CA" altLang="cs-CZ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17A97F8E-D187-48AA-8C63-589A0EC9D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620000" cy="838200"/>
          </a:xfrm>
        </p:spPr>
        <p:txBody>
          <a:bodyPr/>
          <a:lstStyle/>
          <a:p>
            <a:r>
              <a:rPr lang="cs-CZ" altLang="cs-CZ"/>
              <a:t>Identifikátory</a:t>
            </a:r>
            <a:r>
              <a:rPr lang="en-US" altLang="cs-CZ"/>
              <a:t> (1)</a:t>
            </a:r>
            <a:endParaRPr lang="cs-CZ" altLang="cs-CZ"/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ECAA522E-3297-40FF-A17C-E9EBD8030D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620000" cy="1600200"/>
          </a:xfrm>
        </p:spPr>
        <p:txBody>
          <a:bodyPr/>
          <a:lstStyle/>
          <a:p>
            <a:r>
              <a:rPr lang="cs-CZ" altLang="cs-CZ"/>
              <a:t>Identifikátor může mít </a:t>
            </a:r>
            <a:r>
              <a:rPr lang="cs-CZ" altLang="cs-CZ">
                <a:solidFill>
                  <a:schemeClr val="folHlink"/>
                </a:solidFill>
              </a:rPr>
              <a:t>libovolnou délku</a:t>
            </a:r>
            <a:r>
              <a:rPr lang="cs-CZ" altLang="cs-CZ"/>
              <a:t>, ale různé implementace rozlišují jen pouze </a:t>
            </a:r>
            <a:r>
              <a:rPr lang="cs-CZ" altLang="cs-CZ">
                <a:solidFill>
                  <a:schemeClr val="folHlink"/>
                </a:solidFill>
              </a:rPr>
              <a:t>prvních n</a:t>
            </a:r>
            <a:r>
              <a:rPr lang="cs-CZ" altLang="cs-CZ"/>
              <a:t> znaků (C99 – 63 znaků)</a:t>
            </a:r>
          </a:p>
        </p:txBody>
      </p:sp>
      <p:sp>
        <p:nvSpPr>
          <p:cNvPr id="5126" name="Line 4">
            <a:extLst>
              <a:ext uri="{FF2B5EF4-FFF2-40B4-BE49-F238E27FC236}">
                <a16:creationId xmlns:a16="http://schemas.microsoft.com/office/drawing/2014/main" id="{74156015-7EC2-4CC9-A702-28B247932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27" name="Line 5">
            <a:extLst>
              <a:ext uri="{FF2B5EF4-FFF2-40B4-BE49-F238E27FC236}">
                <a16:creationId xmlns:a16="http://schemas.microsoft.com/office/drawing/2014/main" id="{60BFBDDB-33A2-4F1B-AC2D-B554D6831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3528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28" name="Rectangle 6">
            <a:extLst>
              <a:ext uri="{FF2B5EF4-FFF2-40B4-BE49-F238E27FC236}">
                <a16:creationId xmlns:a16="http://schemas.microsoft.com/office/drawing/2014/main" id="{C476372D-ED0D-4E70-A119-50F0229A0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810000"/>
            <a:ext cx="2133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Písmeno</a:t>
            </a:r>
          </a:p>
        </p:txBody>
      </p:sp>
      <p:sp>
        <p:nvSpPr>
          <p:cNvPr id="5129" name="Rectangle 7">
            <a:extLst>
              <a:ext uri="{FF2B5EF4-FFF2-40B4-BE49-F238E27FC236}">
                <a16:creationId xmlns:a16="http://schemas.microsoft.com/office/drawing/2014/main" id="{4C15CA60-59CB-40C6-B75B-EB2B2EE70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572000"/>
            <a:ext cx="2133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Číslice</a:t>
            </a:r>
          </a:p>
        </p:txBody>
      </p:sp>
      <p:sp>
        <p:nvSpPr>
          <p:cNvPr id="5130" name="Rectangle 8">
            <a:extLst>
              <a:ext uri="{FF2B5EF4-FFF2-40B4-BE49-F238E27FC236}">
                <a16:creationId xmlns:a16="http://schemas.microsoft.com/office/drawing/2014/main" id="{4C80760B-2A10-495E-B426-8B7583A2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334000"/>
            <a:ext cx="2133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Podtržítko</a:t>
            </a:r>
          </a:p>
        </p:txBody>
      </p:sp>
      <p:sp>
        <p:nvSpPr>
          <p:cNvPr id="5131" name="Rectangle 9">
            <a:extLst>
              <a:ext uri="{FF2B5EF4-FFF2-40B4-BE49-F238E27FC236}">
                <a16:creationId xmlns:a16="http://schemas.microsoft.com/office/drawing/2014/main" id="{E25022A6-F048-4C2F-9832-358028BBC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048000"/>
            <a:ext cx="2133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Písmeno</a:t>
            </a:r>
          </a:p>
        </p:txBody>
      </p:sp>
      <p:sp>
        <p:nvSpPr>
          <p:cNvPr id="5132" name="Rectangle 10">
            <a:extLst>
              <a:ext uri="{FF2B5EF4-FFF2-40B4-BE49-F238E27FC236}">
                <a16:creationId xmlns:a16="http://schemas.microsoft.com/office/drawing/2014/main" id="{DE4033AE-1C0D-4980-BA86-C80693101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810000"/>
            <a:ext cx="2133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Podtržítko</a:t>
            </a:r>
          </a:p>
        </p:txBody>
      </p:sp>
      <p:sp>
        <p:nvSpPr>
          <p:cNvPr id="5133" name="Line 11">
            <a:extLst>
              <a:ext uri="{FF2B5EF4-FFF2-40B4-BE49-F238E27FC236}">
                <a16:creationId xmlns:a16="http://schemas.microsoft.com/office/drawing/2014/main" id="{EE0892FA-B164-41E9-AED4-ABB27C700B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4" name="Line 12">
            <a:extLst>
              <a:ext uri="{FF2B5EF4-FFF2-40B4-BE49-F238E27FC236}">
                <a16:creationId xmlns:a16="http://schemas.microsoft.com/office/drawing/2014/main" id="{E014F7B3-07AA-4F6A-B54D-28051AB1E5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4114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5" name="Line 13">
            <a:extLst>
              <a:ext uri="{FF2B5EF4-FFF2-40B4-BE49-F238E27FC236}">
                <a16:creationId xmlns:a16="http://schemas.microsoft.com/office/drawing/2014/main" id="{FB7A6B02-C69E-44A0-9C90-0B4C321B8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114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6" name="Line 14">
            <a:extLst>
              <a:ext uri="{FF2B5EF4-FFF2-40B4-BE49-F238E27FC236}">
                <a16:creationId xmlns:a16="http://schemas.microsoft.com/office/drawing/2014/main" id="{29B98F2B-BB7D-4F2D-9A13-82522384E3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7" name="Line 15">
            <a:extLst>
              <a:ext uri="{FF2B5EF4-FFF2-40B4-BE49-F238E27FC236}">
                <a16:creationId xmlns:a16="http://schemas.microsoft.com/office/drawing/2014/main" id="{7E8662C0-7E3A-473D-A4D0-3BF9124D34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3528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8" name="Line 16">
            <a:extLst>
              <a:ext uri="{FF2B5EF4-FFF2-40B4-BE49-F238E27FC236}">
                <a16:creationId xmlns:a16="http://schemas.microsoft.com/office/drawing/2014/main" id="{47A35AFB-AC29-482D-89CA-4CA6B79791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39" name="Line 17">
            <a:extLst>
              <a:ext uri="{FF2B5EF4-FFF2-40B4-BE49-F238E27FC236}">
                <a16:creationId xmlns:a16="http://schemas.microsoft.com/office/drawing/2014/main" id="{9B047E45-48BB-4189-8089-FA6C9AAA70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40" name="Line 18">
            <a:extLst>
              <a:ext uri="{FF2B5EF4-FFF2-40B4-BE49-F238E27FC236}">
                <a16:creationId xmlns:a16="http://schemas.microsoft.com/office/drawing/2014/main" id="{B7F536C3-3D26-4A00-A11F-80935CBC87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41" name="Line 19">
            <a:extLst>
              <a:ext uri="{FF2B5EF4-FFF2-40B4-BE49-F238E27FC236}">
                <a16:creationId xmlns:a16="http://schemas.microsoft.com/office/drawing/2014/main" id="{ACD95B46-87D8-462F-9694-F5A1A80EEA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5638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42" name="Line 20">
            <a:extLst>
              <a:ext uri="{FF2B5EF4-FFF2-40B4-BE49-F238E27FC236}">
                <a16:creationId xmlns:a16="http://schemas.microsoft.com/office/drawing/2014/main" id="{F8547C12-7821-4019-A99B-FF7AFF3231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33528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43" name="Line 21">
            <a:extLst>
              <a:ext uri="{FF2B5EF4-FFF2-40B4-BE49-F238E27FC236}">
                <a16:creationId xmlns:a16="http://schemas.microsoft.com/office/drawing/2014/main" id="{903D77EF-1263-47CE-9276-566C6BBD8F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44" name="Line 22">
            <a:extLst>
              <a:ext uri="{FF2B5EF4-FFF2-40B4-BE49-F238E27FC236}">
                <a16:creationId xmlns:a16="http://schemas.microsoft.com/office/drawing/2014/main" id="{3CD01513-BD65-4EB0-BD6D-DCAA736304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4114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>
            <a:extLst>
              <a:ext uri="{FF2B5EF4-FFF2-40B4-BE49-F238E27FC236}">
                <a16:creationId xmlns:a16="http://schemas.microsoft.com/office/drawing/2014/main" id="{693D2989-4D6F-4E1A-B187-C3114DB643B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1277FD-89BD-473D-B625-BE573EABA1B3}" type="datetime1">
              <a:rPr lang="en-CA" altLang="cs-CZ" sz="1400" smtClean="0"/>
              <a:pPr/>
              <a:t>2020-10-19</a:t>
            </a:fld>
            <a:endParaRPr lang="en-CA" altLang="cs-CZ" sz="1400"/>
          </a:p>
        </p:txBody>
      </p:sp>
      <p:sp>
        <p:nvSpPr>
          <p:cNvPr id="6147" name="Zástupný symbol pro číslo snímku 5">
            <a:extLst>
              <a:ext uri="{FF2B5EF4-FFF2-40B4-BE49-F238E27FC236}">
                <a16:creationId xmlns:a16="http://schemas.microsoft.com/office/drawing/2014/main" id="{C66FCF0A-7E9A-4CCB-8F9F-6C5C91EBB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A8E2C2-FA7B-4CDF-B107-0A139FFB7C43}" type="slidenum">
              <a:rPr lang="en-CA" altLang="cs-CZ" sz="1400"/>
              <a:pPr/>
              <a:t>4</a:t>
            </a:fld>
            <a:endParaRPr lang="en-CA" altLang="cs-CZ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25C478-5FD5-4021-B217-2108F6859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cs-CZ" altLang="cs-CZ"/>
              <a:t>Identifikátory (2)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C03DC2EC-EC4D-4A48-89C1-71B0E71AC2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533400"/>
          </a:xfrm>
        </p:spPr>
        <p:txBody>
          <a:bodyPr/>
          <a:lstStyle/>
          <a:p>
            <a:r>
              <a:rPr lang="cs-CZ" altLang="cs-CZ"/>
              <a:t>Podtržítko:</a:t>
            </a:r>
          </a:p>
        </p:txBody>
      </p:sp>
      <p:sp>
        <p:nvSpPr>
          <p:cNvPr id="6150" name="Oval 4">
            <a:extLst>
              <a:ext uri="{FF2B5EF4-FFF2-40B4-BE49-F238E27FC236}">
                <a16:creationId xmlns:a16="http://schemas.microsoft.com/office/drawing/2014/main" id="{EADE9158-46AE-4D04-87EB-8788ED7CB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819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_</a:t>
            </a:r>
          </a:p>
        </p:txBody>
      </p:sp>
      <p:sp>
        <p:nvSpPr>
          <p:cNvPr id="6151" name="Line 5">
            <a:extLst>
              <a:ext uri="{FF2B5EF4-FFF2-40B4-BE49-F238E27FC236}">
                <a16:creationId xmlns:a16="http://schemas.microsoft.com/office/drawing/2014/main" id="{438808A3-E9D8-4EA8-A63F-98571BAA29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048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52" name="Line 6">
            <a:extLst>
              <a:ext uri="{FF2B5EF4-FFF2-40B4-BE49-F238E27FC236}">
                <a16:creationId xmlns:a16="http://schemas.microsoft.com/office/drawing/2014/main" id="{DD2A2B43-BB26-4500-B7BC-1BC72F5BB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53" name="Rectangle 27">
            <a:extLst>
              <a:ext uri="{FF2B5EF4-FFF2-40B4-BE49-F238E27FC236}">
                <a16:creationId xmlns:a16="http://schemas.microsoft.com/office/drawing/2014/main" id="{12611565-C861-4F53-86B2-07EE8AE48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8100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3200"/>
              <a:t>Písmeno:</a:t>
            </a:r>
          </a:p>
        </p:txBody>
      </p:sp>
      <p:sp>
        <p:nvSpPr>
          <p:cNvPr id="6154" name="Line 28">
            <a:extLst>
              <a:ext uri="{FF2B5EF4-FFF2-40B4-BE49-F238E27FC236}">
                <a16:creationId xmlns:a16="http://schemas.microsoft.com/office/drawing/2014/main" id="{C2609EE3-190D-496F-B9F1-6A32D489B1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5720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55" name="Oval 29">
            <a:extLst>
              <a:ext uri="{FF2B5EF4-FFF2-40B4-BE49-F238E27FC236}">
                <a16:creationId xmlns:a16="http://schemas.microsoft.com/office/drawing/2014/main" id="{EEA9BD40-BE50-48DF-BC83-7DFC8332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00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6156" name="Oval 30">
            <a:extLst>
              <a:ext uri="{FF2B5EF4-FFF2-40B4-BE49-F238E27FC236}">
                <a16:creationId xmlns:a16="http://schemas.microsoft.com/office/drawing/2014/main" id="{F31D3E5A-AE98-4C55-8524-BD30A174C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00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Z</a:t>
            </a:r>
          </a:p>
        </p:txBody>
      </p:sp>
      <p:sp>
        <p:nvSpPr>
          <p:cNvPr id="6157" name="Oval 31">
            <a:extLst>
              <a:ext uri="{FF2B5EF4-FFF2-40B4-BE49-F238E27FC236}">
                <a16:creationId xmlns:a16="http://schemas.microsoft.com/office/drawing/2014/main" id="{B4476A54-B27A-474A-B35D-CF2E9EE3E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00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6158" name="Oval 32">
            <a:extLst>
              <a:ext uri="{FF2B5EF4-FFF2-40B4-BE49-F238E27FC236}">
                <a16:creationId xmlns:a16="http://schemas.microsoft.com/office/drawing/2014/main" id="{88B2C6FC-45C3-450B-B420-567D16F1D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00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z</a:t>
            </a:r>
          </a:p>
        </p:txBody>
      </p:sp>
      <p:sp>
        <p:nvSpPr>
          <p:cNvPr id="6159" name="Line 33">
            <a:extLst>
              <a:ext uri="{FF2B5EF4-FFF2-40B4-BE49-F238E27FC236}">
                <a16:creationId xmlns:a16="http://schemas.microsoft.com/office/drawing/2014/main" id="{D001C6D2-C792-4C32-943F-6189C438DA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4864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0" name="Line 34">
            <a:extLst>
              <a:ext uri="{FF2B5EF4-FFF2-40B4-BE49-F238E27FC236}">
                <a16:creationId xmlns:a16="http://schemas.microsoft.com/office/drawing/2014/main" id="{ED1A838F-1A1D-422D-B807-5119E1773E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1" name="Line 35">
            <a:extLst>
              <a:ext uri="{FF2B5EF4-FFF2-40B4-BE49-F238E27FC236}">
                <a16:creationId xmlns:a16="http://schemas.microsoft.com/office/drawing/2014/main" id="{0C2EC033-4F0D-447C-9161-7FAFD1042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2" name="Line 36">
            <a:extLst>
              <a:ext uri="{FF2B5EF4-FFF2-40B4-BE49-F238E27FC236}">
                <a16:creationId xmlns:a16="http://schemas.microsoft.com/office/drawing/2014/main" id="{5CD25EAE-5ACE-4F05-9461-88E4AB597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3" name="Line 37">
            <a:extLst>
              <a:ext uri="{FF2B5EF4-FFF2-40B4-BE49-F238E27FC236}">
                <a16:creationId xmlns:a16="http://schemas.microsoft.com/office/drawing/2014/main" id="{EBBEF85B-350F-4D04-BD38-F72F5D15D2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4" name="Line 38">
            <a:extLst>
              <a:ext uri="{FF2B5EF4-FFF2-40B4-BE49-F238E27FC236}">
                <a16:creationId xmlns:a16="http://schemas.microsoft.com/office/drawing/2014/main" id="{3FACA4A9-B5F7-42EE-AC5C-7C3E63D0F1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5" name="Line 39">
            <a:extLst>
              <a:ext uri="{FF2B5EF4-FFF2-40B4-BE49-F238E27FC236}">
                <a16:creationId xmlns:a16="http://schemas.microsoft.com/office/drawing/2014/main" id="{41C3D448-06EF-4BF0-914E-C7B98096CB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6" name="Line 40">
            <a:extLst>
              <a:ext uri="{FF2B5EF4-FFF2-40B4-BE49-F238E27FC236}">
                <a16:creationId xmlns:a16="http://schemas.microsoft.com/office/drawing/2014/main" id="{8E5F6870-C4DA-41AC-937D-5BFC3057A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7" name="Line 41">
            <a:extLst>
              <a:ext uri="{FF2B5EF4-FFF2-40B4-BE49-F238E27FC236}">
                <a16:creationId xmlns:a16="http://schemas.microsoft.com/office/drawing/2014/main" id="{04BDEA26-9647-4038-92B3-28D6C7497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8" name="Line 42">
            <a:extLst>
              <a:ext uri="{FF2B5EF4-FFF2-40B4-BE49-F238E27FC236}">
                <a16:creationId xmlns:a16="http://schemas.microsoft.com/office/drawing/2014/main" id="{4FC9AB97-B7CC-4AF9-A568-7FDA13DB97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029200"/>
            <a:ext cx="5334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9" name="Line 43">
            <a:extLst>
              <a:ext uri="{FF2B5EF4-FFF2-40B4-BE49-F238E27FC236}">
                <a16:creationId xmlns:a16="http://schemas.microsoft.com/office/drawing/2014/main" id="{DF642999-B39E-4651-9FCC-4558B2FA6D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029200"/>
            <a:ext cx="609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>
            <a:extLst>
              <a:ext uri="{FF2B5EF4-FFF2-40B4-BE49-F238E27FC236}">
                <a16:creationId xmlns:a16="http://schemas.microsoft.com/office/drawing/2014/main" id="{B766C6BA-150C-440B-93AE-45F18E64F70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C61E6D-A7B1-4A8E-86A0-C23F9CB0B6CB}" type="datetime1">
              <a:rPr lang="en-CA" altLang="cs-CZ" sz="1400" smtClean="0"/>
              <a:pPr/>
              <a:t>2020-10-19</a:t>
            </a:fld>
            <a:endParaRPr lang="en-CA" altLang="cs-CZ" sz="1400"/>
          </a:p>
        </p:txBody>
      </p:sp>
      <p:sp>
        <p:nvSpPr>
          <p:cNvPr id="7171" name="Zástupný symbol pro číslo snímku 5">
            <a:extLst>
              <a:ext uri="{FF2B5EF4-FFF2-40B4-BE49-F238E27FC236}">
                <a16:creationId xmlns:a16="http://schemas.microsoft.com/office/drawing/2014/main" id="{9C425647-3D48-4141-BEA1-262E2C07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1909DA-AE76-4702-A02B-9EAFD890D131}" type="slidenum">
              <a:rPr lang="en-CA" altLang="cs-CZ" sz="1400"/>
              <a:pPr/>
              <a:t>5</a:t>
            </a:fld>
            <a:endParaRPr lang="en-CA" altLang="cs-CZ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DA9D5CCB-D909-4BD4-862F-393479620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cs-CZ" altLang="cs-CZ"/>
              <a:t>Číslice</a:t>
            </a:r>
          </a:p>
        </p:txBody>
      </p:sp>
      <p:sp>
        <p:nvSpPr>
          <p:cNvPr id="7173" name="Line 20">
            <a:extLst>
              <a:ext uri="{FF2B5EF4-FFF2-40B4-BE49-F238E27FC236}">
                <a16:creationId xmlns:a16="http://schemas.microsoft.com/office/drawing/2014/main" id="{C5EEBB06-4D25-49FE-8DE4-020395932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2578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4" name="Rectangle 21">
            <a:extLst>
              <a:ext uri="{FF2B5EF4-FFF2-40B4-BE49-F238E27FC236}">
                <a16:creationId xmlns:a16="http://schemas.microsoft.com/office/drawing/2014/main" id="{A8A7260F-C49D-4E66-9CFA-33284EE4C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486400"/>
            <a:ext cx="1524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Číslice</a:t>
            </a:r>
          </a:p>
        </p:txBody>
      </p:sp>
      <p:sp>
        <p:nvSpPr>
          <p:cNvPr id="7175" name="Oval 22">
            <a:extLst>
              <a:ext uri="{FF2B5EF4-FFF2-40B4-BE49-F238E27FC236}">
                <a16:creationId xmlns:a16="http://schemas.microsoft.com/office/drawing/2014/main" id="{04538793-5969-47D1-BAB1-EFC532D84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486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7176" name="Oval 23">
            <a:extLst>
              <a:ext uri="{FF2B5EF4-FFF2-40B4-BE49-F238E27FC236}">
                <a16:creationId xmlns:a16="http://schemas.microsoft.com/office/drawing/2014/main" id="{017F59EB-AB6F-442E-B7BA-7A24F8FE8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7177" name="Oval 24">
            <a:extLst>
              <a:ext uri="{FF2B5EF4-FFF2-40B4-BE49-F238E27FC236}">
                <a16:creationId xmlns:a16="http://schemas.microsoft.com/office/drawing/2014/main" id="{E6BCE62F-590E-404E-B3B4-413AF77D3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486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7178" name="Oval 25">
            <a:extLst>
              <a:ext uri="{FF2B5EF4-FFF2-40B4-BE49-F238E27FC236}">
                <a16:creationId xmlns:a16="http://schemas.microsoft.com/office/drawing/2014/main" id="{03CA60D0-B31E-48CC-A60C-3437B7CC0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486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7179" name="Line 26">
            <a:extLst>
              <a:ext uri="{FF2B5EF4-FFF2-40B4-BE49-F238E27FC236}">
                <a16:creationId xmlns:a16="http://schemas.microsoft.com/office/drawing/2014/main" id="{7E39CCD0-F975-41B1-AF6E-F587CD9059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61722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0" name="Line 27">
            <a:extLst>
              <a:ext uri="{FF2B5EF4-FFF2-40B4-BE49-F238E27FC236}">
                <a16:creationId xmlns:a16="http://schemas.microsoft.com/office/drawing/2014/main" id="{4A54F347-CB6F-4593-BD62-CE711273C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1" name="Line 28">
            <a:extLst>
              <a:ext uri="{FF2B5EF4-FFF2-40B4-BE49-F238E27FC236}">
                <a16:creationId xmlns:a16="http://schemas.microsoft.com/office/drawing/2014/main" id="{00D4E149-516A-433E-8BB9-1161C13B4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2" name="Line 29">
            <a:extLst>
              <a:ext uri="{FF2B5EF4-FFF2-40B4-BE49-F238E27FC236}">
                <a16:creationId xmlns:a16="http://schemas.microsoft.com/office/drawing/2014/main" id="{2E98CC72-6AF5-407A-B15A-902C04F099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3" name="Line 30">
            <a:extLst>
              <a:ext uri="{FF2B5EF4-FFF2-40B4-BE49-F238E27FC236}">
                <a16:creationId xmlns:a16="http://schemas.microsoft.com/office/drawing/2014/main" id="{2F801DE4-0906-4D7A-AA8F-BD185A1BA4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4" name="Line 31">
            <a:extLst>
              <a:ext uri="{FF2B5EF4-FFF2-40B4-BE49-F238E27FC236}">
                <a16:creationId xmlns:a16="http://schemas.microsoft.com/office/drawing/2014/main" id="{28C67E26-7752-43F7-9CD7-1CD5341D48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5" name="Line 32">
            <a:extLst>
              <a:ext uri="{FF2B5EF4-FFF2-40B4-BE49-F238E27FC236}">
                <a16:creationId xmlns:a16="http://schemas.microsoft.com/office/drawing/2014/main" id="{D319C388-083A-4697-BF84-55CD26B8C8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6" name="Line 33">
            <a:extLst>
              <a:ext uri="{FF2B5EF4-FFF2-40B4-BE49-F238E27FC236}">
                <a16:creationId xmlns:a16="http://schemas.microsoft.com/office/drawing/2014/main" id="{D77AD371-B733-4DCD-A46E-CF9A0D4A97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7" name="Line 34">
            <a:extLst>
              <a:ext uri="{FF2B5EF4-FFF2-40B4-BE49-F238E27FC236}">
                <a16:creationId xmlns:a16="http://schemas.microsoft.com/office/drawing/2014/main" id="{1D6EFAAB-05EB-475F-9D01-45A77E3FAD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8" name="Line 35">
            <a:extLst>
              <a:ext uri="{FF2B5EF4-FFF2-40B4-BE49-F238E27FC236}">
                <a16:creationId xmlns:a16="http://schemas.microsoft.com/office/drawing/2014/main" id="{A4DB8472-7A0C-461A-A82A-2C1140AF7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9" name="Line 36">
            <a:extLst>
              <a:ext uri="{FF2B5EF4-FFF2-40B4-BE49-F238E27FC236}">
                <a16:creationId xmlns:a16="http://schemas.microsoft.com/office/drawing/2014/main" id="{25B71ACD-4E52-496F-A3F5-C04A08621E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0" name="Line 37">
            <a:extLst>
              <a:ext uri="{FF2B5EF4-FFF2-40B4-BE49-F238E27FC236}">
                <a16:creationId xmlns:a16="http://schemas.microsoft.com/office/drawing/2014/main" id="{E30E052A-29EF-42C0-9C61-E05F22D1B6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715000"/>
            <a:ext cx="381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1" name="Line 38">
            <a:extLst>
              <a:ext uri="{FF2B5EF4-FFF2-40B4-BE49-F238E27FC236}">
                <a16:creationId xmlns:a16="http://schemas.microsoft.com/office/drawing/2014/main" id="{A92410EF-680C-438C-A7AB-4EB3C66527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7150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2" name="Line 39">
            <a:extLst>
              <a:ext uri="{FF2B5EF4-FFF2-40B4-BE49-F238E27FC236}">
                <a16:creationId xmlns:a16="http://schemas.microsoft.com/office/drawing/2014/main" id="{0BEFA401-A550-4871-A6A0-7979C0C8B3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429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3" name="Oval 40">
            <a:extLst>
              <a:ext uri="{FF2B5EF4-FFF2-40B4-BE49-F238E27FC236}">
                <a16:creationId xmlns:a16="http://schemas.microsoft.com/office/drawing/2014/main" id="{66F25556-433B-4F26-A1B9-14206EC4F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7194" name="Oval 41">
            <a:extLst>
              <a:ext uri="{FF2B5EF4-FFF2-40B4-BE49-F238E27FC236}">
                <a16:creationId xmlns:a16="http://schemas.microsoft.com/office/drawing/2014/main" id="{D7364EE8-07E5-4F57-A153-5119A0928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657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7</a:t>
            </a:r>
          </a:p>
        </p:txBody>
      </p:sp>
      <p:sp>
        <p:nvSpPr>
          <p:cNvPr id="7195" name="Line 42">
            <a:extLst>
              <a:ext uri="{FF2B5EF4-FFF2-40B4-BE49-F238E27FC236}">
                <a16:creationId xmlns:a16="http://schemas.microsoft.com/office/drawing/2014/main" id="{64137E86-F1A8-4DA8-A348-9716F1D0E6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3429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6" name="Line 43">
            <a:extLst>
              <a:ext uri="{FF2B5EF4-FFF2-40B4-BE49-F238E27FC236}">
                <a16:creationId xmlns:a16="http://schemas.microsoft.com/office/drawing/2014/main" id="{C3CF7B7F-42B0-473F-9E6C-D0044996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429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7" name="Line 44">
            <a:extLst>
              <a:ext uri="{FF2B5EF4-FFF2-40B4-BE49-F238E27FC236}">
                <a16:creationId xmlns:a16="http://schemas.microsoft.com/office/drawing/2014/main" id="{48C612AB-328F-45BF-BF13-BD24EE3E3B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343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8" name="Line 45">
            <a:extLst>
              <a:ext uri="{FF2B5EF4-FFF2-40B4-BE49-F238E27FC236}">
                <a16:creationId xmlns:a16="http://schemas.microsoft.com/office/drawing/2014/main" id="{1E7FC01F-E386-477E-8814-131BC9BFA1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9" name="Line 46">
            <a:extLst>
              <a:ext uri="{FF2B5EF4-FFF2-40B4-BE49-F238E27FC236}">
                <a16:creationId xmlns:a16="http://schemas.microsoft.com/office/drawing/2014/main" id="{C02422B4-12C6-4594-A3F1-22D146380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00" name="Line 47">
            <a:extLst>
              <a:ext uri="{FF2B5EF4-FFF2-40B4-BE49-F238E27FC236}">
                <a16:creationId xmlns:a16="http://schemas.microsoft.com/office/drawing/2014/main" id="{5D26A4DC-9D60-42FA-A469-76FD66E02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886200"/>
            <a:ext cx="1143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01" name="Rectangle 48">
            <a:extLst>
              <a:ext uri="{FF2B5EF4-FFF2-40B4-BE49-F238E27FC236}">
                <a16:creationId xmlns:a16="http://schemas.microsoft.com/office/drawing/2014/main" id="{C4D7FDEF-8761-4650-B586-47A45EA3C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7432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3200"/>
              <a:t>Oktálová číslice:</a:t>
            </a:r>
          </a:p>
        </p:txBody>
      </p:sp>
      <p:sp>
        <p:nvSpPr>
          <p:cNvPr id="7202" name="Rectangle 49">
            <a:extLst>
              <a:ext uri="{FF2B5EF4-FFF2-40B4-BE49-F238E27FC236}">
                <a16:creationId xmlns:a16="http://schemas.microsoft.com/office/drawing/2014/main" id="{48A14771-F140-453D-B25B-FBB63DCF7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5720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3200"/>
              <a:t>Hexadecimální číslice:</a:t>
            </a:r>
          </a:p>
        </p:txBody>
      </p:sp>
      <p:sp>
        <p:nvSpPr>
          <p:cNvPr id="7203" name="Line 52">
            <a:extLst>
              <a:ext uri="{FF2B5EF4-FFF2-40B4-BE49-F238E27FC236}">
                <a16:creationId xmlns:a16="http://schemas.microsoft.com/office/drawing/2014/main" id="{BD6ACCBA-49CE-464B-A91A-3D60F49545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600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04" name="Oval 53">
            <a:extLst>
              <a:ext uri="{FF2B5EF4-FFF2-40B4-BE49-F238E27FC236}">
                <a16:creationId xmlns:a16="http://schemas.microsoft.com/office/drawing/2014/main" id="{75ECF9CB-72FB-4D25-96D1-C42259979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7205" name="Oval 54">
            <a:extLst>
              <a:ext uri="{FF2B5EF4-FFF2-40B4-BE49-F238E27FC236}">
                <a16:creationId xmlns:a16="http://schemas.microsoft.com/office/drawing/2014/main" id="{9BCF41E1-7FE7-48D3-B3F7-1EF63BE00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7206" name="Line 55">
            <a:extLst>
              <a:ext uri="{FF2B5EF4-FFF2-40B4-BE49-F238E27FC236}">
                <a16:creationId xmlns:a16="http://schemas.microsoft.com/office/drawing/2014/main" id="{5BEEFCD5-BA3E-44E7-AB4C-104FB19AB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60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07" name="Line 56">
            <a:extLst>
              <a:ext uri="{FF2B5EF4-FFF2-40B4-BE49-F238E27FC236}">
                <a16:creationId xmlns:a16="http://schemas.microsoft.com/office/drawing/2014/main" id="{2DA066F2-7956-4260-96CF-E313DD9DC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08" name="Line 57">
            <a:extLst>
              <a:ext uri="{FF2B5EF4-FFF2-40B4-BE49-F238E27FC236}">
                <a16:creationId xmlns:a16="http://schemas.microsoft.com/office/drawing/2014/main" id="{162E4AC9-8FA7-4617-AE90-8A0FE21F3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514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09" name="Line 58">
            <a:extLst>
              <a:ext uri="{FF2B5EF4-FFF2-40B4-BE49-F238E27FC236}">
                <a16:creationId xmlns:a16="http://schemas.microsoft.com/office/drawing/2014/main" id="{04744B62-6514-4D83-9049-D4D1C37ECD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10" name="Line 59">
            <a:extLst>
              <a:ext uri="{FF2B5EF4-FFF2-40B4-BE49-F238E27FC236}">
                <a16:creationId xmlns:a16="http://schemas.microsoft.com/office/drawing/2014/main" id="{C6D4F83F-281B-4181-BA53-676A96E4B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11" name="Line 60">
            <a:extLst>
              <a:ext uri="{FF2B5EF4-FFF2-40B4-BE49-F238E27FC236}">
                <a16:creationId xmlns:a16="http://schemas.microsoft.com/office/drawing/2014/main" id="{DE493D53-A8C6-4912-BF74-F1B427BF3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057400"/>
            <a:ext cx="1143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12" name="Rectangle 61">
            <a:extLst>
              <a:ext uri="{FF2B5EF4-FFF2-40B4-BE49-F238E27FC236}">
                <a16:creationId xmlns:a16="http://schemas.microsoft.com/office/drawing/2014/main" id="{B3BB300D-97E1-4C2A-88FC-63B2A0301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3200"/>
              <a:t>Číslice:			    </a:t>
            </a:r>
            <a:r>
              <a:rPr lang="cs-CZ" altLang="cs-CZ" sz="2800">
                <a:sym typeface="Wingdings" panose="05000000000000000000" pitchFamily="2" charset="2"/>
              </a:rPr>
              <a:t></a:t>
            </a:r>
            <a:r>
              <a:rPr lang="cs-CZ" altLang="cs-CZ" sz="3200">
                <a:sym typeface="Wingdings" panose="05000000000000000000" pitchFamily="2" charset="2"/>
              </a:rPr>
              <a:t>  </a:t>
            </a:r>
            <a:r>
              <a:rPr lang="cs-CZ" altLang="cs-CZ" sz="3200"/>
              <a:t>Nenulová číslice:</a:t>
            </a:r>
          </a:p>
        </p:txBody>
      </p:sp>
      <p:sp>
        <p:nvSpPr>
          <p:cNvPr id="7213" name="Line 62">
            <a:extLst>
              <a:ext uri="{FF2B5EF4-FFF2-40B4-BE49-F238E27FC236}">
                <a16:creationId xmlns:a16="http://schemas.microsoft.com/office/drawing/2014/main" id="{F8D82BA2-5713-45C8-9BF4-7985F8A0BF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600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14" name="Oval 63">
            <a:extLst>
              <a:ext uri="{FF2B5EF4-FFF2-40B4-BE49-F238E27FC236}">
                <a16:creationId xmlns:a16="http://schemas.microsoft.com/office/drawing/2014/main" id="{73A19737-C7B9-4FB4-9C8F-726A7314C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7215" name="Oval 64">
            <a:extLst>
              <a:ext uri="{FF2B5EF4-FFF2-40B4-BE49-F238E27FC236}">
                <a16:creationId xmlns:a16="http://schemas.microsoft.com/office/drawing/2014/main" id="{689F6802-4AC5-479A-B2E2-5988851AB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7216" name="Line 65">
            <a:extLst>
              <a:ext uri="{FF2B5EF4-FFF2-40B4-BE49-F238E27FC236}">
                <a16:creationId xmlns:a16="http://schemas.microsoft.com/office/drawing/2014/main" id="{C98477F9-4B88-495A-AA54-BC3D7E874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160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17" name="Line 66">
            <a:extLst>
              <a:ext uri="{FF2B5EF4-FFF2-40B4-BE49-F238E27FC236}">
                <a16:creationId xmlns:a16="http://schemas.microsoft.com/office/drawing/2014/main" id="{963ED6BA-600C-4C4A-96B3-74D623F9AD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160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18" name="Line 67">
            <a:extLst>
              <a:ext uri="{FF2B5EF4-FFF2-40B4-BE49-F238E27FC236}">
                <a16:creationId xmlns:a16="http://schemas.microsoft.com/office/drawing/2014/main" id="{A7A1F947-5043-47A8-B357-FB5AC3A0B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514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19" name="Line 68">
            <a:extLst>
              <a:ext uri="{FF2B5EF4-FFF2-40B4-BE49-F238E27FC236}">
                <a16:creationId xmlns:a16="http://schemas.microsoft.com/office/drawing/2014/main" id="{C582A9C8-FB2D-4D55-9D0D-5C4E38FF31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20" name="Line 69">
            <a:extLst>
              <a:ext uri="{FF2B5EF4-FFF2-40B4-BE49-F238E27FC236}">
                <a16:creationId xmlns:a16="http://schemas.microsoft.com/office/drawing/2014/main" id="{A6C35777-4790-44DA-BE01-4C16021EA8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21" name="Line 70">
            <a:extLst>
              <a:ext uri="{FF2B5EF4-FFF2-40B4-BE49-F238E27FC236}">
                <a16:creationId xmlns:a16="http://schemas.microsoft.com/office/drawing/2014/main" id="{17CE6DD8-76A3-4FD6-9843-0579B9176C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057400"/>
            <a:ext cx="1143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>
            <a:extLst>
              <a:ext uri="{FF2B5EF4-FFF2-40B4-BE49-F238E27FC236}">
                <a16:creationId xmlns:a16="http://schemas.microsoft.com/office/drawing/2014/main" id="{D4592C76-9B6B-4B01-A202-FE80B64E799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5C959F-5C5B-4F0D-B483-233BB71C3FE6}" type="datetime1">
              <a:rPr lang="en-CA" altLang="cs-CZ" sz="1400" smtClean="0"/>
              <a:pPr/>
              <a:t>2020-10-19</a:t>
            </a:fld>
            <a:endParaRPr lang="en-CA" altLang="cs-CZ" sz="1400"/>
          </a:p>
        </p:txBody>
      </p:sp>
      <p:sp>
        <p:nvSpPr>
          <p:cNvPr id="8195" name="Zástupný symbol pro číslo snímku 5">
            <a:extLst>
              <a:ext uri="{FF2B5EF4-FFF2-40B4-BE49-F238E27FC236}">
                <a16:creationId xmlns:a16="http://schemas.microsoft.com/office/drawing/2014/main" id="{ADC79228-DC95-4F30-ACA0-C79085EFE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39FF1B9-C2F7-4A4D-90E8-03A0FF53F6D7}" type="slidenum">
              <a:rPr lang="en-CA" altLang="cs-CZ" sz="1400"/>
              <a:pPr/>
              <a:t>6</a:t>
            </a:fld>
            <a:endParaRPr lang="en-CA" altLang="cs-CZ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CD114760-2245-4D83-AE75-CA0A67EE7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cs-CZ" altLang="cs-CZ"/>
              <a:t>Čísla (1)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84542B8-CFFD-4D3A-9833-1DB626A3B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990600"/>
          </a:xfrm>
        </p:spPr>
        <p:txBody>
          <a:bodyPr/>
          <a:lstStyle/>
          <a:p>
            <a:r>
              <a:rPr lang="cs-CZ" altLang="cs-CZ">
                <a:solidFill>
                  <a:schemeClr val="folHlink"/>
                </a:solidFill>
              </a:rPr>
              <a:t>Celá</a:t>
            </a:r>
            <a:r>
              <a:rPr lang="cs-CZ" altLang="cs-CZ"/>
              <a:t>:</a:t>
            </a:r>
          </a:p>
          <a:p>
            <a:pPr lvl="1"/>
            <a:r>
              <a:rPr lang="cs-CZ" altLang="cs-CZ"/>
              <a:t>dekadická: </a:t>
            </a:r>
          </a:p>
        </p:txBody>
      </p:sp>
      <p:sp>
        <p:nvSpPr>
          <p:cNvPr id="8198" name="Rectangle 4">
            <a:extLst>
              <a:ext uri="{FF2B5EF4-FFF2-40B4-BE49-F238E27FC236}">
                <a16:creationId xmlns:a16="http://schemas.microsoft.com/office/drawing/2014/main" id="{0A487777-1C5C-4D33-B18E-65F1E557B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5146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Nenulová</a:t>
            </a:r>
            <a:br>
              <a:rPr lang="cs-CZ" altLang="cs-CZ"/>
            </a:br>
            <a:r>
              <a:rPr lang="cs-CZ" altLang="cs-CZ"/>
              <a:t>číslice</a:t>
            </a:r>
          </a:p>
        </p:txBody>
      </p:sp>
      <p:sp>
        <p:nvSpPr>
          <p:cNvPr id="8199" name="Line 5">
            <a:extLst>
              <a:ext uri="{FF2B5EF4-FFF2-40B4-BE49-F238E27FC236}">
                <a16:creationId xmlns:a16="http://schemas.microsoft.com/office/drawing/2014/main" id="{201C5339-A851-4DD0-A09D-E1BEB7A83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895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0" name="Line 7">
            <a:extLst>
              <a:ext uri="{FF2B5EF4-FFF2-40B4-BE49-F238E27FC236}">
                <a16:creationId xmlns:a16="http://schemas.microsoft.com/office/drawing/2014/main" id="{B0770B54-EF5C-4B2F-99CC-DD2C07069B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895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1" name="Line 8">
            <a:extLst>
              <a:ext uri="{FF2B5EF4-FFF2-40B4-BE49-F238E27FC236}">
                <a16:creationId xmlns:a16="http://schemas.microsoft.com/office/drawing/2014/main" id="{4EA38F63-E926-422F-A8F1-579EC04941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3352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2" name="Line 9">
            <a:extLst>
              <a:ext uri="{FF2B5EF4-FFF2-40B4-BE49-F238E27FC236}">
                <a16:creationId xmlns:a16="http://schemas.microsoft.com/office/drawing/2014/main" id="{D9F66894-0F80-43D7-881D-ABC479F31C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2895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3" name="Rectangle 10">
            <a:extLst>
              <a:ext uri="{FF2B5EF4-FFF2-40B4-BE49-F238E27FC236}">
                <a16:creationId xmlns:a16="http://schemas.microsoft.com/office/drawing/2014/main" id="{E90CC9FC-5BC7-40C6-B886-72C8B6AAC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Oktálová číslice</a:t>
            </a:r>
          </a:p>
        </p:txBody>
      </p:sp>
      <p:sp>
        <p:nvSpPr>
          <p:cNvPr id="8204" name="Line 11">
            <a:extLst>
              <a:ext uri="{FF2B5EF4-FFF2-40B4-BE49-F238E27FC236}">
                <a16:creationId xmlns:a16="http://schemas.microsoft.com/office/drawing/2014/main" id="{01351CED-0BE3-4655-814D-D2384D79C7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5" name="Line 14">
            <a:extLst>
              <a:ext uri="{FF2B5EF4-FFF2-40B4-BE49-F238E27FC236}">
                <a16:creationId xmlns:a16="http://schemas.microsoft.com/office/drawing/2014/main" id="{DB28E34D-2B59-4682-9B07-DE7C56B05A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562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6" name="Line 15">
            <a:extLst>
              <a:ext uri="{FF2B5EF4-FFF2-40B4-BE49-F238E27FC236}">
                <a16:creationId xmlns:a16="http://schemas.microsoft.com/office/drawing/2014/main" id="{DD450DEB-D635-44FB-A4F8-35BDAC1C29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105400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7" name="Oval 16">
            <a:extLst>
              <a:ext uri="{FF2B5EF4-FFF2-40B4-BE49-F238E27FC236}">
                <a16:creationId xmlns:a16="http://schemas.microsoft.com/office/drawing/2014/main" id="{A57C7480-66DD-4CB8-AFFB-2A9F0D721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208" name="Line 19">
            <a:extLst>
              <a:ext uri="{FF2B5EF4-FFF2-40B4-BE49-F238E27FC236}">
                <a16:creationId xmlns:a16="http://schemas.microsoft.com/office/drawing/2014/main" id="{61E3A444-E6C6-4C69-A368-BC3BEDB743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9" name="Line 20">
            <a:extLst>
              <a:ext uri="{FF2B5EF4-FFF2-40B4-BE49-F238E27FC236}">
                <a16:creationId xmlns:a16="http://schemas.microsoft.com/office/drawing/2014/main" id="{C327A053-289F-41B8-BB0D-8AB3BB6C20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438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0" name="Line 21">
            <a:extLst>
              <a:ext uri="{FF2B5EF4-FFF2-40B4-BE49-F238E27FC236}">
                <a16:creationId xmlns:a16="http://schemas.microsoft.com/office/drawing/2014/main" id="{35C3CB8F-F516-4A45-A7C0-ED06EC7A3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1" name="Line 28">
            <a:extLst>
              <a:ext uri="{FF2B5EF4-FFF2-40B4-BE49-F238E27FC236}">
                <a16:creationId xmlns:a16="http://schemas.microsoft.com/office/drawing/2014/main" id="{07D8A558-4073-4181-8275-9749513DB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895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2" name="Rectangle 39">
            <a:extLst>
              <a:ext uri="{FF2B5EF4-FFF2-40B4-BE49-F238E27FC236}">
                <a16:creationId xmlns:a16="http://schemas.microsoft.com/office/drawing/2014/main" id="{F6508E21-8C70-4723-B5D8-F0F047E33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8862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FontTx/>
              <a:buChar char="–"/>
            </a:pPr>
            <a:r>
              <a:rPr lang="cs-CZ" altLang="cs-CZ" sz="2800"/>
              <a:t>oktálová:</a:t>
            </a:r>
          </a:p>
        </p:txBody>
      </p:sp>
      <p:sp>
        <p:nvSpPr>
          <p:cNvPr id="8213" name="Rectangle 41">
            <a:extLst>
              <a:ext uri="{FF2B5EF4-FFF2-40B4-BE49-F238E27FC236}">
                <a16:creationId xmlns:a16="http://schemas.microsoft.com/office/drawing/2014/main" id="{05067497-1BB4-49DD-B711-EFDDE1E6E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667000"/>
            <a:ext cx="1143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Číslice</a:t>
            </a:r>
          </a:p>
        </p:txBody>
      </p:sp>
      <p:sp>
        <p:nvSpPr>
          <p:cNvPr id="8214" name="Line 43">
            <a:extLst>
              <a:ext uri="{FF2B5EF4-FFF2-40B4-BE49-F238E27FC236}">
                <a16:creationId xmlns:a16="http://schemas.microsoft.com/office/drawing/2014/main" id="{A4966D94-BABB-4399-B047-1F3B46E101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895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15" name="Rectangle 44">
            <a:extLst>
              <a:ext uri="{FF2B5EF4-FFF2-40B4-BE49-F238E27FC236}">
                <a16:creationId xmlns:a16="http://schemas.microsoft.com/office/drawing/2014/main" id="{A74853A1-A981-4D1C-A6F9-8B67A4764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667000"/>
            <a:ext cx="1143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Přípona</a:t>
            </a:r>
          </a:p>
        </p:txBody>
      </p:sp>
      <p:sp>
        <p:nvSpPr>
          <p:cNvPr id="8216" name="Line 46">
            <a:extLst>
              <a:ext uri="{FF2B5EF4-FFF2-40B4-BE49-F238E27FC236}">
                <a16:creationId xmlns:a16="http://schemas.microsoft.com/office/drawing/2014/main" id="{1E71D088-6175-449D-BA21-30B85C776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895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7" name="Line 50">
            <a:extLst>
              <a:ext uri="{FF2B5EF4-FFF2-40B4-BE49-F238E27FC236}">
                <a16:creationId xmlns:a16="http://schemas.microsoft.com/office/drawing/2014/main" id="{35DA3040-5C56-4393-8616-7D7A390A9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8" name="Line 52">
            <a:extLst>
              <a:ext uri="{FF2B5EF4-FFF2-40B4-BE49-F238E27FC236}">
                <a16:creationId xmlns:a16="http://schemas.microsoft.com/office/drawing/2014/main" id="{46AA47DA-771C-4E65-BEEE-4C9A734E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10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9" name="Line 53">
            <a:extLst>
              <a:ext uri="{FF2B5EF4-FFF2-40B4-BE49-F238E27FC236}">
                <a16:creationId xmlns:a16="http://schemas.microsoft.com/office/drawing/2014/main" id="{34C618E4-C04C-4E84-A947-7203B86D74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20" name="Line 54">
            <a:extLst>
              <a:ext uri="{FF2B5EF4-FFF2-40B4-BE49-F238E27FC236}">
                <a16:creationId xmlns:a16="http://schemas.microsoft.com/office/drawing/2014/main" id="{6D06DFE6-027C-4AFB-A96B-8D1F6DD9C0B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48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21" name="Line 55">
            <a:extLst>
              <a:ext uri="{FF2B5EF4-FFF2-40B4-BE49-F238E27FC236}">
                <a16:creationId xmlns:a16="http://schemas.microsoft.com/office/drawing/2014/main" id="{A1F37110-B87B-49FA-8515-63907D243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22" name="Line 56">
            <a:extLst>
              <a:ext uri="{FF2B5EF4-FFF2-40B4-BE49-F238E27FC236}">
                <a16:creationId xmlns:a16="http://schemas.microsoft.com/office/drawing/2014/main" id="{FA2CCD7E-0058-4B68-9292-502D290BC4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3" name="Rectangle 57">
            <a:extLst>
              <a:ext uri="{FF2B5EF4-FFF2-40B4-BE49-F238E27FC236}">
                <a16:creationId xmlns:a16="http://schemas.microsoft.com/office/drawing/2014/main" id="{3E15A939-9C25-4B6D-9EED-91FF3BF56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1143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Přípona</a:t>
            </a:r>
          </a:p>
        </p:txBody>
      </p:sp>
      <p:sp>
        <p:nvSpPr>
          <p:cNvPr id="8224" name="Line 58">
            <a:extLst>
              <a:ext uri="{FF2B5EF4-FFF2-40B4-BE49-F238E27FC236}">
                <a16:creationId xmlns:a16="http://schemas.microsoft.com/office/drawing/2014/main" id="{33F55E61-D5E7-44E4-A77A-3FC83AB92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25" name="Line 59">
            <a:extLst>
              <a:ext uri="{FF2B5EF4-FFF2-40B4-BE49-F238E27FC236}">
                <a16:creationId xmlns:a16="http://schemas.microsoft.com/office/drawing/2014/main" id="{19F7D09B-8422-48EE-A85E-D55D16338C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6" name="Line 60">
            <a:extLst>
              <a:ext uri="{FF2B5EF4-FFF2-40B4-BE49-F238E27FC236}">
                <a16:creationId xmlns:a16="http://schemas.microsoft.com/office/drawing/2014/main" id="{9C08178A-BA6A-4E83-B470-1528DD1ACA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4384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27" name="Line 61">
            <a:extLst>
              <a:ext uri="{FF2B5EF4-FFF2-40B4-BE49-F238E27FC236}">
                <a16:creationId xmlns:a16="http://schemas.microsoft.com/office/drawing/2014/main" id="{DD652D5D-825A-4087-99FE-251D60EFDE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Line 53">
            <a:extLst>
              <a:ext uri="{FF2B5EF4-FFF2-40B4-BE49-F238E27FC236}">
                <a16:creationId xmlns:a16="http://schemas.microsoft.com/office/drawing/2014/main" id="{6D1A3A2C-31E5-4A18-97B5-A4016F87DE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51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Line 54">
            <a:extLst>
              <a:ext uri="{FF2B5EF4-FFF2-40B4-BE49-F238E27FC236}">
                <a16:creationId xmlns:a16="http://schemas.microsoft.com/office/drawing/2014/main" id="{033F2816-BF85-47D2-A0F4-C60C965D9E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5099" y="4648198"/>
            <a:ext cx="2875011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Line 55">
            <a:extLst>
              <a:ext uri="{FF2B5EF4-FFF2-40B4-BE49-F238E27FC236}">
                <a16:creationId xmlns:a16="http://schemas.microsoft.com/office/drawing/2014/main" id="{1E2579D0-4E56-476D-9DDC-3CEE77230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112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>
            <a:extLst>
              <a:ext uri="{FF2B5EF4-FFF2-40B4-BE49-F238E27FC236}">
                <a16:creationId xmlns:a16="http://schemas.microsoft.com/office/drawing/2014/main" id="{6D0161AF-4C06-439C-A557-A955112F9CD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5AA5D3-35BD-4269-B93E-91FCB46C51BF}" type="datetime1">
              <a:rPr lang="en-CA" altLang="cs-CZ" sz="1400" smtClean="0"/>
              <a:pPr/>
              <a:t>2020-10-19</a:t>
            </a:fld>
            <a:endParaRPr lang="en-CA" altLang="cs-CZ" sz="1400"/>
          </a:p>
        </p:txBody>
      </p:sp>
      <p:sp>
        <p:nvSpPr>
          <p:cNvPr id="9219" name="Zástupný symbol pro číslo snímku 5">
            <a:extLst>
              <a:ext uri="{FF2B5EF4-FFF2-40B4-BE49-F238E27FC236}">
                <a16:creationId xmlns:a16="http://schemas.microsoft.com/office/drawing/2014/main" id="{7C92D629-428E-4850-AC98-F17F6081A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FB76E4-A1BA-4667-AFF5-B1E678656EB2}" type="slidenum">
              <a:rPr lang="en-CA" altLang="cs-CZ" sz="1400"/>
              <a:pPr/>
              <a:t>7</a:t>
            </a:fld>
            <a:endParaRPr lang="en-CA" altLang="cs-CZ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5490A2E3-C04F-42B0-9612-BF2C2277F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cs-CZ" altLang="cs-CZ"/>
              <a:t>Čísla (2)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DF92F3B2-C1B8-4D23-BCF4-92BDAF486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990600"/>
          </a:xfrm>
        </p:spPr>
        <p:txBody>
          <a:bodyPr/>
          <a:lstStyle/>
          <a:p>
            <a:pPr lvl="1"/>
            <a:r>
              <a:rPr lang="cs-CZ" altLang="cs-CZ"/>
              <a:t>hexadecimální: </a:t>
            </a:r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8F03DE51-8EFD-4ECD-BFA0-78B24923F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7432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FontTx/>
              <a:buChar char="–"/>
            </a:pPr>
            <a:r>
              <a:rPr lang="cs-CZ" altLang="cs-CZ" sz="2800"/>
              <a:t>přípona:</a:t>
            </a:r>
          </a:p>
        </p:txBody>
      </p:sp>
      <p:sp>
        <p:nvSpPr>
          <p:cNvPr id="9223" name="Rectangle 5">
            <a:extLst>
              <a:ext uri="{FF2B5EF4-FFF2-40B4-BE49-F238E27FC236}">
                <a16:creationId xmlns:a16="http://schemas.microsoft.com/office/drawing/2014/main" id="{46BE0CC6-7F99-4020-84FA-9C0BFE511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828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Hex. číslice</a:t>
            </a:r>
          </a:p>
        </p:txBody>
      </p:sp>
      <p:sp>
        <p:nvSpPr>
          <p:cNvPr id="9224" name="Line 6">
            <a:extLst>
              <a:ext uri="{FF2B5EF4-FFF2-40B4-BE49-F238E27FC236}">
                <a16:creationId xmlns:a16="http://schemas.microsoft.com/office/drawing/2014/main" id="{9D483E79-75A8-478D-B235-0D0975499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057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5" name="Line 7">
            <a:extLst>
              <a:ext uri="{FF2B5EF4-FFF2-40B4-BE49-F238E27FC236}">
                <a16:creationId xmlns:a16="http://schemas.microsoft.com/office/drawing/2014/main" id="{2D57E1F3-17C8-4A2B-9855-8D21FC7FDF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2514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6" name="Line 8">
            <a:extLst>
              <a:ext uri="{FF2B5EF4-FFF2-40B4-BE49-F238E27FC236}">
                <a16:creationId xmlns:a16="http://schemas.microsoft.com/office/drawing/2014/main" id="{7C17C049-AA77-4C99-8658-DABEB28EAA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2057400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7" name="Oval 9">
            <a:extLst>
              <a:ext uri="{FF2B5EF4-FFF2-40B4-BE49-F238E27FC236}">
                <a16:creationId xmlns:a16="http://schemas.microsoft.com/office/drawing/2014/main" id="{99E618A6-EDD4-4D46-94F7-23DA287B8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447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0x</a:t>
            </a:r>
          </a:p>
        </p:txBody>
      </p:sp>
      <p:sp>
        <p:nvSpPr>
          <p:cNvPr id="9228" name="Line 10">
            <a:extLst>
              <a:ext uri="{FF2B5EF4-FFF2-40B4-BE49-F238E27FC236}">
                <a16:creationId xmlns:a16="http://schemas.microsoft.com/office/drawing/2014/main" id="{5AC7EFF0-2FE5-48C4-B869-43F335DF91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9" name="Line 11">
            <a:extLst>
              <a:ext uri="{FF2B5EF4-FFF2-40B4-BE49-F238E27FC236}">
                <a16:creationId xmlns:a16="http://schemas.microsoft.com/office/drawing/2014/main" id="{C7AD297C-81AD-48F5-AA7E-CC9C6F9726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160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0" name="Line 12">
            <a:extLst>
              <a:ext uri="{FF2B5EF4-FFF2-40B4-BE49-F238E27FC236}">
                <a16:creationId xmlns:a16="http://schemas.microsoft.com/office/drawing/2014/main" id="{5EBCB0C0-89B9-4A77-BDCB-AECADC04F1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1600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1" name="Line 13">
            <a:extLst>
              <a:ext uri="{FF2B5EF4-FFF2-40B4-BE49-F238E27FC236}">
                <a16:creationId xmlns:a16="http://schemas.microsoft.com/office/drawing/2014/main" id="{5F101778-58E4-49FC-A154-AB0A4CB93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60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32" name="Line 14">
            <a:extLst>
              <a:ext uri="{FF2B5EF4-FFF2-40B4-BE49-F238E27FC236}">
                <a16:creationId xmlns:a16="http://schemas.microsoft.com/office/drawing/2014/main" id="{FB7618CA-5207-42F8-8E72-CC7349803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057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3" name="Rectangle 15">
            <a:extLst>
              <a:ext uri="{FF2B5EF4-FFF2-40B4-BE49-F238E27FC236}">
                <a16:creationId xmlns:a16="http://schemas.microsoft.com/office/drawing/2014/main" id="{A4BCEEB3-2942-4FD9-8267-B8668AE5B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828800"/>
            <a:ext cx="1143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Přípona</a:t>
            </a:r>
          </a:p>
        </p:txBody>
      </p:sp>
      <p:sp>
        <p:nvSpPr>
          <p:cNvPr id="9234" name="Oval 16">
            <a:extLst>
              <a:ext uri="{FF2B5EF4-FFF2-40B4-BE49-F238E27FC236}">
                <a16:creationId xmlns:a16="http://schemas.microsoft.com/office/drawing/2014/main" id="{160E3BFA-D3E8-4188-8DF3-387127677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209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0X</a:t>
            </a:r>
          </a:p>
        </p:txBody>
      </p:sp>
      <p:sp>
        <p:nvSpPr>
          <p:cNvPr id="9235" name="Line 17">
            <a:extLst>
              <a:ext uri="{FF2B5EF4-FFF2-40B4-BE49-F238E27FC236}">
                <a16:creationId xmlns:a16="http://schemas.microsoft.com/office/drawing/2014/main" id="{98545143-BFA7-44E3-9889-5F44D124D3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6" name="Line 18">
            <a:extLst>
              <a:ext uri="{FF2B5EF4-FFF2-40B4-BE49-F238E27FC236}">
                <a16:creationId xmlns:a16="http://schemas.microsoft.com/office/drawing/2014/main" id="{90383789-FFF2-42D3-9A09-7349D6F30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7" name="Line 19">
            <a:extLst>
              <a:ext uri="{FF2B5EF4-FFF2-40B4-BE49-F238E27FC236}">
                <a16:creationId xmlns:a16="http://schemas.microsoft.com/office/drawing/2014/main" id="{AC79A076-3E2B-4A06-9675-504B1B4F8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8" name="Line 20">
            <a:extLst>
              <a:ext uri="{FF2B5EF4-FFF2-40B4-BE49-F238E27FC236}">
                <a16:creationId xmlns:a16="http://schemas.microsoft.com/office/drawing/2014/main" id="{51C93917-8E28-496B-8886-6214FBFB22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1676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39" name="Line 21">
            <a:extLst>
              <a:ext uri="{FF2B5EF4-FFF2-40B4-BE49-F238E27FC236}">
                <a16:creationId xmlns:a16="http://schemas.microsoft.com/office/drawing/2014/main" id="{63132B47-F22C-43BF-8E04-0CB4BD0232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67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0" name="Line 22">
            <a:extLst>
              <a:ext uri="{FF2B5EF4-FFF2-40B4-BE49-F238E27FC236}">
                <a16:creationId xmlns:a16="http://schemas.microsoft.com/office/drawing/2014/main" id="{273D5246-38DA-4D2A-BAF0-943003805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1" name="Line 23">
            <a:extLst>
              <a:ext uri="{FF2B5EF4-FFF2-40B4-BE49-F238E27FC236}">
                <a16:creationId xmlns:a16="http://schemas.microsoft.com/office/drawing/2014/main" id="{5EC3E389-F1FD-4EBE-9F12-C602B086D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9624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2" name="Oval 24">
            <a:extLst>
              <a:ext uri="{FF2B5EF4-FFF2-40B4-BE49-F238E27FC236}">
                <a16:creationId xmlns:a16="http://schemas.microsoft.com/office/drawing/2014/main" id="{1F5E3A15-2D61-470C-8C4E-D88ACC9B7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352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9243" name="Oval 25">
            <a:extLst>
              <a:ext uri="{FF2B5EF4-FFF2-40B4-BE49-F238E27FC236}">
                <a16:creationId xmlns:a16="http://schemas.microsoft.com/office/drawing/2014/main" id="{1CC3CF67-3460-423F-B2E9-D9A1C18DD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114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9244" name="Oval 26">
            <a:extLst>
              <a:ext uri="{FF2B5EF4-FFF2-40B4-BE49-F238E27FC236}">
                <a16:creationId xmlns:a16="http://schemas.microsoft.com/office/drawing/2014/main" id="{F704DEE9-267C-4E2E-B7FC-D837D57E8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352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u</a:t>
            </a:r>
          </a:p>
        </p:txBody>
      </p:sp>
      <p:sp>
        <p:nvSpPr>
          <p:cNvPr id="9245" name="Oval 27">
            <a:extLst>
              <a:ext uri="{FF2B5EF4-FFF2-40B4-BE49-F238E27FC236}">
                <a16:creationId xmlns:a16="http://schemas.microsoft.com/office/drawing/2014/main" id="{51CCF664-7A0A-47CB-B89F-293CFB615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114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U</a:t>
            </a:r>
          </a:p>
        </p:txBody>
      </p:sp>
      <p:sp>
        <p:nvSpPr>
          <p:cNvPr id="9246" name="Line 28">
            <a:extLst>
              <a:ext uri="{FF2B5EF4-FFF2-40B4-BE49-F238E27FC236}">
                <a16:creationId xmlns:a16="http://schemas.microsoft.com/office/drawing/2014/main" id="{0CEE396F-EFDC-4C41-B664-F3BFAC198F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581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7" name="Line 29">
            <a:extLst>
              <a:ext uri="{FF2B5EF4-FFF2-40B4-BE49-F238E27FC236}">
                <a16:creationId xmlns:a16="http://schemas.microsoft.com/office/drawing/2014/main" id="{99786D52-7D72-419D-8E71-26584102E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8" name="Line 30">
            <a:extLst>
              <a:ext uri="{FF2B5EF4-FFF2-40B4-BE49-F238E27FC236}">
                <a16:creationId xmlns:a16="http://schemas.microsoft.com/office/drawing/2014/main" id="{BFCFCA9A-D9BE-463D-BCD9-623EFBCAF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343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49" name="Line 31">
            <a:extLst>
              <a:ext uri="{FF2B5EF4-FFF2-40B4-BE49-F238E27FC236}">
                <a16:creationId xmlns:a16="http://schemas.microsoft.com/office/drawing/2014/main" id="{2AD1A52B-03C5-48CE-A0A6-1F46B6AA12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0" name="Line 32">
            <a:extLst>
              <a:ext uri="{FF2B5EF4-FFF2-40B4-BE49-F238E27FC236}">
                <a16:creationId xmlns:a16="http://schemas.microsoft.com/office/drawing/2014/main" id="{5D0229DA-2184-46C0-9509-7179279E87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343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1" name="Line 33">
            <a:extLst>
              <a:ext uri="{FF2B5EF4-FFF2-40B4-BE49-F238E27FC236}">
                <a16:creationId xmlns:a16="http://schemas.microsoft.com/office/drawing/2014/main" id="{EFB61EBE-6C32-4C09-ACE2-F99D47FDE8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581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2" name="Line 34">
            <a:extLst>
              <a:ext uri="{FF2B5EF4-FFF2-40B4-BE49-F238E27FC236}">
                <a16:creationId xmlns:a16="http://schemas.microsoft.com/office/drawing/2014/main" id="{A74C12FD-E062-481A-8DC6-DB72E9C3F5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3" name="Line 35">
            <a:extLst>
              <a:ext uri="{FF2B5EF4-FFF2-40B4-BE49-F238E27FC236}">
                <a16:creationId xmlns:a16="http://schemas.microsoft.com/office/drawing/2014/main" id="{41A74D0F-4689-4649-A042-33CD519799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4" name="Line 36">
            <a:extLst>
              <a:ext uri="{FF2B5EF4-FFF2-40B4-BE49-F238E27FC236}">
                <a16:creationId xmlns:a16="http://schemas.microsoft.com/office/drawing/2014/main" id="{D8869D7C-FC63-4601-ABFF-129094C1AE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343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5" name="Line 37">
            <a:extLst>
              <a:ext uri="{FF2B5EF4-FFF2-40B4-BE49-F238E27FC236}">
                <a16:creationId xmlns:a16="http://schemas.microsoft.com/office/drawing/2014/main" id="{EE64F249-12DA-444F-B87B-33B6ED48E76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6" name="Line 38">
            <a:extLst>
              <a:ext uri="{FF2B5EF4-FFF2-40B4-BE49-F238E27FC236}">
                <a16:creationId xmlns:a16="http://schemas.microsoft.com/office/drawing/2014/main" id="{56E027C8-88CC-47AA-9F12-3414D57E7C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343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7" name="Line 39">
            <a:extLst>
              <a:ext uri="{FF2B5EF4-FFF2-40B4-BE49-F238E27FC236}">
                <a16:creationId xmlns:a16="http://schemas.microsoft.com/office/drawing/2014/main" id="{6CB29DEB-9028-47C7-ACD7-1622CF561E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581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58" name="Rectangle 57">
            <a:extLst>
              <a:ext uri="{FF2B5EF4-FFF2-40B4-BE49-F238E27FC236}">
                <a16:creationId xmlns:a16="http://schemas.microsoft.com/office/drawing/2014/main" id="{4DFA9CBC-B6FC-4E62-9CD4-54303C126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724400"/>
            <a:ext cx="77724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1276350">
              <a:tabLst>
                <a:tab pos="2095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6350">
              <a:tabLst>
                <a:tab pos="2095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6350">
              <a:tabLst>
                <a:tab pos="2095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6350">
              <a:tabLst>
                <a:tab pos="2095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6350">
              <a:tabLst>
                <a:tab pos="2095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635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635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635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635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lnSpc>
                <a:spcPct val="85000"/>
              </a:lnSpc>
              <a:spcBef>
                <a:spcPct val="10000"/>
              </a:spcBef>
              <a:buFontTx/>
              <a:buChar char="–"/>
            </a:pPr>
            <a:r>
              <a:rPr lang="cs-CZ" altLang="cs-CZ" sz="2800"/>
              <a:t>poznámka:</a:t>
            </a:r>
          </a:p>
          <a:p>
            <a:pPr lvl="2">
              <a:lnSpc>
                <a:spcPct val="85000"/>
              </a:lnSpc>
              <a:spcBef>
                <a:spcPct val="10000"/>
              </a:spcBef>
              <a:buFontTx/>
              <a:buChar char="–"/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l</a:t>
            </a:r>
            <a:r>
              <a:rPr lang="cs-CZ" altLang="cs-CZ"/>
              <a:t>,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L</a:t>
            </a:r>
            <a:r>
              <a:rPr lang="cs-CZ" altLang="cs-CZ"/>
              <a:t> 	– označuje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long</a:t>
            </a:r>
          </a:p>
          <a:p>
            <a:pPr lvl="2">
              <a:lnSpc>
                <a:spcPct val="85000"/>
              </a:lnSpc>
              <a:spcBef>
                <a:spcPct val="10000"/>
              </a:spcBef>
              <a:buFontTx/>
              <a:buChar char="–"/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ll</a:t>
            </a:r>
            <a:r>
              <a:rPr lang="cs-CZ" altLang="cs-CZ"/>
              <a:t>,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LL	</a:t>
            </a:r>
            <a:r>
              <a:rPr lang="cs-CZ" altLang="cs-CZ"/>
              <a:t>–</a:t>
            </a:r>
            <a:r>
              <a:rPr lang="cs-CZ" altLang="cs-CZ" b="1">
                <a:solidFill>
                  <a:schemeClr val="folHlink"/>
                </a:solidFill>
              </a:rPr>
              <a:t> </a:t>
            </a:r>
            <a:r>
              <a:rPr lang="cs-CZ" altLang="cs-CZ"/>
              <a:t>označuje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long long</a:t>
            </a:r>
          </a:p>
          <a:p>
            <a:pPr lvl="2">
              <a:lnSpc>
                <a:spcPct val="85000"/>
              </a:lnSpc>
              <a:spcBef>
                <a:spcPct val="10000"/>
              </a:spcBef>
              <a:buFontTx/>
              <a:buChar char="–"/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u</a:t>
            </a:r>
            <a:r>
              <a:rPr lang="cs-CZ" altLang="cs-CZ"/>
              <a:t>,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U</a:t>
            </a:r>
            <a:r>
              <a:rPr lang="cs-CZ" altLang="cs-CZ"/>
              <a:t> 	– označuje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unsigned</a:t>
            </a:r>
            <a:r>
              <a:rPr lang="cs-CZ" altLang="cs-CZ" sz="2800" b="1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9259" name="Line 58">
            <a:extLst>
              <a:ext uri="{FF2B5EF4-FFF2-40B4-BE49-F238E27FC236}">
                <a16:creationId xmlns:a16="http://schemas.microsoft.com/office/drawing/2014/main" id="{B6E14F51-913C-4216-AC78-54ABE57B6E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057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60" name="Line 59">
            <a:extLst>
              <a:ext uri="{FF2B5EF4-FFF2-40B4-BE49-F238E27FC236}">
                <a16:creationId xmlns:a16="http://schemas.microsoft.com/office/drawing/2014/main" id="{6DA489C4-835A-4EB6-BED6-5039B6DA7CD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057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61" name="Oval 60">
            <a:extLst>
              <a:ext uri="{FF2B5EF4-FFF2-40B4-BE49-F238E27FC236}">
                <a16:creationId xmlns:a16="http://schemas.microsoft.com/office/drawing/2014/main" id="{62186489-CEBC-4E24-BB00-FCE56EB73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9262" name="Oval 61">
            <a:extLst>
              <a:ext uri="{FF2B5EF4-FFF2-40B4-BE49-F238E27FC236}">
                <a16:creationId xmlns:a16="http://schemas.microsoft.com/office/drawing/2014/main" id="{BD67E992-0673-4980-94EC-A7058B2E2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352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9263" name="Line 62">
            <a:extLst>
              <a:ext uri="{FF2B5EF4-FFF2-40B4-BE49-F238E27FC236}">
                <a16:creationId xmlns:a16="http://schemas.microsoft.com/office/drawing/2014/main" id="{D216EFAB-EA77-4F34-8638-06AD71EBF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343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64" name="Line 63">
            <a:extLst>
              <a:ext uri="{FF2B5EF4-FFF2-40B4-BE49-F238E27FC236}">
                <a16:creationId xmlns:a16="http://schemas.microsoft.com/office/drawing/2014/main" id="{8174ACFA-9D9C-4F33-AFBF-EC5A8D087B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65" name="Line 64">
            <a:extLst>
              <a:ext uri="{FF2B5EF4-FFF2-40B4-BE49-F238E27FC236}">
                <a16:creationId xmlns:a16="http://schemas.microsoft.com/office/drawing/2014/main" id="{FAFE61A4-6991-4446-A36D-A8C1FEE2C4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962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66" name="Line 65">
            <a:extLst>
              <a:ext uri="{FF2B5EF4-FFF2-40B4-BE49-F238E27FC236}">
                <a16:creationId xmlns:a16="http://schemas.microsoft.com/office/drawing/2014/main" id="{E848E829-CD5E-49B3-9F90-292DB5E15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581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67" name="Line 66">
            <a:extLst>
              <a:ext uri="{FF2B5EF4-FFF2-40B4-BE49-F238E27FC236}">
                <a16:creationId xmlns:a16="http://schemas.microsoft.com/office/drawing/2014/main" id="{A3854498-7DB0-4814-8486-240C2C5A9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9624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68" name="Oval 67">
            <a:extLst>
              <a:ext uri="{FF2B5EF4-FFF2-40B4-BE49-F238E27FC236}">
                <a16:creationId xmlns:a16="http://schemas.microsoft.com/office/drawing/2014/main" id="{783D78BD-86EE-4C2A-8046-3C41E0FA4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352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9269" name="Oval 68">
            <a:extLst>
              <a:ext uri="{FF2B5EF4-FFF2-40B4-BE49-F238E27FC236}">
                <a16:creationId xmlns:a16="http://schemas.microsoft.com/office/drawing/2014/main" id="{7DA85237-89F1-4715-9988-787414F8E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114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9270" name="Oval 69">
            <a:extLst>
              <a:ext uri="{FF2B5EF4-FFF2-40B4-BE49-F238E27FC236}">
                <a16:creationId xmlns:a16="http://schemas.microsoft.com/office/drawing/2014/main" id="{AD3D6F2C-32AF-4ABC-9008-D6CD365C7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u</a:t>
            </a:r>
          </a:p>
        </p:txBody>
      </p:sp>
      <p:sp>
        <p:nvSpPr>
          <p:cNvPr id="9271" name="Oval 70">
            <a:extLst>
              <a:ext uri="{FF2B5EF4-FFF2-40B4-BE49-F238E27FC236}">
                <a16:creationId xmlns:a16="http://schemas.microsoft.com/office/drawing/2014/main" id="{ECE18F0F-596A-41C2-99A9-952532670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U</a:t>
            </a:r>
          </a:p>
        </p:txBody>
      </p:sp>
      <p:sp>
        <p:nvSpPr>
          <p:cNvPr id="9272" name="Line 71">
            <a:extLst>
              <a:ext uri="{FF2B5EF4-FFF2-40B4-BE49-F238E27FC236}">
                <a16:creationId xmlns:a16="http://schemas.microsoft.com/office/drawing/2014/main" id="{48DF9B00-2870-488A-BC77-808B624D1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581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73" name="Line 72">
            <a:extLst>
              <a:ext uri="{FF2B5EF4-FFF2-40B4-BE49-F238E27FC236}">
                <a16:creationId xmlns:a16="http://schemas.microsoft.com/office/drawing/2014/main" id="{37B1C6AF-88D0-4CF9-B29A-7838976EC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74" name="Line 73">
            <a:extLst>
              <a:ext uri="{FF2B5EF4-FFF2-40B4-BE49-F238E27FC236}">
                <a16:creationId xmlns:a16="http://schemas.microsoft.com/office/drawing/2014/main" id="{A3B77BC2-1A08-4DDF-ABA9-5B3739BF99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343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75" name="Line 74">
            <a:extLst>
              <a:ext uri="{FF2B5EF4-FFF2-40B4-BE49-F238E27FC236}">
                <a16:creationId xmlns:a16="http://schemas.microsoft.com/office/drawing/2014/main" id="{E0A1036F-DF87-4326-85D4-31667C863D7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76" name="Line 75">
            <a:extLst>
              <a:ext uri="{FF2B5EF4-FFF2-40B4-BE49-F238E27FC236}">
                <a16:creationId xmlns:a16="http://schemas.microsoft.com/office/drawing/2014/main" id="{17F91778-1DB4-4381-8CAA-017F526F9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4343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77" name="Line 76">
            <a:extLst>
              <a:ext uri="{FF2B5EF4-FFF2-40B4-BE49-F238E27FC236}">
                <a16:creationId xmlns:a16="http://schemas.microsoft.com/office/drawing/2014/main" id="{8BD36843-3555-4DBF-AE4B-1402C0C95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581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78" name="Line 77">
            <a:extLst>
              <a:ext uri="{FF2B5EF4-FFF2-40B4-BE49-F238E27FC236}">
                <a16:creationId xmlns:a16="http://schemas.microsoft.com/office/drawing/2014/main" id="{FDE12D79-97EB-46E9-87F4-D4C4EAF0B6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581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79" name="Line 78">
            <a:extLst>
              <a:ext uri="{FF2B5EF4-FFF2-40B4-BE49-F238E27FC236}">
                <a16:creationId xmlns:a16="http://schemas.microsoft.com/office/drawing/2014/main" id="{0DE99E20-7A44-48DA-BE63-D5B44DA279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0" name="Line 79">
            <a:extLst>
              <a:ext uri="{FF2B5EF4-FFF2-40B4-BE49-F238E27FC236}">
                <a16:creationId xmlns:a16="http://schemas.microsoft.com/office/drawing/2014/main" id="{273A4DFD-6D2A-4745-87AA-40E70BA18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343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1" name="Line 80">
            <a:extLst>
              <a:ext uri="{FF2B5EF4-FFF2-40B4-BE49-F238E27FC236}">
                <a16:creationId xmlns:a16="http://schemas.microsoft.com/office/drawing/2014/main" id="{0B0FBCCD-653C-4572-925E-E7C19EB276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2" name="Line 81">
            <a:extLst>
              <a:ext uri="{FF2B5EF4-FFF2-40B4-BE49-F238E27FC236}">
                <a16:creationId xmlns:a16="http://schemas.microsoft.com/office/drawing/2014/main" id="{C3EA2A95-C208-4E2B-B854-0E7B41C0D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343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3" name="Line 82">
            <a:extLst>
              <a:ext uri="{FF2B5EF4-FFF2-40B4-BE49-F238E27FC236}">
                <a16:creationId xmlns:a16="http://schemas.microsoft.com/office/drawing/2014/main" id="{44A7BEAE-2A84-4A68-8FA0-69E6AB873C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581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4" name="Oval 83">
            <a:extLst>
              <a:ext uri="{FF2B5EF4-FFF2-40B4-BE49-F238E27FC236}">
                <a16:creationId xmlns:a16="http://schemas.microsoft.com/office/drawing/2014/main" id="{BA8510DB-2A44-4125-964B-98697E5EE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114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9285" name="Oval 84">
            <a:extLst>
              <a:ext uri="{FF2B5EF4-FFF2-40B4-BE49-F238E27FC236}">
                <a16:creationId xmlns:a16="http://schemas.microsoft.com/office/drawing/2014/main" id="{367187F8-C424-42C5-A54D-D63D450BD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352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9286" name="Line 85">
            <a:extLst>
              <a:ext uri="{FF2B5EF4-FFF2-40B4-BE49-F238E27FC236}">
                <a16:creationId xmlns:a16="http://schemas.microsoft.com/office/drawing/2014/main" id="{099B8D7D-F9D2-40D4-BC2A-F1A7B635AC0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343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7" name="Line 86">
            <a:extLst>
              <a:ext uri="{FF2B5EF4-FFF2-40B4-BE49-F238E27FC236}">
                <a16:creationId xmlns:a16="http://schemas.microsoft.com/office/drawing/2014/main" id="{FF279241-B58F-4E0F-B605-438295BA83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8" name="Line 87">
            <a:extLst>
              <a:ext uri="{FF2B5EF4-FFF2-40B4-BE49-F238E27FC236}">
                <a16:creationId xmlns:a16="http://schemas.microsoft.com/office/drawing/2014/main" id="{9FB5929C-B97B-4A72-9CC3-EFBD266BE8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3962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88">
            <a:extLst>
              <a:ext uri="{FF2B5EF4-FFF2-40B4-BE49-F238E27FC236}">
                <a16:creationId xmlns:a16="http://schemas.microsoft.com/office/drawing/2014/main" id="{FB7B8CCA-E289-4122-89E1-F4DBD5DA5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3581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>
            <a:extLst>
              <a:ext uri="{FF2B5EF4-FFF2-40B4-BE49-F238E27FC236}">
                <a16:creationId xmlns:a16="http://schemas.microsoft.com/office/drawing/2014/main" id="{00CA5849-A118-4FA2-B181-B2F1EA5B48B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2AD7C2-7F6A-438F-A702-B54E6F07BCB3}" type="datetime1">
              <a:rPr lang="en-CA" altLang="cs-CZ" sz="1400" smtClean="0"/>
              <a:pPr/>
              <a:t>2020-10-19</a:t>
            </a:fld>
            <a:endParaRPr lang="en-CA" altLang="cs-CZ" sz="1400"/>
          </a:p>
        </p:txBody>
      </p:sp>
      <p:sp>
        <p:nvSpPr>
          <p:cNvPr id="10243" name="Zástupný symbol pro číslo snímku 5">
            <a:extLst>
              <a:ext uri="{FF2B5EF4-FFF2-40B4-BE49-F238E27FC236}">
                <a16:creationId xmlns:a16="http://schemas.microsoft.com/office/drawing/2014/main" id="{BE387708-279C-40FB-A046-96D4661C1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5E5277A-7298-4F0E-B7EE-D4D04F0F8466}" type="slidenum">
              <a:rPr lang="en-CA" altLang="cs-CZ" sz="1400"/>
              <a:pPr/>
              <a:t>8</a:t>
            </a:fld>
            <a:endParaRPr lang="en-CA" altLang="cs-CZ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7766297F-4B4B-4F2B-8254-13D3E889A5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cs-CZ" altLang="cs-CZ"/>
              <a:t>Čísla (3)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71CC1B94-D3DA-4B3F-BC7E-A863CE33D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685800"/>
          </a:xfrm>
        </p:spPr>
        <p:txBody>
          <a:bodyPr/>
          <a:lstStyle/>
          <a:p>
            <a:r>
              <a:rPr lang="cs-CZ" altLang="cs-CZ">
                <a:solidFill>
                  <a:schemeClr val="folHlink"/>
                </a:solidFill>
              </a:rPr>
              <a:t>Reálná</a:t>
            </a:r>
            <a:r>
              <a:rPr lang="cs-CZ" altLang="cs-CZ"/>
              <a:t> (vždy v desítkové soustavě):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A2088B5D-4714-4C74-94FD-F36927615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Číslice</a:t>
            </a:r>
          </a:p>
        </p:txBody>
      </p:sp>
      <p:sp>
        <p:nvSpPr>
          <p:cNvPr id="10247" name="Line 6">
            <a:extLst>
              <a:ext uri="{FF2B5EF4-FFF2-40B4-BE49-F238E27FC236}">
                <a16:creationId xmlns:a16="http://schemas.microsoft.com/office/drawing/2014/main" id="{4E186E3D-0C43-4760-A279-BBE5D59362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51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B731E99C-8272-4869-9970-D02FCFAEB7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49" name="Line 8">
            <a:extLst>
              <a:ext uri="{FF2B5EF4-FFF2-40B4-BE49-F238E27FC236}">
                <a16:creationId xmlns:a16="http://schemas.microsoft.com/office/drawing/2014/main" id="{6C190422-8886-4A22-B280-FDEA8A3800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2971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0" name="Line 9">
            <a:extLst>
              <a:ext uri="{FF2B5EF4-FFF2-40B4-BE49-F238E27FC236}">
                <a16:creationId xmlns:a16="http://schemas.microsoft.com/office/drawing/2014/main" id="{853F70F4-669F-4185-A44D-87B4DF6AC4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1" name="Line 15">
            <a:extLst>
              <a:ext uri="{FF2B5EF4-FFF2-40B4-BE49-F238E27FC236}">
                <a16:creationId xmlns:a16="http://schemas.microsoft.com/office/drawing/2014/main" id="{CAD9AC2F-A637-4571-B928-013A23B08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2" name="Oval 21">
            <a:extLst>
              <a:ext uri="{FF2B5EF4-FFF2-40B4-BE49-F238E27FC236}">
                <a16:creationId xmlns:a16="http://schemas.microsoft.com/office/drawing/2014/main" id="{BFC8065F-AD36-4F16-BF74-AC711F8A0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286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.</a:t>
            </a:r>
          </a:p>
        </p:txBody>
      </p:sp>
      <p:sp>
        <p:nvSpPr>
          <p:cNvPr id="10253" name="Rectangle 22">
            <a:extLst>
              <a:ext uri="{FF2B5EF4-FFF2-40B4-BE49-F238E27FC236}">
                <a16:creationId xmlns:a16="http://schemas.microsoft.com/office/drawing/2014/main" id="{80EF5CA0-C054-4CCC-B1E4-EDC132DAB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286000"/>
            <a:ext cx="1143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Číslice</a:t>
            </a:r>
          </a:p>
        </p:txBody>
      </p:sp>
      <p:sp>
        <p:nvSpPr>
          <p:cNvPr id="10254" name="Line 23">
            <a:extLst>
              <a:ext uri="{FF2B5EF4-FFF2-40B4-BE49-F238E27FC236}">
                <a16:creationId xmlns:a16="http://schemas.microsoft.com/office/drawing/2014/main" id="{547E3E3C-CE3F-48E7-90B4-647FE8F431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514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5" name="Line 24">
            <a:extLst>
              <a:ext uri="{FF2B5EF4-FFF2-40B4-BE49-F238E27FC236}">
                <a16:creationId xmlns:a16="http://schemas.microsoft.com/office/drawing/2014/main" id="{5B74A219-68A7-4C66-8634-47459E274E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6" name="Line 25">
            <a:extLst>
              <a:ext uri="{FF2B5EF4-FFF2-40B4-BE49-F238E27FC236}">
                <a16:creationId xmlns:a16="http://schemas.microsoft.com/office/drawing/2014/main" id="{76D7AB93-B116-4B25-9D88-9998041384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7" name="Line 26">
            <a:extLst>
              <a:ext uri="{FF2B5EF4-FFF2-40B4-BE49-F238E27FC236}">
                <a16:creationId xmlns:a16="http://schemas.microsoft.com/office/drawing/2014/main" id="{2EA2B840-BFA3-4BCF-968D-3AC5D15A18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8" name="Line 27">
            <a:extLst>
              <a:ext uri="{FF2B5EF4-FFF2-40B4-BE49-F238E27FC236}">
                <a16:creationId xmlns:a16="http://schemas.microsoft.com/office/drawing/2014/main" id="{5AE22FA0-90CC-4829-966F-AFDF82035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514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9" name="Rectangle 28">
            <a:extLst>
              <a:ext uri="{FF2B5EF4-FFF2-40B4-BE49-F238E27FC236}">
                <a16:creationId xmlns:a16="http://schemas.microsoft.com/office/drawing/2014/main" id="{0593E578-8EF7-4ACA-97DC-397708A76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1242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Exp</a:t>
            </a:r>
          </a:p>
        </p:txBody>
      </p:sp>
      <p:sp>
        <p:nvSpPr>
          <p:cNvPr id="10260" name="Line 29">
            <a:extLst>
              <a:ext uri="{FF2B5EF4-FFF2-40B4-BE49-F238E27FC236}">
                <a16:creationId xmlns:a16="http://schemas.microsoft.com/office/drawing/2014/main" id="{89C6313E-801E-4B9F-B6F3-76F1F7D05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1" name="Line 30">
            <a:extLst>
              <a:ext uri="{FF2B5EF4-FFF2-40B4-BE49-F238E27FC236}">
                <a16:creationId xmlns:a16="http://schemas.microsoft.com/office/drawing/2014/main" id="{A4098AF2-59DE-4546-BCDB-6745AD397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2514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2" name="Line 31">
            <a:extLst>
              <a:ext uri="{FF2B5EF4-FFF2-40B4-BE49-F238E27FC236}">
                <a16:creationId xmlns:a16="http://schemas.microsoft.com/office/drawing/2014/main" id="{83BF6177-385F-4864-B291-A22C9A0969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352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3" name="Line 32">
            <a:extLst>
              <a:ext uri="{FF2B5EF4-FFF2-40B4-BE49-F238E27FC236}">
                <a16:creationId xmlns:a16="http://schemas.microsoft.com/office/drawing/2014/main" id="{BF9DD910-79D3-4E2A-A9C5-AFC3657D1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514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4" name="Line 33">
            <a:extLst>
              <a:ext uri="{FF2B5EF4-FFF2-40B4-BE49-F238E27FC236}">
                <a16:creationId xmlns:a16="http://schemas.microsoft.com/office/drawing/2014/main" id="{D4AD9636-66C3-454E-AA74-4C836F1961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514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5" name="Line 34">
            <a:extLst>
              <a:ext uri="{FF2B5EF4-FFF2-40B4-BE49-F238E27FC236}">
                <a16:creationId xmlns:a16="http://schemas.microsoft.com/office/drawing/2014/main" id="{22289595-3BA6-4608-95F2-B5C52C7516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6" name="Line 35">
            <a:extLst>
              <a:ext uri="{FF2B5EF4-FFF2-40B4-BE49-F238E27FC236}">
                <a16:creationId xmlns:a16="http://schemas.microsoft.com/office/drawing/2014/main" id="{E8012D65-9517-43CC-9EEB-E1908CF3D3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648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7" name="Line 36">
            <a:extLst>
              <a:ext uri="{FF2B5EF4-FFF2-40B4-BE49-F238E27FC236}">
                <a16:creationId xmlns:a16="http://schemas.microsoft.com/office/drawing/2014/main" id="{F3364BEC-CA6D-42D1-BA62-B7DFDB902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029200"/>
            <a:ext cx="1066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8" name="Line 37">
            <a:extLst>
              <a:ext uri="{FF2B5EF4-FFF2-40B4-BE49-F238E27FC236}">
                <a16:creationId xmlns:a16="http://schemas.microsoft.com/office/drawing/2014/main" id="{43C24C40-DADF-4FEB-9F1B-1C5A25D2F6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029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9" name="Line 38">
            <a:extLst>
              <a:ext uri="{FF2B5EF4-FFF2-40B4-BE49-F238E27FC236}">
                <a16:creationId xmlns:a16="http://schemas.microsoft.com/office/drawing/2014/main" id="{3BA3E90D-B571-41DA-BD5A-D48B627C9B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0292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70" name="Line 39">
            <a:extLst>
              <a:ext uri="{FF2B5EF4-FFF2-40B4-BE49-F238E27FC236}">
                <a16:creationId xmlns:a16="http://schemas.microsoft.com/office/drawing/2014/main" id="{630005CB-9708-421A-9933-9B7C301AFB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638800"/>
            <a:ext cx="381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71" name="Line 40">
            <a:extLst>
              <a:ext uri="{FF2B5EF4-FFF2-40B4-BE49-F238E27FC236}">
                <a16:creationId xmlns:a16="http://schemas.microsoft.com/office/drawing/2014/main" id="{14AC8640-9DA4-4AC9-BD7F-5CF14958DB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638800"/>
            <a:ext cx="381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72" name="Line 41">
            <a:extLst>
              <a:ext uri="{FF2B5EF4-FFF2-40B4-BE49-F238E27FC236}">
                <a16:creationId xmlns:a16="http://schemas.microsoft.com/office/drawing/2014/main" id="{3CCB76D7-D915-4F32-AF62-C1F3CF8A96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0292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73" name="Oval 42">
            <a:extLst>
              <a:ext uri="{FF2B5EF4-FFF2-40B4-BE49-F238E27FC236}">
                <a16:creationId xmlns:a16="http://schemas.microsoft.com/office/drawing/2014/main" id="{6C64FD7E-6E69-4A63-A2C7-057B3CD32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41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3200" b="1"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10274" name="Oval 43">
            <a:extLst>
              <a:ext uri="{FF2B5EF4-FFF2-40B4-BE49-F238E27FC236}">
                <a16:creationId xmlns:a16="http://schemas.microsoft.com/office/drawing/2014/main" id="{563B822C-31D5-456C-B844-6F3F5F093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00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+</a:t>
            </a:r>
          </a:p>
        </p:txBody>
      </p:sp>
      <p:sp>
        <p:nvSpPr>
          <p:cNvPr id="10275" name="Line 44">
            <a:extLst>
              <a:ext uri="{FF2B5EF4-FFF2-40B4-BE49-F238E27FC236}">
                <a16:creationId xmlns:a16="http://schemas.microsoft.com/office/drawing/2014/main" id="{821317EE-F533-41EE-B08E-E5B19DF38A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76" name="Line 45">
            <a:extLst>
              <a:ext uri="{FF2B5EF4-FFF2-40B4-BE49-F238E27FC236}">
                <a16:creationId xmlns:a16="http://schemas.microsoft.com/office/drawing/2014/main" id="{D2A7BA96-ACB1-4D24-AF2C-0EB61BA3C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914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77" name="Line 46">
            <a:extLst>
              <a:ext uri="{FF2B5EF4-FFF2-40B4-BE49-F238E27FC236}">
                <a16:creationId xmlns:a16="http://schemas.microsoft.com/office/drawing/2014/main" id="{8F961777-7788-4C28-8C6B-B2D6314E85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78" name="Line 47">
            <a:extLst>
              <a:ext uri="{FF2B5EF4-FFF2-40B4-BE49-F238E27FC236}">
                <a16:creationId xmlns:a16="http://schemas.microsoft.com/office/drawing/2014/main" id="{76771733-D09B-477C-8F09-E8369ADCCDA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638800"/>
            <a:ext cx="304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79" name="Line 48">
            <a:extLst>
              <a:ext uri="{FF2B5EF4-FFF2-40B4-BE49-F238E27FC236}">
                <a16:creationId xmlns:a16="http://schemas.microsoft.com/office/drawing/2014/main" id="{CBEC8DA0-3003-4AFF-8142-19808C34F9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638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0" name="Line 49">
            <a:extLst>
              <a:ext uri="{FF2B5EF4-FFF2-40B4-BE49-F238E27FC236}">
                <a16:creationId xmlns:a16="http://schemas.microsoft.com/office/drawing/2014/main" id="{707D5774-56A1-4F7A-8E4A-AE7F172333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0292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1" name="Oval 50">
            <a:extLst>
              <a:ext uri="{FF2B5EF4-FFF2-40B4-BE49-F238E27FC236}">
                <a16:creationId xmlns:a16="http://schemas.microsoft.com/office/drawing/2014/main" id="{F75F90DF-3273-4E96-9759-77F226E9F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41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10282" name="Oval 51">
            <a:extLst>
              <a:ext uri="{FF2B5EF4-FFF2-40B4-BE49-F238E27FC236}">
                <a16:creationId xmlns:a16="http://schemas.microsoft.com/office/drawing/2014/main" id="{12013048-A10B-464D-9813-499271BC4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00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10283" name="Rectangle 52">
            <a:extLst>
              <a:ext uri="{FF2B5EF4-FFF2-40B4-BE49-F238E27FC236}">
                <a16:creationId xmlns:a16="http://schemas.microsoft.com/office/drawing/2014/main" id="{9E379BB8-0E01-4A09-A28A-763B9EA58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00600"/>
            <a:ext cx="1143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Číslice</a:t>
            </a:r>
          </a:p>
        </p:txBody>
      </p:sp>
      <p:sp>
        <p:nvSpPr>
          <p:cNvPr id="10284" name="Line 53">
            <a:extLst>
              <a:ext uri="{FF2B5EF4-FFF2-40B4-BE49-F238E27FC236}">
                <a16:creationId xmlns:a16="http://schemas.microsoft.com/office/drawing/2014/main" id="{82118EB9-DBB3-40EB-AEE2-6821AE09E1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029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5" name="Line 54">
            <a:extLst>
              <a:ext uri="{FF2B5EF4-FFF2-40B4-BE49-F238E27FC236}">
                <a16:creationId xmlns:a16="http://schemas.microsoft.com/office/drawing/2014/main" id="{27B75A7C-0785-4F4F-B0B5-DDAD4FCF46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502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6" name="Line 55">
            <a:extLst>
              <a:ext uri="{FF2B5EF4-FFF2-40B4-BE49-F238E27FC236}">
                <a16:creationId xmlns:a16="http://schemas.microsoft.com/office/drawing/2014/main" id="{4782E61A-571E-4360-8BC9-B45397E9C3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5486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7" name="Line 56">
            <a:extLst>
              <a:ext uri="{FF2B5EF4-FFF2-40B4-BE49-F238E27FC236}">
                <a16:creationId xmlns:a16="http://schemas.microsoft.com/office/drawing/2014/main" id="{E073FF38-1537-44E7-871D-926F36AA5D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502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8" name="Line 57">
            <a:extLst>
              <a:ext uri="{FF2B5EF4-FFF2-40B4-BE49-F238E27FC236}">
                <a16:creationId xmlns:a16="http://schemas.microsoft.com/office/drawing/2014/main" id="{6A0C1E04-C2E3-44F0-9DCF-F8F93BBA6C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9" name="Line 58">
            <a:extLst>
              <a:ext uri="{FF2B5EF4-FFF2-40B4-BE49-F238E27FC236}">
                <a16:creationId xmlns:a16="http://schemas.microsoft.com/office/drawing/2014/main" id="{FA2F85B9-3CE6-4927-9262-F0F4BB4285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20574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0" name="Line 59">
            <a:extLst>
              <a:ext uri="{FF2B5EF4-FFF2-40B4-BE49-F238E27FC236}">
                <a16:creationId xmlns:a16="http://schemas.microsoft.com/office/drawing/2014/main" id="{FDB2839A-8AF5-447A-85D7-0A99E004B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1" name="Rectangle 60">
            <a:extLst>
              <a:ext uri="{FF2B5EF4-FFF2-40B4-BE49-F238E27FC236}">
                <a16:creationId xmlns:a16="http://schemas.microsoft.com/office/drawing/2014/main" id="{7A5449F0-D56D-4254-AA05-3675C2831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133600"/>
            <a:ext cx="1143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Reálná</a:t>
            </a:r>
          </a:p>
          <a:p>
            <a:pPr algn="ctr"/>
            <a:r>
              <a:rPr lang="cs-CZ" altLang="cs-CZ"/>
              <a:t>přípona</a:t>
            </a:r>
          </a:p>
        </p:txBody>
      </p:sp>
      <p:sp>
        <p:nvSpPr>
          <p:cNvPr id="10292" name="Line 61">
            <a:extLst>
              <a:ext uri="{FF2B5EF4-FFF2-40B4-BE49-F238E27FC236}">
                <a16:creationId xmlns:a16="http://schemas.microsoft.com/office/drawing/2014/main" id="{662E1550-4A40-4349-9839-BABE2070E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251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3" name="Rectangle 62">
            <a:extLst>
              <a:ext uri="{FF2B5EF4-FFF2-40B4-BE49-F238E27FC236}">
                <a16:creationId xmlns:a16="http://schemas.microsoft.com/office/drawing/2014/main" id="{66C5071B-C77A-4E66-8BFC-39B8D0076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88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3200"/>
              <a:t>Exp:</a:t>
            </a:r>
          </a:p>
        </p:txBody>
      </p:sp>
      <p:sp>
        <p:nvSpPr>
          <p:cNvPr id="10294" name="Line 64">
            <a:extLst>
              <a:ext uri="{FF2B5EF4-FFF2-40B4-BE49-F238E27FC236}">
                <a16:creationId xmlns:a16="http://schemas.microsoft.com/office/drawing/2014/main" id="{AD4DB543-15C0-4D8B-9E21-32855F3D70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190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5" name="Line 65">
            <a:extLst>
              <a:ext uri="{FF2B5EF4-FFF2-40B4-BE49-F238E27FC236}">
                <a16:creationId xmlns:a16="http://schemas.microsoft.com/office/drawing/2014/main" id="{AB53D9D6-BC2E-432A-A4EB-96688BB93A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905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6" name="Line 66">
            <a:extLst>
              <a:ext uri="{FF2B5EF4-FFF2-40B4-BE49-F238E27FC236}">
                <a16:creationId xmlns:a16="http://schemas.microsoft.com/office/drawing/2014/main" id="{4D4CCDC0-9950-4116-BF04-D89F652528B0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190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>
            <a:extLst>
              <a:ext uri="{FF2B5EF4-FFF2-40B4-BE49-F238E27FC236}">
                <a16:creationId xmlns:a16="http://schemas.microsoft.com/office/drawing/2014/main" id="{BF797F18-9BDB-42BE-B031-93582BEA1A9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3255923-8F2C-4E5B-9EAF-9527FBB513ED}" type="datetime1">
              <a:rPr lang="en-CA" altLang="cs-CZ" sz="1400" smtClean="0"/>
              <a:pPr/>
              <a:t>2020-10-19</a:t>
            </a:fld>
            <a:endParaRPr lang="en-CA" altLang="cs-CZ" sz="1400"/>
          </a:p>
        </p:txBody>
      </p:sp>
      <p:sp>
        <p:nvSpPr>
          <p:cNvPr id="11267" name="Zástupný symbol pro číslo snímku 5">
            <a:extLst>
              <a:ext uri="{FF2B5EF4-FFF2-40B4-BE49-F238E27FC236}">
                <a16:creationId xmlns:a16="http://schemas.microsoft.com/office/drawing/2014/main" id="{F3534BAD-5920-46C0-99B5-F8221E80A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EDD41BE-1714-4C28-9DA2-8C37250750E2}" type="slidenum">
              <a:rPr lang="en-CA" altLang="cs-CZ" sz="1400"/>
              <a:pPr/>
              <a:t>9</a:t>
            </a:fld>
            <a:endParaRPr lang="en-CA" altLang="cs-CZ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5345C794-62F6-4688-ADE3-297490DEB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cs-CZ" altLang="cs-CZ"/>
              <a:t>Čísla (4)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83ACBC14-CFC4-4E4D-9828-12202CC57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609600"/>
          </a:xfrm>
        </p:spPr>
        <p:txBody>
          <a:bodyPr/>
          <a:lstStyle/>
          <a:p>
            <a:r>
              <a:rPr lang="cs-CZ" altLang="cs-CZ"/>
              <a:t>Reálná přípona:</a:t>
            </a:r>
          </a:p>
        </p:txBody>
      </p:sp>
      <p:sp>
        <p:nvSpPr>
          <p:cNvPr id="11270" name="Line 60">
            <a:extLst>
              <a:ext uri="{FF2B5EF4-FFF2-40B4-BE49-F238E27FC236}">
                <a16:creationId xmlns:a16="http://schemas.microsoft.com/office/drawing/2014/main" id="{AFD78C73-5E32-4921-8BA5-AFA6FFD255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1981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71" name="Oval 62">
            <a:extLst>
              <a:ext uri="{FF2B5EF4-FFF2-40B4-BE49-F238E27FC236}">
                <a16:creationId xmlns:a16="http://schemas.microsoft.com/office/drawing/2014/main" id="{566CE51A-064C-44F5-A2A8-8F852FDD3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09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11272" name="Oval 63">
            <a:extLst>
              <a:ext uri="{FF2B5EF4-FFF2-40B4-BE49-F238E27FC236}">
                <a16:creationId xmlns:a16="http://schemas.microsoft.com/office/drawing/2014/main" id="{D18DE765-B4C0-4DEA-B253-F1BB455DA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209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11273" name="Oval 64">
            <a:extLst>
              <a:ext uri="{FF2B5EF4-FFF2-40B4-BE49-F238E27FC236}">
                <a16:creationId xmlns:a16="http://schemas.microsoft.com/office/drawing/2014/main" id="{603314D9-66BF-4B41-B10F-AA8D6DD8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209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11274" name="Oval 65">
            <a:extLst>
              <a:ext uri="{FF2B5EF4-FFF2-40B4-BE49-F238E27FC236}">
                <a16:creationId xmlns:a16="http://schemas.microsoft.com/office/drawing/2014/main" id="{12E5DE89-9C0C-4024-92EC-5439F0121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209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11275" name="Line 66">
            <a:extLst>
              <a:ext uri="{FF2B5EF4-FFF2-40B4-BE49-F238E27FC236}">
                <a16:creationId xmlns:a16="http://schemas.microsoft.com/office/drawing/2014/main" id="{CF858954-187C-4901-9D2E-268782AB4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95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76" name="Line 67">
            <a:extLst>
              <a:ext uri="{FF2B5EF4-FFF2-40B4-BE49-F238E27FC236}">
                <a16:creationId xmlns:a16="http://schemas.microsoft.com/office/drawing/2014/main" id="{0BD81EFE-69B1-49F1-8A9C-26AA6238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77" name="Line 68">
            <a:extLst>
              <a:ext uri="{FF2B5EF4-FFF2-40B4-BE49-F238E27FC236}">
                <a16:creationId xmlns:a16="http://schemas.microsoft.com/office/drawing/2014/main" id="{702DC5C7-995C-45BB-B031-69E29152D9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78" name="Line 69">
            <a:extLst>
              <a:ext uri="{FF2B5EF4-FFF2-40B4-BE49-F238E27FC236}">
                <a16:creationId xmlns:a16="http://schemas.microsoft.com/office/drawing/2014/main" id="{557CDDAA-767C-4D32-9392-0BA0E3E218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79" name="Line 70">
            <a:extLst>
              <a:ext uri="{FF2B5EF4-FFF2-40B4-BE49-F238E27FC236}">
                <a16:creationId xmlns:a16="http://schemas.microsoft.com/office/drawing/2014/main" id="{56D8B31F-8BD2-4493-8930-5444509BC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80" name="Line 72">
            <a:extLst>
              <a:ext uri="{FF2B5EF4-FFF2-40B4-BE49-F238E27FC236}">
                <a16:creationId xmlns:a16="http://schemas.microsoft.com/office/drawing/2014/main" id="{DA6FF3FB-3FEA-419C-B1A9-2F788B441B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81" name="Line 73">
            <a:extLst>
              <a:ext uri="{FF2B5EF4-FFF2-40B4-BE49-F238E27FC236}">
                <a16:creationId xmlns:a16="http://schemas.microsoft.com/office/drawing/2014/main" id="{88EF7C9F-EF34-4139-B28C-CBDBB14A31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82" name="Line 74">
            <a:extLst>
              <a:ext uri="{FF2B5EF4-FFF2-40B4-BE49-F238E27FC236}">
                <a16:creationId xmlns:a16="http://schemas.microsoft.com/office/drawing/2014/main" id="{9A907AF8-3F57-4CC2-BB6F-9A420EF97A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83" name="Line 76">
            <a:extLst>
              <a:ext uri="{FF2B5EF4-FFF2-40B4-BE49-F238E27FC236}">
                <a16:creationId xmlns:a16="http://schemas.microsoft.com/office/drawing/2014/main" id="{CF514528-A929-42BC-8A41-7F6D464B6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84" name="Rectangle 80">
            <a:extLst>
              <a:ext uri="{FF2B5EF4-FFF2-40B4-BE49-F238E27FC236}">
                <a16:creationId xmlns:a16="http://schemas.microsoft.com/office/drawing/2014/main" id="{AC5E3FD8-972C-4BD9-B1CC-1BEE408AF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76600"/>
            <a:ext cx="77724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3200"/>
              <a:t>Poznámka: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cs-CZ" altLang="cs-CZ" sz="2800" b="1">
                <a:solidFill>
                  <a:schemeClr val="folHlink"/>
                </a:solidFill>
                <a:latin typeface="Courier New" panose="02070309020205020404" pitchFamily="49" charset="0"/>
              </a:rPr>
              <a:t>f</a:t>
            </a:r>
            <a:r>
              <a:rPr lang="cs-CZ" altLang="cs-CZ" sz="2800">
                <a:solidFill>
                  <a:schemeClr val="folHlink"/>
                </a:solidFill>
              </a:rPr>
              <a:t>, </a:t>
            </a:r>
            <a:r>
              <a:rPr lang="cs-CZ" altLang="cs-CZ" sz="2800" b="1">
                <a:solidFill>
                  <a:schemeClr val="folHlink"/>
                </a:solidFill>
                <a:latin typeface="Courier New" panose="02070309020205020404" pitchFamily="49" charset="0"/>
              </a:rPr>
              <a:t>F</a:t>
            </a:r>
            <a:r>
              <a:rPr lang="cs-CZ" altLang="cs-CZ" sz="2800"/>
              <a:t>: označuje </a:t>
            </a:r>
            <a:r>
              <a:rPr lang="cs-CZ" altLang="cs-CZ" sz="2800" b="1">
                <a:solidFill>
                  <a:schemeClr val="folHlink"/>
                </a:solidFill>
                <a:latin typeface="Courier New" panose="02070309020205020404" pitchFamily="49" charset="0"/>
              </a:rPr>
              <a:t>float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cs-CZ" altLang="cs-CZ" sz="2800" b="1">
                <a:solidFill>
                  <a:schemeClr val="folHlink"/>
                </a:solidFill>
                <a:latin typeface="Courier New" panose="02070309020205020404" pitchFamily="49" charset="0"/>
              </a:rPr>
              <a:t>l</a:t>
            </a:r>
            <a:r>
              <a:rPr lang="cs-CZ" altLang="cs-CZ" sz="2800">
                <a:solidFill>
                  <a:schemeClr val="folHlink"/>
                </a:solidFill>
              </a:rPr>
              <a:t>, </a:t>
            </a:r>
            <a:r>
              <a:rPr lang="cs-CZ" altLang="cs-CZ" sz="2800" b="1">
                <a:solidFill>
                  <a:schemeClr val="folHlink"/>
                </a:solidFill>
                <a:latin typeface="Courier New" panose="02070309020205020404" pitchFamily="49" charset="0"/>
              </a:rPr>
              <a:t>L</a:t>
            </a:r>
            <a:r>
              <a:rPr lang="cs-CZ" altLang="cs-CZ" sz="2800"/>
              <a:t>: označuje </a:t>
            </a:r>
            <a:r>
              <a:rPr lang="cs-CZ" altLang="cs-CZ" sz="2800" b="1">
                <a:solidFill>
                  <a:schemeClr val="folHlink"/>
                </a:solidFill>
                <a:latin typeface="Courier New" panose="02070309020205020404" pitchFamily="49" charset="0"/>
              </a:rPr>
              <a:t>long double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cs-CZ" altLang="cs-CZ" sz="2800"/>
              <a:t>jestliže není použita přípona, pak se jedná o typ </a:t>
            </a:r>
            <a:r>
              <a:rPr lang="cs-CZ" altLang="cs-CZ" sz="2800" b="1">
                <a:solidFill>
                  <a:schemeClr val="folHlink"/>
                </a:solidFill>
                <a:latin typeface="Courier New" panose="02070309020205020404" pitchFamily="49" charset="0"/>
              </a:rPr>
              <a:t>double</a:t>
            </a:r>
            <a:endParaRPr lang="en-US" altLang="cs-CZ" sz="28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mpuls">
  <a:themeElements>
    <a:clrScheme name="Impuls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Impu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Impuls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C:\MSOffice\Sablony\Návrhy prezentací\IMPULS.POT</Template>
  <TotalTime>6964</TotalTime>
  <Words>1463</Words>
  <Application>Microsoft Office PowerPoint</Application>
  <PresentationFormat>Předvádění na obrazovce (4:3)</PresentationFormat>
  <Paragraphs>310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Cambria Math</vt:lpstr>
      <vt:lpstr>Courier New</vt:lpstr>
      <vt:lpstr>Times New Roman</vt:lpstr>
      <vt:lpstr>Impuls</vt:lpstr>
      <vt:lpstr>Lexikální atomy jazyka C</vt:lpstr>
      <vt:lpstr>Klíčová (rezervovaná) slova</vt:lpstr>
      <vt:lpstr>Identifikátory (1)</vt:lpstr>
      <vt:lpstr>Identifikátory (2)</vt:lpstr>
      <vt:lpstr>Číslice</vt:lpstr>
      <vt:lpstr>Čísla (1)</vt:lpstr>
      <vt:lpstr>Čísla (2)</vt:lpstr>
      <vt:lpstr>Čísla (3)</vt:lpstr>
      <vt:lpstr>Čísla (4)</vt:lpstr>
      <vt:lpstr>Čísla (5)</vt:lpstr>
      <vt:lpstr>Přiřazovací příkaz (1)</vt:lpstr>
      <vt:lpstr>Přiřazovací příkaz (2)</vt:lpstr>
      <vt:lpstr>Přiřazovací příkaz (3)</vt:lpstr>
      <vt:lpstr>Přiřazovací příkaz (4)</vt:lpstr>
      <vt:lpstr>Přiřazovací příkaz (5)</vt:lpstr>
      <vt:lpstr>Přiřazovací příkaz (6)</vt:lpstr>
      <vt:lpstr>Složený příkaz (1) </vt:lpstr>
      <vt:lpstr>Složený příkaz (2) </vt:lpstr>
      <vt:lpstr>Relační a logické operátory (1) </vt:lpstr>
      <vt:lpstr>Relační a logické operátory (2) </vt:lpstr>
      <vt:lpstr>Podmíněný příkaz (1)</vt:lpstr>
      <vt:lpstr>Podmíněný příkaz (2)</vt:lpstr>
      <vt:lpstr>Podmíněný příkaz (3)</vt:lpstr>
      <vt:lpstr>Kvadratická rovnice – rozbor</vt:lpstr>
    </vt:vector>
  </TitlesOfParts>
  <Company>Fakulta informatiky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programování</dc:title>
  <dc:creator>Dr. Jaroslav PELIKÁN</dc:creator>
  <cp:lastModifiedBy>Jaroslav PELIKÁN</cp:lastModifiedBy>
  <cp:revision>202</cp:revision>
  <dcterms:created xsi:type="dcterms:W3CDTF">1997-09-10T19:16:30Z</dcterms:created>
  <dcterms:modified xsi:type="dcterms:W3CDTF">2020-10-19T10:17:24Z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85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D:\Vyuka\IB001</vt:lpwstr>
  </property>
</Properties>
</file>