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453" r:id="rId2"/>
    <p:sldId id="457" r:id="rId3"/>
    <p:sldId id="454" r:id="rId4"/>
    <p:sldId id="458" r:id="rId5"/>
    <p:sldId id="467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309" r:id="rId15"/>
    <p:sldId id="327" r:id="rId16"/>
    <p:sldId id="328" r:id="rId17"/>
    <p:sldId id="329" r:id="rId18"/>
    <p:sldId id="330" r:id="rId19"/>
    <p:sldId id="331" r:id="rId20"/>
    <p:sldId id="332" r:id="rId21"/>
    <p:sldId id="468" r:id="rId22"/>
    <p:sldId id="333" r:id="rId23"/>
    <p:sldId id="334" r:id="rId24"/>
    <p:sldId id="33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00FFFF"/>
    <a:srgbClr val="777777"/>
    <a:srgbClr val="D60093"/>
    <a:srgbClr val="000000"/>
    <a:srgbClr val="33CC33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222" y="77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7D926AB-AB71-4DAA-9E9F-94813CD625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022D641-84E0-4278-BD2B-CBA5C2025F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F92AB24-627B-4B9E-801D-3E9B242EDCA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E5C92E56-0E66-40A6-BFE9-8B41524A7A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30DBA9-846A-4A27-BD84-81CB6A8401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DF0BC65-00E1-47CD-A6CD-3FDEC6B8E9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C9AA5A-4D3F-4DC2-A161-5A64872A99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AA5137E-9703-48D7-80AC-B6DFA2F00E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DC5A6E1-D1FB-4C40-9B21-0920A23A31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387CD27-0726-4870-8295-962EE0628C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63FC980A-6921-4981-8132-52DA244707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140B3C-CC84-48B4-B786-920128116A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>
            <a:extLst>
              <a:ext uri="{FF2B5EF4-FFF2-40B4-BE49-F238E27FC236}">
                <a16:creationId xmlns:a16="http://schemas.microsoft.com/office/drawing/2014/main" id="{FD7890C1-8CD9-4568-AED8-2A7B96AD9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>
            <a:extLst>
              <a:ext uri="{FF2B5EF4-FFF2-40B4-BE49-F238E27FC236}">
                <a16:creationId xmlns:a16="http://schemas.microsoft.com/office/drawing/2014/main" id="{9DF34C57-91E5-407E-8051-62F81EED6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6148" name="Zástupný symbol pro číslo snímku 3">
            <a:extLst>
              <a:ext uri="{FF2B5EF4-FFF2-40B4-BE49-F238E27FC236}">
                <a16:creationId xmlns:a16="http://schemas.microsoft.com/office/drawing/2014/main" id="{E9CC2D14-D10B-461C-BB70-1CFD00BC85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241401-B2F7-41A7-8B68-D4A011C02FF1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3A824565-F4E7-4693-B04B-5B947EC68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96F2E5B2-3CD7-4A38-9E1C-F372D361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5C3BE5-7DD4-4F76-AD89-2D6441C26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9742B2-456B-4485-A7B0-4F21AF2453B7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6802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3A824565-F4E7-4693-B04B-5B947EC68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96F2E5B2-3CD7-4A38-9E1C-F372D361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 dirty="0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5C3BE5-7DD4-4F76-AD89-2D6441C26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9742B2-456B-4485-A7B0-4F21AF2453B7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193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3A824565-F4E7-4693-B04B-5B947EC68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96F2E5B2-3CD7-4A38-9E1C-F372D361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5C3BE5-7DD4-4F76-AD89-2D6441C26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9742B2-456B-4485-A7B0-4F21AF2453B7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40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9235DEBF-A6F5-45BB-93B3-3850336A3D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0627852F-9695-43AB-9C2C-B314DF511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C8B89EA6-940E-430F-8696-4F1BE84CC5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3BDB42-7D10-4E53-855E-D0C760F56D51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1A032844-FC89-44A6-8E23-086A08322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0331DF93-9A0D-4298-B71A-EB95D9548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418E8182-C480-4089-AA66-7477456329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2AB8D2-5698-46FC-B2B4-4CA7A53DB78B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1A032844-FC89-44A6-8E23-086A08322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0331DF93-9A0D-4298-B71A-EB95D9548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418E8182-C480-4089-AA66-7477456329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2AB8D2-5698-46FC-B2B4-4CA7A53DB78B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882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0243667A-6504-40B3-A530-2C8486033F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F8CB6779-D78D-48D4-B027-1724B5FA4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9AC3C812-9C96-4669-AD59-E475A946A4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C89494-8CCD-45BF-8445-25CD1CD1D9BC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3A824565-F4E7-4693-B04B-5B947EC68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96F2E5B2-3CD7-4A38-9E1C-F372D361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5C3BE5-7DD4-4F76-AD89-2D6441C26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9742B2-456B-4485-A7B0-4F21AF2453B7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3A824565-F4E7-4693-B04B-5B947EC68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96F2E5B2-3CD7-4A38-9E1C-F372D361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5C3BE5-7DD4-4F76-AD89-2D6441C26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9742B2-456B-4485-A7B0-4F21AF2453B7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6459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>
            <a:extLst>
              <a:ext uri="{FF2B5EF4-FFF2-40B4-BE49-F238E27FC236}">
                <a16:creationId xmlns:a16="http://schemas.microsoft.com/office/drawing/2014/main" id="{0243667A-6504-40B3-A530-2C8486033F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>
            <a:extLst>
              <a:ext uri="{FF2B5EF4-FFF2-40B4-BE49-F238E27FC236}">
                <a16:creationId xmlns:a16="http://schemas.microsoft.com/office/drawing/2014/main" id="{F8CB6779-D78D-48D4-B027-1724B5FA4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9AC3C812-9C96-4669-AD59-E475A946A4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C89494-8CCD-45BF-8445-25CD1CD1D9BC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4776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3A824565-F4E7-4693-B04B-5B947EC68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96F2E5B2-3CD7-4A38-9E1C-F372D3610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455C3BE5-7DD4-4F76-AD89-2D6441C26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9742B2-456B-4485-A7B0-4F21AF2453B7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953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AEA81F8-FCAD-41FE-BDE4-389E7CD2A82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08FEF3C-5539-45F0-9094-32938A30F7E9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7B2AC99-3D44-4B53-A3D4-8D5BAAD607D4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A7F0938-3C67-4494-AEA9-E45D57E597B9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FF95417-F416-4334-A88D-FAD44016A026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8FE1B4C-5460-48F3-931D-060E0873E8D7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9A00500C-F378-49F7-ACB8-8C3B06E6983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9D818EE4-9E3E-4F4A-8ABD-6ED56A6E8EE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83A9602-174B-430E-BEC9-0D4ED7B25C3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C4278F1-50EF-4817-8C72-4F031461C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4A94-7E4B-4D9B-83C9-9FF736EC5591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F8283B8-6989-489C-92F0-CEB11D83F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FBAEC576-F51E-4280-A5BC-32DE345D74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75417D75-F0DF-4410-9300-4B522A8C62C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2227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BECF7BF2-6C76-4833-AF68-16F4685248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1D3B8-C29F-4C3A-88AC-0770E45F172A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252D765B-9A6F-4D39-B625-DF429D1D6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7DE48DA5-086E-44AF-A973-F691746C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DBD19-8DEB-4397-B777-79D7D62F3B9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37244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B5977C11-2820-4494-BADE-08FDC8518C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E514-0E9B-43DE-9F7E-A8163ACE0680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FBC5BE2D-F6EF-460F-BBDE-57521CC9C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5497FAD-B843-4896-B5C9-B0F2F3176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9B83C-9C6D-4EDC-BC37-90B26781007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1469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C0C66C09-E22B-443C-B483-3653B699B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AFC50-2887-4038-9240-867E5ECFB5CA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A4E28A2A-9EB3-43C0-B37E-CA7630A9B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725C388-3C38-453A-9789-B9E0FBB12D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5BD4-3BFF-40FB-8C8B-71DDD7283316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9933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17C9F95C-7ADD-4D04-ADDA-EA0993271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0EFA6-58BB-43C9-B424-AEB8BD523B4B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CC56A352-0F66-411F-835B-CF2FA041F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375CB803-4C7C-42BC-88AC-3DF1DC899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8DF19-BB57-4CF4-B8D7-E165263AAA4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448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49DB73D0-59B1-4219-B24C-5375ED023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41B90-DA99-400E-B012-6EFCEDD37E9A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5C7BD446-8766-4BE7-9706-DC9AC9F1B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CB75D3C5-CBBA-4DDB-8C56-4F1F93234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9ECB3-7582-42A0-870F-180E46D2FED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7651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59465DD7-19B1-49D2-BA6A-49ED2E63FE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84E4-F2BB-41E2-B444-862828A402F5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06720FC5-6F1F-403F-B8CA-C3A8A523A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A74A6501-574E-4EBE-A37E-1ED84588DC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05F5-B93C-4E0D-9731-BC71AA5B026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24156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6DD774A1-9E0F-43BD-8284-0E13EBB73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0343-D62B-4BE1-8621-D0BFAA6E2218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B3843133-1E4E-4834-952F-27F66F882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DD0D28EC-4A81-4D14-992F-642C14128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087F-BDA0-4DC9-81DA-D40DECA6B52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86676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C0789511-70D8-4C82-9D6E-876BF0DBB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72E3-51C4-4FB6-819F-5FCD01135396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59283DC1-7770-409C-8194-20A45634F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C7A4A9DF-300B-4EAC-8B98-7F8CB64B6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1FFD-EC5A-4F3D-8D32-5F72D07B34F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781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6A175A85-85EC-45CA-A4D2-16309FFA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ACD0F-4D06-4A96-8170-DF6B1552D372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D7CBDD24-A2DD-4C09-9175-503BF8E18D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F7982104-8ED7-408A-8172-C139D42F1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2C08-D3CD-4DB1-BE07-2581A50DD91B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1834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A49B9D37-35C7-45C9-8E56-0E64FB94DA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6D25-3938-4C0B-9C79-4A16BB9A352D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09733AD6-9F2A-4D95-B4DE-521487865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FA458F2A-53D3-4740-B6D6-1ED7D3B1A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56E49-7E29-426B-8129-55F1A4973528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0191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FC49BB40-5F5E-4BDF-AC2B-EC49BC6BC11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1027" name="Freeform 1027">
            <a:extLst>
              <a:ext uri="{FF2B5EF4-FFF2-40B4-BE49-F238E27FC236}">
                <a16:creationId xmlns:a16="http://schemas.microsoft.com/office/drawing/2014/main" id="{0A7735B3-2EAD-4DED-9FF7-4DE8F985D34D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1028">
            <a:extLst>
              <a:ext uri="{FF2B5EF4-FFF2-40B4-BE49-F238E27FC236}">
                <a16:creationId xmlns:a16="http://schemas.microsoft.com/office/drawing/2014/main" id="{10B3BC7E-89ED-49EF-84B1-F6A87F455CDD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1029">
            <a:extLst>
              <a:ext uri="{FF2B5EF4-FFF2-40B4-BE49-F238E27FC236}">
                <a16:creationId xmlns:a16="http://schemas.microsoft.com/office/drawing/2014/main" id="{36700CF0-6E1E-4A0F-ACFB-8D6FDE4CFC2D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1030">
            <a:extLst>
              <a:ext uri="{FF2B5EF4-FFF2-40B4-BE49-F238E27FC236}">
                <a16:creationId xmlns:a16="http://schemas.microsoft.com/office/drawing/2014/main" id="{AD78F80F-1558-4A81-961F-104A662E6DB9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1031">
            <a:extLst>
              <a:ext uri="{FF2B5EF4-FFF2-40B4-BE49-F238E27FC236}">
                <a16:creationId xmlns:a16="http://schemas.microsoft.com/office/drawing/2014/main" id="{5D702EDB-0075-4AFF-8A85-2E3E8D1A46B5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1032">
            <a:extLst>
              <a:ext uri="{FF2B5EF4-FFF2-40B4-BE49-F238E27FC236}">
                <a16:creationId xmlns:a16="http://schemas.microsoft.com/office/drawing/2014/main" id="{855CB556-D7F6-49B1-AEFB-38BE823A1DB2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1033">
            <a:extLst>
              <a:ext uri="{FF2B5EF4-FFF2-40B4-BE49-F238E27FC236}">
                <a16:creationId xmlns:a16="http://schemas.microsoft.com/office/drawing/2014/main" id="{D8243000-264C-440B-B60A-97A84688614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34">
            <a:extLst>
              <a:ext uri="{FF2B5EF4-FFF2-40B4-BE49-F238E27FC236}">
                <a16:creationId xmlns:a16="http://schemas.microsoft.com/office/drawing/2014/main" id="{14B18538-366D-4CFA-A07C-48283FD162C4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035">
            <a:extLst>
              <a:ext uri="{FF2B5EF4-FFF2-40B4-BE49-F238E27FC236}">
                <a16:creationId xmlns:a16="http://schemas.microsoft.com/office/drawing/2014/main" id="{002CF07C-4D9D-4C9B-9F6A-4C3B13479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036">
            <a:extLst>
              <a:ext uri="{FF2B5EF4-FFF2-40B4-BE49-F238E27FC236}">
                <a16:creationId xmlns:a16="http://schemas.microsoft.com/office/drawing/2014/main" id="{2C483347-789E-47C3-AE59-1641A13C0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9229" name="Rectangle 1037">
            <a:extLst>
              <a:ext uri="{FF2B5EF4-FFF2-40B4-BE49-F238E27FC236}">
                <a16:creationId xmlns:a16="http://schemas.microsoft.com/office/drawing/2014/main" id="{19CC0528-1FED-4808-9794-5ED0CD4143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BC49A196-2A44-4110-A830-47E8C0C08990}" type="datetime1">
              <a:rPr lang="en-CA"/>
              <a:pPr>
                <a:defRPr/>
              </a:pPr>
              <a:t>2020-12-07</a:t>
            </a:fld>
            <a:endParaRPr lang="en-CA"/>
          </a:p>
        </p:txBody>
      </p:sp>
      <p:sp>
        <p:nvSpPr>
          <p:cNvPr id="9230" name="Rectangle 1038">
            <a:extLst>
              <a:ext uri="{FF2B5EF4-FFF2-40B4-BE49-F238E27FC236}">
                <a16:creationId xmlns:a16="http://schemas.microsoft.com/office/drawing/2014/main" id="{ECDE2B27-5E2B-47B2-B827-5D67B564FF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31" name="Rectangle 1039">
            <a:extLst>
              <a:ext uri="{FF2B5EF4-FFF2-40B4-BE49-F238E27FC236}">
                <a16:creationId xmlns:a16="http://schemas.microsoft.com/office/drawing/2014/main" id="{504CC83E-099F-4D18-84F7-2C0E84AD7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fld id="{EEACE219-AD10-4E14-8ED9-627A4BEA21B3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>
            <a:extLst>
              <a:ext uri="{FF2B5EF4-FFF2-40B4-BE49-F238E27FC236}">
                <a16:creationId xmlns:a16="http://schemas.microsoft.com/office/drawing/2014/main" id="{BDF46BA9-8A5A-4CE1-A8BB-C436ACE4A6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1D646E-9E36-4F48-BED5-D6D108DFE4D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B97221DD-48C6-479D-B73B-4F1FEB03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BFB4DE-9310-420B-B8F3-51F029766EEB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cs-CZ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628520E1-F6CA-436B-8B7A-F5EEA257F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5425"/>
            <a:ext cx="7772400" cy="838200"/>
          </a:xfrm>
        </p:spPr>
        <p:txBody>
          <a:bodyPr/>
          <a:lstStyle/>
          <a:p>
            <a:r>
              <a:rPr lang="cs-CZ" altLang="cs-CZ"/>
              <a:t>Metoda Insert sort (1)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2E96A8A0-F03C-4476-9BAD-6938AFDBB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96975"/>
            <a:ext cx="8001000" cy="4968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kern="0" dirty="0"/>
              <a:t>Označována také jako metoda </a:t>
            </a:r>
            <a:r>
              <a:rPr lang="cs-CZ" altLang="cs-CZ" kern="0" dirty="0">
                <a:solidFill>
                  <a:srgbClr val="FFFF00"/>
                </a:solidFill>
              </a:rPr>
              <a:t>přímého </a:t>
            </a:r>
            <a:r>
              <a:rPr lang="cs-CZ" altLang="cs-CZ" kern="0" dirty="0" err="1">
                <a:solidFill>
                  <a:srgbClr val="FFFF00"/>
                </a:solidFill>
              </a:rPr>
              <a:t>vklá-dání</a:t>
            </a:r>
            <a:endParaRPr lang="cs-CZ" altLang="cs-CZ" kern="0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cs-CZ" altLang="cs-CZ" kern="0" dirty="0"/>
              <a:t>Postup:</a:t>
            </a:r>
          </a:p>
          <a:p>
            <a:pPr lvl="1">
              <a:defRPr/>
            </a:pPr>
            <a:r>
              <a:rPr lang="cs-CZ" altLang="cs-CZ" kern="0" dirty="0"/>
              <a:t>postupně procházíme (zpracováváme) jednotlivé prvky posloupnosti počínajíce jejím druhým prvkem (prvek na pozici indexu 1)</a:t>
            </a:r>
          </a:p>
          <a:p>
            <a:pPr lvl="1">
              <a:defRPr/>
            </a:pPr>
            <a:r>
              <a:rPr lang="cs-CZ" altLang="cs-CZ" kern="0" dirty="0"/>
              <a:t>každý z těchto prvků zařadíme mezi prvky před-</a:t>
            </a:r>
            <a:r>
              <a:rPr lang="cs-CZ" altLang="cs-CZ" kern="0" dirty="0" err="1"/>
              <a:t>cházející</a:t>
            </a:r>
            <a:r>
              <a:rPr lang="cs-CZ" altLang="cs-CZ" kern="0" dirty="0"/>
              <a:t>, tj. porovnáváme jej s předcházejícími prvky dokud nenalezneme jeho dosavadní správ-</a:t>
            </a:r>
            <a:r>
              <a:rPr lang="cs-CZ" altLang="cs-CZ" kern="0" dirty="0" err="1"/>
              <a:t>né</a:t>
            </a:r>
            <a:r>
              <a:rPr lang="cs-CZ" altLang="cs-CZ" kern="0" dirty="0"/>
              <a:t> místo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028CF2B4-5901-4E0C-91A9-5EE41BC308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F8AB0-5832-4A76-A8CF-E39947DF203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37FA0FE1-D005-49BF-87FA-93279BC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DB74D9-8915-45FE-8ED6-F00C34014A58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CF54220-D966-43C7-A3CD-C9DAC98B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0668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(7)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8B76A5C-7A5C-457E-9941-B3FB4FB8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00088"/>
            <a:ext cx="8001000" cy="15128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b="1" kern="0" dirty="0"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x; 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endParaRPr lang="en-US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342" name="Ovál 44">
            <a:extLst>
              <a:ext uri="{FF2B5EF4-FFF2-40B4-BE49-F238E27FC236}">
                <a16:creationId xmlns:a16="http://schemas.microsoft.com/office/drawing/2014/main" id="{F82D3984-0BED-4020-A069-50CFB0AD3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4343" name="Ovál 46">
            <a:extLst>
              <a:ext uri="{FF2B5EF4-FFF2-40B4-BE49-F238E27FC236}">
                <a16:creationId xmlns:a16="http://schemas.microsoft.com/office/drawing/2014/main" id="{7FFFF752-3F27-43EE-A5C1-0E438E7D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4344" name="Ovál 47">
            <a:extLst>
              <a:ext uri="{FF2B5EF4-FFF2-40B4-BE49-F238E27FC236}">
                <a16:creationId xmlns:a16="http://schemas.microsoft.com/office/drawing/2014/main" id="{599390D2-C653-4282-ACD2-A394A7E7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345" name="Ovál 48">
            <a:extLst>
              <a:ext uri="{FF2B5EF4-FFF2-40B4-BE49-F238E27FC236}">
                <a16:creationId xmlns:a16="http://schemas.microsoft.com/office/drawing/2014/main" id="{C9D37D10-DDC0-4885-BB85-11DFEF4E7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9</a:t>
            </a:r>
          </a:p>
        </p:txBody>
      </p:sp>
      <p:sp>
        <p:nvSpPr>
          <p:cNvPr id="14346" name="Ovál 49">
            <a:extLst>
              <a:ext uri="{FF2B5EF4-FFF2-40B4-BE49-F238E27FC236}">
                <a16:creationId xmlns:a16="http://schemas.microsoft.com/office/drawing/2014/main" id="{9D75B2C1-E857-4DBD-8F94-5A482B41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12</a:t>
            </a:r>
          </a:p>
        </p:txBody>
      </p:sp>
      <p:sp>
        <p:nvSpPr>
          <p:cNvPr id="14347" name="Ovál 50">
            <a:extLst>
              <a:ext uri="{FF2B5EF4-FFF2-40B4-BE49-F238E27FC236}">
                <a16:creationId xmlns:a16="http://schemas.microsoft.com/office/drawing/2014/main" id="{D857A693-766D-41C1-8F4C-F7F3C4CB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18</a:t>
            </a:r>
          </a:p>
        </p:txBody>
      </p:sp>
      <p:sp>
        <p:nvSpPr>
          <p:cNvPr id="14348" name="Ovál 52">
            <a:extLst>
              <a:ext uri="{FF2B5EF4-FFF2-40B4-BE49-F238E27FC236}">
                <a16:creationId xmlns:a16="http://schemas.microsoft.com/office/drawing/2014/main" id="{7E5B0D10-72A3-4E6E-B54E-FCEA38FE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25</a:t>
            </a:r>
          </a:p>
        </p:txBody>
      </p:sp>
      <p:sp>
        <p:nvSpPr>
          <p:cNvPr id="14349" name="Obdélník 53">
            <a:extLst>
              <a:ext uri="{FF2B5EF4-FFF2-40B4-BE49-F238E27FC236}">
                <a16:creationId xmlns:a16="http://schemas.microsoft.com/office/drawing/2014/main" id="{D66A8B30-7C2D-426D-9157-914B1FB7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0" name="Obdélník 54">
            <a:extLst>
              <a:ext uri="{FF2B5EF4-FFF2-40B4-BE49-F238E27FC236}">
                <a16:creationId xmlns:a16="http://schemas.microsoft.com/office/drawing/2014/main" id="{9EA9CC9E-3424-4EB6-BB45-65C6C4DF9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1" name="Obdélník 55">
            <a:extLst>
              <a:ext uri="{FF2B5EF4-FFF2-40B4-BE49-F238E27FC236}">
                <a16:creationId xmlns:a16="http://schemas.microsoft.com/office/drawing/2014/main" id="{C24517A2-CADB-426E-8AA9-D607C9399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2" name="Obdélník 56">
            <a:extLst>
              <a:ext uri="{FF2B5EF4-FFF2-40B4-BE49-F238E27FC236}">
                <a16:creationId xmlns:a16="http://schemas.microsoft.com/office/drawing/2014/main" id="{3A687259-2219-4D2F-A2CC-1C393730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3" name="Obdélník 57">
            <a:extLst>
              <a:ext uri="{FF2B5EF4-FFF2-40B4-BE49-F238E27FC236}">
                <a16:creationId xmlns:a16="http://schemas.microsoft.com/office/drawing/2014/main" id="{EC880845-6847-476A-A74D-8CF4D2A62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4" name="Obdélník 58">
            <a:extLst>
              <a:ext uri="{FF2B5EF4-FFF2-40B4-BE49-F238E27FC236}">
                <a16:creationId xmlns:a16="http://schemas.microsoft.com/office/drawing/2014/main" id="{BE53D619-66F1-41E3-9B26-3B838670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5" name="Obdélník 59">
            <a:extLst>
              <a:ext uri="{FF2B5EF4-FFF2-40B4-BE49-F238E27FC236}">
                <a16:creationId xmlns:a16="http://schemas.microsoft.com/office/drawing/2014/main" id="{6E5C8105-DDB6-46DC-B46E-7C7B39AD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6" name="Obdélník 60">
            <a:extLst>
              <a:ext uri="{FF2B5EF4-FFF2-40B4-BE49-F238E27FC236}">
                <a16:creationId xmlns:a16="http://schemas.microsoft.com/office/drawing/2014/main" id="{30922FE7-32C9-401F-84A2-9CD2CDA4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148993"/>
            <a:ext cx="6492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7" name="Obdélník 61">
            <a:extLst>
              <a:ext uri="{FF2B5EF4-FFF2-40B4-BE49-F238E27FC236}">
                <a16:creationId xmlns:a16="http://schemas.microsoft.com/office/drawing/2014/main" id="{F40F959D-A7B0-4339-B363-238B6A75F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12054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4358" name="Obdélník 62">
            <a:extLst>
              <a:ext uri="{FF2B5EF4-FFF2-40B4-BE49-F238E27FC236}">
                <a16:creationId xmlns:a16="http://schemas.microsoft.com/office/drawing/2014/main" id="{43DF526C-6ABF-4749-A4BE-5E7ABDF7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12054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4359" name="Přímá spojnice se šipkou 34">
            <a:extLst>
              <a:ext uri="{FF2B5EF4-FFF2-40B4-BE49-F238E27FC236}">
                <a16:creationId xmlns:a16="http://schemas.microsoft.com/office/drawing/2014/main" id="{D60EAF78-F15E-46B6-8310-E3CADC6411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71663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Přímá spojnice se šipkou 64">
            <a:extLst>
              <a:ext uri="{FF2B5EF4-FFF2-40B4-BE49-F238E27FC236}">
                <a16:creationId xmlns:a16="http://schemas.microsoft.com/office/drawing/2014/main" id="{AA387F42-5954-43B2-BAC7-D1584261A84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87788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Obdélník 65">
            <a:extLst>
              <a:ext uri="{FF2B5EF4-FFF2-40B4-BE49-F238E27FC236}">
                <a16:creationId xmlns:a16="http://schemas.microsoft.com/office/drawing/2014/main" id="{F7DC2734-D725-48E9-B4FA-2E4D86A18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120543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4362" name="Přímá spojnice se šipkou 66">
            <a:extLst>
              <a:ext uri="{FF2B5EF4-FFF2-40B4-BE49-F238E27FC236}">
                <a16:creationId xmlns:a16="http://schemas.microsoft.com/office/drawing/2014/main" id="{C120F2BA-6855-4767-86EF-6E54FB8F3D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79725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780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028CF2B4-5901-4E0C-91A9-5EE41BC308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F8AB0-5832-4A76-A8CF-E39947DF203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37FA0FE1-D005-49BF-87FA-93279BC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DB74D9-8915-45FE-8ED6-F00C34014A58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CF54220-D966-43C7-A3CD-C9DAC98B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0668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(8)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8B76A5C-7A5C-457E-9941-B3FB4FB8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99200"/>
            <a:ext cx="8001000" cy="15128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b="1" kern="0" dirty="0"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x; 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342" name="Ovál 44">
            <a:extLst>
              <a:ext uri="{FF2B5EF4-FFF2-40B4-BE49-F238E27FC236}">
                <a16:creationId xmlns:a16="http://schemas.microsoft.com/office/drawing/2014/main" id="{F82D3984-0BED-4020-A069-50CFB0AD3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1</a:t>
            </a:r>
          </a:p>
        </p:txBody>
      </p:sp>
      <p:sp>
        <p:nvSpPr>
          <p:cNvPr id="14343" name="Ovál 46">
            <a:extLst>
              <a:ext uri="{FF2B5EF4-FFF2-40B4-BE49-F238E27FC236}">
                <a16:creationId xmlns:a16="http://schemas.microsoft.com/office/drawing/2014/main" id="{7FFFF752-3F27-43EE-A5C1-0E438E7D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4</a:t>
            </a:r>
          </a:p>
        </p:txBody>
      </p:sp>
      <p:sp>
        <p:nvSpPr>
          <p:cNvPr id="14344" name="Ovál 47">
            <a:extLst>
              <a:ext uri="{FF2B5EF4-FFF2-40B4-BE49-F238E27FC236}">
                <a16:creationId xmlns:a16="http://schemas.microsoft.com/office/drawing/2014/main" id="{599390D2-C653-4282-ACD2-A394A7E7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345" name="Ovál 48">
            <a:extLst>
              <a:ext uri="{FF2B5EF4-FFF2-40B4-BE49-F238E27FC236}">
                <a16:creationId xmlns:a16="http://schemas.microsoft.com/office/drawing/2014/main" id="{C9D37D10-DDC0-4885-BB85-11DFEF4E7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9</a:t>
            </a:r>
          </a:p>
        </p:txBody>
      </p:sp>
      <p:sp>
        <p:nvSpPr>
          <p:cNvPr id="14346" name="Ovál 49">
            <a:extLst>
              <a:ext uri="{FF2B5EF4-FFF2-40B4-BE49-F238E27FC236}">
                <a16:creationId xmlns:a16="http://schemas.microsoft.com/office/drawing/2014/main" id="{9D75B2C1-E857-4DBD-8F94-5A482B41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12</a:t>
            </a:r>
          </a:p>
        </p:txBody>
      </p:sp>
      <p:sp>
        <p:nvSpPr>
          <p:cNvPr id="14347" name="Ovál 50">
            <a:extLst>
              <a:ext uri="{FF2B5EF4-FFF2-40B4-BE49-F238E27FC236}">
                <a16:creationId xmlns:a16="http://schemas.microsoft.com/office/drawing/2014/main" id="{D857A693-766D-41C1-8F4C-F7F3C4CB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18</a:t>
            </a:r>
          </a:p>
        </p:txBody>
      </p:sp>
      <p:sp>
        <p:nvSpPr>
          <p:cNvPr id="14348" name="Ovál 52">
            <a:extLst>
              <a:ext uri="{FF2B5EF4-FFF2-40B4-BE49-F238E27FC236}">
                <a16:creationId xmlns:a16="http://schemas.microsoft.com/office/drawing/2014/main" id="{7E5B0D10-72A3-4E6E-B54E-FCEA38FE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25</a:t>
            </a:r>
          </a:p>
        </p:txBody>
      </p:sp>
      <p:sp>
        <p:nvSpPr>
          <p:cNvPr id="14349" name="Obdélník 53">
            <a:extLst>
              <a:ext uri="{FF2B5EF4-FFF2-40B4-BE49-F238E27FC236}">
                <a16:creationId xmlns:a16="http://schemas.microsoft.com/office/drawing/2014/main" id="{D66A8B30-7C2D-426D-9157-914B1FB7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0" name="Obdélník 54">
            <a:extLst>
              <a:ext uri="{FF2B5EF4-FFF2-40B4-BE49-F238E27FC236}">
                <a16:creationId xmlns:a16="http://schemas.microsoft.com/office/drawing/2014/main" id="{9EA9CC9E-3424-4EB6-BB45-65C6C4DF9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1" name="Obdélník 55">
            <a:extLst>
              <a:ext uri="{FF2B5EF4-FFF2-40B4-BE49-F238E27FC236}">
                <a16:creationId xmlns:a16="http://schemas.microsoft.com/office/drawing/2014/main" id="{C24517A2-CADB-426E-8AA9-D607C9399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2" name="Obdélník 56">
            <a:extLst>
              <a:ext uri="{FF2B5EF4-FFF2-40B4-BE49-F238E27FC236}">
                <a16:creationId xmlns:a16="http://schemas.microsoft.com/office/drawing/2014/main" id="{3A687259-2219-4D2F-A2CC-1C393730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3" name="Obdélník 57">
            <a:extLst>
              <a:ext uri="{FF2B5EF4-FFF2-40B4-BE49-F238E27FC236}">
                <a16:creationId xmlns:a16="http://schemas.microsoft.com/office/drawing/2014/main" id="{EC880845-6847-476A-A74D-8CF4D2A62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4" name="Obdélník 58">
            <a:extLst>
              <a:ext uri="{FF2B5EF4-FFF2-40B4-BE49-F238E27FC236}">
                <a16:creationId xmlns:a16="http://schemas.microsoft.com/office/drawing/2014/main" id="{BE53D619-66F1-41E3-9B26-3B838670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5" name="Obdélník 59">
            <a:extLst>
              <a:ext uri="{FF2B5EF4-FFF2-40B4-BE49-F238E27FC236}">
                <a16:creationId xmlns:a16="http://schemas.microsoft.com/office/drawing/2014/main" id="{6E5C8105-DDB6-46DC-B46E-7C7B39AD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6" name="Obdélník 60">
            <a:extLst>
              <a:ext uri="{FF2B5EF4-FFF2-40B4-BE49-F238E27FC236}">
                <a16:creationId xmlns:a16="http://schemas.microsoft.com/office/drawing/2014/main" id="{30922FE7-32C9-401F-84A2-9CD2CDA4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148993"/>
            <a:ext cx="6492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7" name="Obdélník 61">
            <a:extLst>
              <a:ext uri="{FF2B5EF4-FFF2-40B4-BE49-F238E27FC236}">
                <a16:creationId xmlns:a16="http://schemas.microsoft.com/office/drawing/2014/main" id="{F40F959D-A7B0-4339-B363-238B6A75F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72" y="512054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4358" name="Obdélník 62">
            <a:extLst>
              <a:ext uri="{FF2B5EF4-FFF2-40B4-BE49-F238E27FC236}">
                <a16:creationId xmlns:a16="http://schemas.microsoft.com/office/drawing/2014/main" id="{43DF526C-6ABF-4749-A4BE-5E7ABDF7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17" y="512054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4359" name="Přímá spojnice se šipkou 34">
            <a:extLst>
              <a:ext uri="{FF2B5EF4-FFF2-40B4-BE49-F238E27FC236}">
                <a16:creationId xmlns:a16="http://schemas.microsoft.com/office/drawing/2014/main" id="{D60EAF78-F15E-46B6-8310-E3CADC6411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15060" y="4941168"/>
            <a:ext cx="828848" cy="323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Přímá spojnice se šipkou 64">
            <a:extLst>
              <a:ext uri="{FF2B5EF4-FFF2-40B4-BE49-F238E27FC236}">
                <a16:creationId xmlns:a16="http://schemas.microsoft.com/office/drawing/2014/main" id="{AA387F42-5954-43B2-BAC7-D1584261A84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03948" y="4941168"/>
            <a:ext cx="791257" cy="323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Obdélník 65">
            <a:extLst>
              <a:ext uri="{FF2B5EF4-FFF2-40B4-BE49-F238E27FC236}">
                <a16:creationId xmlns:a16="http://schemas.microsoft.com/office/drawing/2014/main" id="{F7DC2734-D725-48E9-B4FA-2E4D86A18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810" y="5120543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4362" name="Přímá spojnice se šipkou 66">
            <a:extLst>
              <a:ext uri="{FF2B5EF4-FFF2-40B4-BE49-F238E27FC236}">
                <a16:creationId xmlns:a16="http://schemas.microsoft.com/office/drawing/2014/main" id="{C120F2BA-6855-4767-86EF-6E54FB8F3D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23097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331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028CF2B4-5901-4E0C-91A9-5EE41BC308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F8AB0-5832-4A76-A8CF-E39947DF203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37FA0FE1-D005-49BF-87FA-93279BC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DB74D9-8915-45FE-8ED6-F00C34014A58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CF54220-D966-43C7-A3CD-C9DAC98B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8532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(9)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8B76A5C-7A5C-457E-9941-B3FB4FB8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68040"/>
            <a:ext cx="8001000" cy="15128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b="1" kern="0" dirty="0"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x; 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3,</a:t>
            </a:r>
            <a:r>
              <a:rPr lang="cs-CZ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342" name="Ovál 44">
            <a:extLst>
              <a:ext uri="{FF2B5EF4-FFF2-40B4-BE49-F238E27FC236}">
                <a16:creationId xmlns:a16="http://schemas.microsoft.com/office/drawing/2014/main" id="{F82D3984-0BED-4020-A069-50CFB0AD3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1</a:t>
            </a:r>
          </a:p>
        </p:txBody>
      </p:sp>
      <p:sp>
        <p:nvSpPr>
          <p:cNvPr id="14343" name="Ovál 46">
            <a:extLst>
              <a:ext uri="{FF2B5EF4-FFF2-40B4-BE49-F238E27FC236}">
                <a16:creationId xmlns:a16="http://schemas.microsoft.com/office/drawing/2014/main" id="{7FFFF752-3F27-43EE-A5C1-0E438E7D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4</a:t>
            </a:r>
          </a:p>
        </p:txBody>
      </p:sp>
      <p:sp>
        <p:nvSpPr>
          <p:cNvPr id="14344" name="Ovál 47">
            <a:extLst>
              <a:ext uri="{FF2B5EF4-FFF2-40B4-BE49-F238E27FC236}">
                <a16:creationId xmlns:a16="http://schemas.microsoft.com/office/drawing/2014/main" id="{599390D2-C653-4282-ACD2-A394A7E7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7</a:t>
            </a:r>
          </a:p>
        </p:txBody>
      </p:sp>
      <p:sp>
        <p:nvSpPr>
          <p:cNvPr id="14345" name="Ovál 48">
            <a:extLst>
              <a:ext uri="{FF2B5EF4-FFF2-40B4-BE49-F238E27FC236}">
                <a16:creationId xmlns:a16="http://schemas.microsoft.com/office/drawing/2014/main" id="{C9D37D10-DDC0-4885-BB85-11DFEF4E7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9</a:t>
            </a:r>
          </a:p>
        </p:txBody>
      </p:sp>
      <p:sp>
        <p:nvSpPr>
          <p:cNvPr id="14346" name="Ovál 49">
            <a:extLst>
              <a:ext uri="{FF2B5EF4-FFF2-40B4-BE49-F238E27FC236}">
                <a16:creationId xmlns:a16="http://schemas.microsoft.com/office/drawing/2014/main" id="{9D75B2C1-E857-4DBD-8F94-5A482B41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12</a:t>
            </a:r>
          </a:p>
        </p:txBody>
      </p:sp>
      <p:sp>
        <p:nvSpPr>
          <p:cNvPr id="14347" name="Ovál 50">
            <a:extLst>
              <a:ext uri="{FF2B5EF4-FFF2-40B4-BE49-F238E27FC236}">
                <a16:creationId xmlns:a16="http://schemas.microsoft.com/office/drawing/2014/main" id="{D857A693-766D-41C1-8F4C-F7F3C4CB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18</a:t>
            </a:r>
          </a:p>
        </p:txBody>
      </p:sp>
      <p:sp>
        <p:nvSpPr>
          <p:cNvPr id="14348" name="Ovál 52">
            <a:extLst>
              <a:ext uri="{FF2B5EF4-FFF2-40B4-BE49-F238E27FC236}">
                <a16:creationId xmlns:a16="http://schemas.microsoft.com/office/drawing/2014/main" id="{7E5B0D10-72A3-4E6E-B54E-FCEA38FE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360893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25</a:t>
            </a:r>
          </a:p>
        </p:txBody>
      </p:sp>
      <p:sp>
        <p:nvSpPr>
          <p:cNvPr id="14349" name="Obdélník 53">
            <a:extLst>
              <a:ext uri="{FF2B5EF4-FFF2-40B4-BE49-F238E27FC236}">
                <a16:creationId xmlns:a16="http://schemas.microsoft.com/office/drawing/2014/main" id="{D66A8B30-7C2D-426D-9157-914B1FB7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99615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0" name="Obdélník 54">
            <a:extLst>
              <a:ext uri="{FF2B5EF4-FFF2-40B4-BE49-F238E27FC236}">
                <a16:creationId xmlns:a16="http://schemas.microsoft.com/office/drawing/2014/main" id="{9EA9CC9E-3424-4EB6-BB45-65C6C4DF9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99615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1" name="Obdélník 55">
            <a:extLst>
              <a:ext uri="{FF2B5EF4-FFF2-40B4-BE49-F238E27FC236}">
                <a16:creationId xmlns:a16="http://schemas.microsoft.com/office/drawing/2014/main" id="{C24517A2-CADB-426E-8AA9-D607C9399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99615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2" name="Obdélník 56">
            <a:extLst>
              <a:ext uri="{FF2B5EF4-FFF2-40B4-BE49-F238E27FC236}">
                <a16:creationId xmlns:a16="http://schemas.microsoft.com/office/drawing/2014/main" id="{3A687259-2219-4D2F-A2CC-1C393730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99615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3" name="Obdélník 57">
            <a:extLst>
              <a:ext uri="{FF2B5EF4-FFF2-40B4-BE49-F238E27FC236}">
                <a16:creationId xmlns:a16="http://schemas.microsoft.com/office/drawing/2014/main" id="{EC880845-6847-476A-A74D-8CF4D2A62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99615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4" name="Obdélník 58">
            <a:extLst>
              <a:ext uri="{FF2B5EF4-FFF2-40B4-BE49-F238E27FC236}">
                <a16:creationId xmlns:a16="http://schemas.microsoft.com/office/drawing/2014/main" id="{BE53D619-66F1-41E3-9B26-3B838670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99615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5" name="Obdélník 59">
            <a:extLst>
              <a:ext uri="{FF2B5EF4-FFF2-40B4-BE49-F238E27FC236}">
                <a16:creationId xmlns:a16="http://schemas.microsoft.com/office/drawing/2014/main" id="{6E5C8105-DDB6-46DC-B46E-7C7B39AD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99615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6" name="Obdélník 60">
            <a:extLst>
              <a:ext uri="{FF2B5EF4-FFF2-40B4-BE49-F238E27FC236}">
                <a16:creationId xmlns:a16="http://schemas.microsoft.com/office/drawing/2014/main" id="{30922FE7-32C9-401F-84A2-9CD2CDA4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608933"/>
            <a:ext cx="6492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7" name="Obdélník 61">
            <a:extLst>
              <a:ext uri="{FF2B5EF4-FFF2-40B4-BE49-F238E27FC236}">
                <a16:creationId xmlns:a16="http://schemas.microsoft.com/office/drawing/2014/main" id="{F40F959D-A7B0-4339-B363-238B6A75F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72" y="458048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4358" name="Obdélník 62">
            <a:extLst>
              <a:ext uri="{FF2B5EF4-FFF2-40B4-BE49-F238E27FC236}">
                <a16:creationId xmlns:a16="http://schemas.microsoft.com/office/drawing/2014/main" id="{43DF526C-6ABF-4749-A4BE-5E7ABDF7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17" y="458048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4359" name="Přímá spojnice se šipkou 34">
            <a:extLst>
              <a:ext uri="{FF2B5EF4-FFF2-40B4-BE49-F238E27FC236}">
                <a16:creationId xmlns:a16="http://schemas.microsoft.com/office/drawing/2014/main" id="{D60EAF78-F15E-46B6-8310-E3CADC6411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15060" y="4437112"/>
            <a:ext cx="1944972" cy="28783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Přímá spojnice se šipkou 64">
            <a:extLst>
              <a:ext uri="{FF2B5EF4-FFF2-40B4-BE49-F238E27FC236}">
                <a16:creationId xmlns:a16="http://schemas.microsoft.com/office/drawing/2014/main" id="{AA387F42-5954-43B2-BAC7-D1584261A84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03948" y="4401108"/>
            <a:ext cx="791257" cy="323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Obdélník 65">
            <a:extLst>
              <a:ext uri="{FF2B5EF4-FFF2-40B4-BE49-F238E27FC236}">
                <a16:creationId xmlns:a16="http://schemas.microsoft.com/office/drawing/2014/main" id="{F7DC2734-D725-48E9-B4FA-2E4D86A18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810" y="4580483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4362" name="Přímá spojnice se šipkou 66">
            <a:extLst>
              <a:ext uri="{FF2B5EF4-FFF2-40B4-BE49-F238E27FC236}">
                <a16:creationId xmlns:a16="http://schemas.microsoft.com/office/drawing/2014/main" id="{C120F2BA-6855-4767-86EF-6E54FB8F3D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23097" y="440109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3">
            <a:extLst>
              <a:ext uri="{FF2B5EF4-FFF2-40B4-BE49-F238E27FC236}">
                <a16:creationId xmlns:a16="http://schemas.microsoft.com/office/drawing/2014/main" id="{EF9FEF58-ECFD-403B-86E7-144C31D73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09220"/>
            <a:ext cx="8001000" cy="72008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dm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 </a:t>
            </a:r>
            <a:r>
              <a:rPr lang="en-US" altLang="cs-CZ" kern="0" dirty="0">
                <a:latin typeface="+mj-lt"/>
                <a:cs typeface="Courier New" panose="02070309020205020404" pitchFamily="49" charset="0"/>
                <a:sym typeface="Symbol" panose="05050102010706020507" pitchFamily="18" charset="2"/>
              </a:rPr>
              <a:t>p</a:t>
            </a:r>
            <a:r>
              <a:rPr lang="cs-CZ" altLang="cs-CZ" kern="0" dirty="0" err="1">
                <a:latin typeface="+mj-lt"/>
                <a:cs typeface="Courier New" panose="02070309020205020404" pitchFamily="49" charset="0"/>
              </a:rPr>
              <a:t>rvek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cs-CZ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kern="0" dirty="0">
                <a:solidFill>
                  <a:srgbClr val="FFFF00"/>
                </a:solidFill>
                <a:latin typeface="+mj-lt"/>
                <a:cs typeface="Courier New" panose="02070309020205020404" pitchFamily="49" charset="0"/>
              </a:rPr>
              <a:t>ne</a:t>
            </a:r>
            <a:r>
              <a:rPr lang="cs-CZ" altLang="cs-CZ" kern="0" dirty="0">
                <a:solidFill>
                  <a:srgbClr val="FFFF00"/>
                </a:solidFill>
                <a:latin typeface="+mj-lt"/>
                <a:cs typeface="Courier New" panose="02070309020205020404" pitchFamily="49" charset="0"/>
              </a:rPr>
              <a:t>nalezen</a:t>
            </a:r>
            <a:endParaRPr lang="en-US" altLang="cs-CZ" kern="0" dirty="0">
              <a:solidFill>
                <a:srgbClr val="FFFF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6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028CF2B4-5901-4E0C-91A9-5EE41BC308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F8AB0-5832-4A76-A8CF-E39947DF203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37FA0FE1-D005-49BF-87FA-93279BC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DB74D9-8915-45FE-8ED6-F00C34014A58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CF54220-D966-43C7-A3CD-C9DAC98B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(10)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8B76A5C-7A5C-457E-9941-B3FB4FB8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908720"/>
            <a:ext cx="8001000" cy="54006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tabLst>
                <a:tab pos="4308475" algn="l"/>
              </a:tabLst>
              <a:defRPr/>
            </a:pPr>
            <a:r>
              <a:rPr lang="cs-CZ" altLang="cs-CZ" kern="0" dirty="0">
                <a:latin typeface="+mj-lt"/>
                <a:cs typeface="Courier New" panose="02070309020205020404" pitchFamily="49" charset="0"/>
              </a:rPr>
              <a:t>Složitost:</a:t>
            </a:r>
            <a:endParaRPr lang="en-US" altLang="cs-CZ" kern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268516F-56C8-4826-82CA-52B423B1BB10}"/>
              </a:ext>
            </a:extLst>
          </p:cNvPr>
          <p:cNvSpPr/>
          <p:nvPr/>
        </p:nvSpPr>
        <p:spPr bwMode="auto">
          <a:xfrm>
            <a:off x="3239852" y="1664804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charset="0"/>
              </a:rPr>
              <a:t>0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32CE3AB5-4D2B-4889-AE9A-B22CB1F2A169}"/>
              </a:ext>
            </a:extLst>
          </p:cNvPr>
          <p:cNvSpPr/>
          <p:nvPr/>
        </p:nvSpPr>
        <p:spPr bwMode="auto">
          <a:xfrm>
            <a:off x="4103948" y="1664804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charset="0"/>
              </a:rPr>
              <a:t>1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55CAB255-5E43-4F92-A0E4-2DEEEE277B32}"/>
              </a:ext>
            </a:extLst>
          </p:cNvPr>
          <p:cNvSpPr/>
          <p:nvPr/>
        </p:nvSpPr>
        <p:spPr bwMode="auto">
          <a:xfrm>
            <a:off x="4103948" y="2168860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086FCFA1-837C-4D86-AB58-0F016C76A173}"/>
              </a:ext>
            </a:extLst>
          </p:cNvPr>
          <p:cNvSpPr/>
          <p:nvPr/>
        </p:nvSpPr>
        <p:spPr bwMode="auto">
          <a:xfrm>
            <a:off x="4968044" y="1664804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charset="0"/>
              </a:rPr>
              <a:t>2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5920B64C-DCC1-491A-8C33-12D3F76D0752}"/>
              </a:ext>
            </a:extLst>
          </p:cNvPr>
          <p:cNvSpPr/>
          <p:nvPr/>
        </p:nvSpPr>
        <p:spPr bwMode="auto">
          <a:xfrm>
            <a:off x="4968044" y="2168860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AD04484E-1667-42A4-A5E5-7A8FC3E67894}"/>
              </a:ext>
            </a:extLst>
          </p:cNvPr>
          <p:cNvSpPr/>
          <p:nvPr/>
        </p:nvSpPr>
        <p:spPr bwMode="auto">
          <a:xfrm>
            <a:off x="3239852" y="2168860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2F15CC0-AD2A-44D5-90C6-DA09809E0B5C}"/>
              </a:ext>
            </a:extLst>
          </p:cNvPr>
          <p:cNvSpPr/>
          <p:nvPr/>
        </p:nvSpPr>
        <p:spPr bwMode="auto">
          <a:xfrm>
            <a:off x="4103948" y="2960948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04F48A2A-4207-4B42-8608-A02EC8EFD1E5}"/>
              </a:ext>
            </a:extLst>
          </p:cNvPr>
          <p:cNvSpPr/>
          <p:nvPr/>
        </p:nvSpPr>
        <p:spPr bwMode="auto">
          <a:xfrm>
            <a:off x="4968044" y="2960948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92482F8D-13F8-445D-90FA-F40D7C23498B}"/>
              </a:ext>
            </a:extLst>
          </p:cNvPr>
          <p:cNvSpPr/>
          <p:nvPr/>
        </p:nvSpPr>
        <p:spPr bwMode="auto">
          <a:xfrm>
            <a:off x="7236296" y="2960948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B5317DCC-2461-4996-944B-B71E9C27365D}"/>
              </a:ext>
            </a:extLst>
          </p:cNvPr>
          <p:cNvSpPr/>
          <p:nvPr/>
        </p:nvSpPr>
        <p:spPr bwMode="auto">
          <a:xfrm>
            <a:off x="3239852" y="2960948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E98A0CE-4CFA-4AD1-9718-F8B7EC2CC5C3}"/>
                  </a:ext>
                </a:extLst>
              </p:cNvPr>
              <p:cNvSpPr txBox="1"/>
              <p:nvPr/>
            </p:nvSpPr>
            <p:spPr>
              <a:xfrm>
                <a:off x="2312408" y="4005064"/>
                <a:ext cx="972574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E98A0CE-4CFA-4AD1-9718-F8B7EC2CC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408" y="4005064"/>
                <a:ext cx="972574" cy="6301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2932E129-9ED3-4F4A-8935-D0A7BC9A261A}"/>
                  </a:ext>
                </a:extLst>
              </p:cNvPr>
              <p:cNvSpPr txBox="1"/>
              <p:nvPr/>
            </p:nvSpPr>
            <p:spPr>
              <a:xfrm>
                <a:off x="2456424" y="4653136"/>
                <a:ext cx="1051570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2932E129-9ED3-4F4A-8935-D0A7BC9A2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424" y="4653136"/>
                <a:ext cx="1051570" cy="375872"/>
              </a:xfrm>
              <a:prstGeom prst="rect">
                <a:avLst/>
              </a:prstGeom>
              <a:blipFill>
                <a:blip r:embed="rId4"/>
                <a:stretch>
                  <a:fillRect l="-3488" r="-1744" b="-80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9C58A8CD-AA5F-4F5A-9865-9C18C549CD54}"/>
                  </a:ext>
                </a:extLst>
              </p:cNvPr>
              <p:cNvSpPr txBox="1"/>
              <p:nvPr/>
            </p:nvSpPr>
            <p:spPr>
              <a:xfrm>
                <a:off x="1844356" y="5013176"/>
                <a:ext cx="2194447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9C58A8CD-AA5F-4F5A-9865-9C18C549C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356" y="5013176"/>
                <a:ext cx="2194447" cy="375872"/>
              </a:xfrm>
              <a:prstGeom prst="rect">
                <a:avLst/>
              </a:prstGeom>
              <a:blipFill>
                <a:blip r:embed="rId5"/>
                <a:stretch>
                  <a:fillRect l="-4444" r="-556" b="-354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3C22DE8A-D357-432E-8223-9EA54C93F26E}"/>
                  </a:ext>
                </a:extLst>
              </p:cNvPr>
              <p:cNvSpPr txBox="1"/>
              <p:nvPr/>
            </p:nvSpPr>
            <p:spPr>
              <a:xfrm>
                <a:off x="1844356" y="5409220"/>
                <a:ext cx="23316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3C22DE8A-D357-432E-8223-9EA54C93F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356" y="5409220"/>
                <a:ext cx="2331600" cy="369332"/>
              </a:xfrm>
              <a:prstGeom prst="rect">
                <a:avLst/>
              </a:prstGeom>
              <a:blipFill>
                <a:blip r:embed="rId6"/>
                <a:stretch>
                  <a:fillRect l="-4188" r="-2618" b="-36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9068ACF7-509E-445A-82D0-6ED7BF1D3FF6}"/>
                  </a:ext>
                </a:extLst>
              </p:cNvPr>
              <p:cNvSpPr txBox="1"/>
              <p:nvPr/>
            </p:nvSpPr>
            <p:spPr>
              <a:xfrm>
                <a:off x="2456424" y="5805264"/>
                <a:ext cx="15100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9068ACF7-509E-445A-82D0-6ED7BF1D3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424" y="5805264"/>
                <a:ext cx="1510092" cy="369332"/>
              </a:xfrm>
              <a:prstGeom prst="rect">
                <a:avLst/>
              </a:prstGeom>
              <a:blipFill>
                <a:blip r:embed="rId7"/>
                <a:stretch>
                  <a:fillRect l="-4435" r="-1613" b="-36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17789DC1-336F-4A87-8AC2-B12BC157D9DB}"/>
              </a:ext>
            </a:extLst>
          </p:cNvPr>
          <p:cNvSpPr/>
          <p:nvPr/>
        </p:nvSpPr>
        <p:spPr bwMode="auto">
          <a:xfrm>
            <a:off x="4608004" y="4005064"/>
            <a:ext cx="180020" cy="21602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0D8A4DD-896E-48D0-B531-54DD3707F5AC}"/>
              </a:ext>
            </a:extLst>
          </p:cNvPr>
          <p:cNvSpPr/>
          <p:nvPr/>
        </p:nvSpPr>
        <p:spPr bwMode="auto">
          <a:xfrm>
            <a:off x="5400092" y="4437112"/>
            <a:ext cx="3168352" cy="13321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Počet porovnání je úměrný dvojkovému logaritmu počtu prvků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07B69630-B7A9-493A-99AE-9CD671D42AEF}"/>
              </a:ext>
            </a:extLst>
          </p:cNvPr>
          <p:cNvSpPr/>
          <p:nvPr/>
        </p:nvSpPr>
        <p:spPr bwMode="auto">
          <a:xfrm>
            <a:off x="4896036" y="4833156"/>
            <a:ext cx="504056" cy="4680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sym typeface="Symbol" panose="05050102010706020507" pitchFamily="18" charset="2"/>
              </a:rPr>
              <a:t>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49A8FBC-9D7D-45B4-AE99-BAC2FBD183D3}"/>
              </a:ext>
            </a:extLst>
          </p:cNvPr>
          <p:cNvCxnSpPr/>
          <p:nvPr/>
        </p:nvCxnSpPr>
        <p:spPr bwMode="auto">
          <a:xfrm>
            <a:off x="6012160" y="1952836"/>
            <a:ext cx="10441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9BD0E1DC-F9C6-493C-A0E4-219610E9F67C}"/>
              </a:ext>
            </a:extLst>
          </p:cNvPr>
          <p:cNvCxnSpPr/>
          <p:nvPr/>
        </p:nvCxnSpPr>
        <p:spPr bwMode="auto">
          <a:xfrm>
            <a:off x="6012160" y="2564904"/>
            <a:ext cx="10441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9AA3D08F-6F1A-4150-A1E2-BBA03C7600E5}"/>
              </a:ext>
            </a:extLst>
          </p:cNvPr>
          <p:cNvCxnSpPr/>
          <p:nvPr/>
        </p:nvCxnSpPr>
        <p:spPr bwMode="auto">
          <a:xfrm>
            <a:off x="6012160" y="3356992"/>
            <a:ext cx="10441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76B498D6-78B1-4200-BADC-FAFBCBE497FD}"/>
                  </a:ext>
                </a:extLst>
              </p:cNvPr>
              <p:cNvSpPr txBox="1"/>
              <p:nvPr/>
            </p:nvSpPr>
            <p:spPr>
              <a:xfrm>
                <a:off x="7488324" y="3032956"/>
                <a:ext cx="402481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76B498D6-78B1-4200-BADC-FAFBCBE49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324" y="3032956"/>
                <a:ext cx="402481" cy="6301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1">
            <a:extLst>
              <a:ext uri="{FF2B5EF4-FFF2-40B4-BE49-F238E27FC236}">
                <a16:creationId xmlns:a16="http://schemas.microsoft.com/office/drawing/2014/main" id="{5142E6F3-3D5C-4816-B3E3-5F82A24125D2}"/>
              </a:ext>
            </a:extLst>
          </p:cNvPr>
          <p:cNvSpPr/>
          <p:nvPr/>
        </p:nvSpPr>
        <p:spPr bwMode="auto">
          <a:xfrm>
            <a:off x="7236296" y="2168860"/>
            <a:ext cx="864096" cy="7920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</a:t>
            </a: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C8151740-325C-43C6-ACC4-A4357DBCF154}"/>
              </a:ext>
            </a:extLst>
          </p:cNvPr>
          <p:cNvSpPr/>
          <p:nvPr/>
        </p:nvSpPr>
        <p:spPr bwMode="auto">
          <a:xfrm>
            <a:off x="7236296" y="1664804"/>
            <a:ext cx="86409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8697453-DF5F-4660-9002-C05E08106BAE}"/>
                  </a:ext>
                </a:extLst>
              </p:cNvPr>
              <p:cNvSpPr txBox="1"/>
              <p:nvPr/>
            </p:nvSpPr>
            <p:spPr>
              <a:xfrm>
                <a:off x="7560332" y="1736812"/>
                <a:ext cx="2559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cs-CZ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8697453-DF5F-4660-9002-C05E08106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332" y="1736812"/>
                <a:ext cx="255904" cy="369332"/>
              </a:xfrm>
              <a:prstGeom prst="rect">
                <a:avLst/>
              </a:prstGeom>
              <a:blipFill>
                <a:blip r:embed="rId9"/>
                <a:stretch>
                  <a:fillRect l="-28571" r="-23810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1E9D2AF9-B0CF-4B57-9025-C44C7C5E0125}"/>
                  </a:ext>
                </a:extLst>
              </p:cNvPr>
              <p:cNvSpPr txBox="1"/>
              <p:nvPr/>
            </p:nvSpPr>
            <p:spPr>
              <a:xfrm>
                <a:off x="5256076" y="2240868"/>
                <a:ext cx="258532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1E9D2AF9-B0CF-4B57-9025-C44C7C5E0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2240868"/>
                <a:ext cx="258532" cy="6301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94643AE1-97F9-46CA-8C3A-E31939A1ABC5}"/>
                  </a:ext>
                </a:extLst>
              </p:cNvPr>
              <p:cNvSpPr txBox="1"/>
              <p:nvPr/>
            </p:nvSpPr>
            <p:spPr>
              <a:xfrm>
                <a:off x="5220072" y="3032956"/>
                <a:ext cx="389466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94643AE1-97F9-46CA-8C3A-E31939A1A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032956"/>
                <a:ext cx="389466" cy="63010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C03EB2B6-9FE4-42D1-9900-F3528CA67194}"/>
                  </a:ext>
                </a:extLst>
              </p:cNvPr>
              <p:cNvSpPr txBox="1"/>
              <p:nvPr/>
            </p:nvSpPr>
            <p:spPr>
              <a:xfrm>
                <a:off x="4391980" y="2240868"/>
                <a:ext cx="258532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C03EB2B6-9FE4-42D1-9900-F3528CA67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2240868"/>
                <a:ext cx="258532" cy="63010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6A5996E5-CA97-4D73-B78A-12210832AFF3}"/>
                  </a:ext>
                </a:extLst>
              </p:cNvPr>
              <p:cNvSpPr txBox="1"/>
              <p:nvPr/>
            </p:nvSpPr>
            <p:spPr>
              <a:xfrm>
                <a:off x="3491880" y="3032956"/>
                <a:ext cx="389466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6A5996E5-CA97-4D73-B78A-12210832A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032956"/>
                <a:ext cx="389466" cy="6301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5A14DE51-49BF-4BC3-925D-D2627574AB60}"/>
                  </a:ext>
                </a:extLst>
              </p:cNvPr>
              <p:cNvSpPr txBox="1"/>
              <p:nvPr/>
            </p:nvSpPr>
            <p:spPr>
              <a:xfrm>
                <a:off x="4355976" y="3032956"/>
                <a:ext cx="382861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5A14DE51-49BF-4BC3-925D-D2627574A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032956"/>
                <a:ext cx="382861" cy="6301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E2EB04B5-CEA4-416D-946D-B73DEC0B341F}"/>
                  </a:ext>
                </a:extLst>
              </p:cNvPr>
              <p:cNvSpPr txBox="1"/>
              <p:nvPr/>
            </p:nvSpPr>
            <p:spPr>
              <a:xfrm>
                <a:off x="3563888" y="2348880"/>
                <a:ext cx="2585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E2EB04B5-CEA4-416D-946D-B73DEC0B3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258532" cy="369332"/>
              </a:xfrm>
              <a:prstGeom prst="rect">
                <a:avLst/>
              </a:prstGeom>
              <a:blipFill>
                <a:blip r:embed="rId15"/>
                <a:stretch>
                  <a:fillRect l="-16667" r="-119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Obdélník 67">
            <a:extLst>
              <a:ext uri="{FF2B5EF4-FFF2-40B4-BE49-F238E27FC236}">
                <a16:creationId xmlns:a16="http://schemas.microsoft.com/office/drawing/2014/main" id="{C53604F0-5C65-4CE7-8E76-751265E45BB5}"/>
              </a:ext>
            </a:extLst>
          </p:cNvPr>
          <p:cNvSpPr/>
          <p:nvPr/>
        </p:nvSpPr>
        <p:spPr bwMode="auto">
          <a:xfrm>
            <a:off x="1043608" y="1664804"/>
            <a:ext cx="2196244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rgbClr val="FFFF00"/>
                </a:solidFill>
                <a:latin typeface="Times New Roman" charset="0"/>
              </a:rPr>
              <a:t>Počet porovnání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charset="0"/>
            </a:endParaRPr>
          </a:p>
        </p:txBody>
      </p:sp>
      <p:sp>
        <p:nvSpPr>
          <p:cNvPr id="69" name="Obdélník 68">
            <a:extLst>
              <a:ext uri="{FF2B5EF4-FFF2-40B4-BE49-F238E27FC236}">
                <a16:creationId xmlns:a16="http://schemas.microsoft.com/office/drawing/2014/main" id="{154278AD-1706-433A-90E1-858326F66062}"/>
              </a:ext>
            </a:extLst>
          </p:cNvPr>
          <p:cNvSpPr/>
          <p:nvPr/>
        </p:nvSpPr>
        <p:spPr bwMode="auto">
          <a:xfrm>
            <a:off x="1043608" y="2168860"/>
            <a:ext cx="2196244" cy="1584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latin typeface="Times New Roman" charset="0"/>
              </a:rPr>
              <a:t>Počet zbývajících prvků</a:t>
            </a:r>
            <a:endParaRPr kumimoji="0" lang="cs-CZ" sz="2400" b="0" i="0" u="none" strike="noStrike" cap="none" normalizeH="0" baseline="0" dirty="0">
              <a:ln>
                <a:noFill/>
              </a:ln>
              <a:effectLst/>
              <a:latin typeface="Times New Roman" charset="0"/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B90CED35-34D9-4F0B-BA7C-3AB860DB1C35}"/>
              </a:ext>
            </a:extLst>
          </p:cNvPr>
          <p:cNvCxnSpPr/>
          <p:nvPr/>
        </p:nvCxnSpPr>
        <p:spPr bwMode="auto">
          <a:xfrm>
            <a:off x="5832140" y="1664804"/>
            <a:ext cx="14041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57E2CB4C-1FD0-4DCA-A4DD-D0A3CBC0905D}"/>
              </a:ext>
            </a:extLst>
          </p:cNvPr>
          <p:cNvCxnSpPr/>
          <p:nvPr/>
        </p:nvCxnSpPr>
        <p:spPr bwMode="auto">
          <a:xfrm>
            <a:off x="5832140" y="2168860"/>
            <a:ext cx="14041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Přímá spojnice 74">
            <a:extLst>
              <a:ext uri="{FF2B5EF4-FFF2-40B4-BE49-F238E27FC236}">
                <a16:creationId xmlns:a16="http://schemas.microsoft.com/office/drawing/2014/main" id="{11B68151-10C8-4ACA-A7BD-58476F087B10}"/>
              </a:ext>
            </a:extLst>
          </p:cNvPr>
          <p:cNvCxnSpPr/>
          <p:nvPr/>
        </p:nvCxnSpPr>
        <p:spPr bwMode="auto">
          <a:xfrm>
            <a:off x="5832140" y="2960948"/>
            <a:ext cx="14041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Přímá spojnice 75">
            <a:extLst>
              <a:ext uri="{FF2B5EF4-FFF2-40B4-BE49-F238E27FC236}">
                <a16:creationId xmlns:a16="http://schemas.microsoft.com/office/drawing/2014/main" id="{8890B632-3775-43DD-BCD1-FB23DB101AD4}"/>
              </a:ext>
            </a:extLst>
          </p:cNvPr>
          <p:cNvCxnSpPr/>
          <p:nvPr/>
        </p:nvCxnSpPr>
        <p:spPr bwMode="auto">
          <a:xfrm>
            <a:off x="5832140" y="3753036"/>
            <a:ext cx="14041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13170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FE614294-528E-4FA3-894E-243F869967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8CCA81-2D90-46BE-8008-DB04817103C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38E33564-C4FD-441F-B3DF-A2FA8702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743B15-6046-4E58-8A10-088AD50638E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72394F6B-8137-4A72-B9A0-3B955592A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811213"/>
          </a:xfrm>
        </p:spPr>
        <p:txBody>
          <a:bodyPr/>
          <a:lstStyle/>
          <a:p>
            <a:r>
              <a:rPr lang="cs-CZ" altLang="cs-CZ"/>
              <a:t>Vícerozměrná pole (1)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2116325F-C305-4134-A09D-6775E67EB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4953000"/>
          </a:xfrm>
        </p:spPr>
        <p:txBody>
          <a:bodyPr/>
          <a:lstStyle/>
          <a:p>
            <a:r>
              <a:rPr lang="cs-CZ" altLang="cs-CZ"/>
              <a:t>Jazyk C povoluje, aby </a:t>
            </a:r>
            <a:r>
              <a:rPr lang="cs-CZ" altLang="cs-CZ">
                <a:solidFill>
                  <a:schemeClr val="folHlink"/>
                </a:solidFill>
              </a:rPr>
              <a:t>pole</a:t>
            </a:r>
            <a:r>
              <a:rPr lang="cs-CZ" altLang="cs-CZ"/>
              <a:t> mělo </a:t>
            </a:r>
            <a:r>
              <a:rPr lang="cs-CZ" altLang="cs-CZ">
                <a:solidFill>
                  <a:schemeClr val="folHlink"/>
                </a:solidFill>
              </a:rPr>
              <a:t>více rozměrů</a:t>
            </a:r>
            <a:r>
              <a:rPr lang="cs-CZ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dimenzí</a:t>
            </a:r>
            <a:r>
              <a:rPr lang="cs-CZ" altLang="cs-CZ"/>
              <a:t>) než jeden</a:t>
            </a:r>
            <a:endParaRPr lang="en-US" altLang="cs-CZ"/>
          </a:p>
          <a:p>
            <a:r>
              <a:rPr lang="cs-CZ" altLang="cs-CZ"/>
              <a:t>Z vícerozměrných polí bývá nejčastěji použí-váno </a:t>
            </a:r>
            <a:r>
              <a:rPr lang="cs-CZ" altLang="cs-CZ">
                <a:solidFill>
                  <a:schemeClr val="folHlink"/>
                </a:solidFill>
              </a:rPr>
              <a:t>pole dvourozměrné</a:t>
            </a:r>
            <a:r>
              <a:rPr lang="cs-CZ" altLang="cs-CZ"/>
              <a:t> – </a:t>
            </a:r>
            <a:r>
              <a:rPr lang="cs-CZ" altLang="cs-CZ">
                <a:solidFill>
                  <a:schemeClr val="folHlink"/>
                </a:solidFill>
              </a:rPr>
              <a:t>matice</a:t>
            </a:r>
            <a:r>
              <a:rPr lang="cs-CZ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tabulka</a:t>
            </a:r>
            <a:r>
              <a:rPr lang="cs-CZ" altLang="cs-CZ"/>
              <a:t>)</a:t>
            </a:r>
          </a:p>
          <a:p>
            <a:r>
              <a:rPr lang="cs-CZ" altLang="cs-CZ"/>
              <a:t>Dvourozměrné pole je realizováno jako jedno-rozměrné pole, jehož prvky jsou opět jedno-rozměrná pole</a:t>
            </a:r>
          </a:p>
          <a:p>
            <a:r>
              <a:rPr lang="cs-CZ" altLang="cs-CZ"/>
              <a:t>Definice dvourozměrného pole:</a:t>
            </a:r>
            <a:br>
              <a:rPr lang="cs-CZ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datový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_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typ</a:t>
            </a:r>
            <a:r>
              <a:rPr lang="en-US" altLang="cs-CZ" b="1">
                <a:latin typeface="Courier New" panose="02070309020205020404" pitchFamily="49" charset="0"/>
              </a:rPr>
              <a:t> idPole[vel</a:t>
            </a:r>
            <a:r>
              <a:rPr lang="en-US" altLang="cs-CZ" b="1" baseline="-25000">
                <a:latin typeface="Courier New" panose="02070309020205020404" pitchFamily="49" charset="0"/>
              </a:rPr>
              <a:t>1</a:t>
            </a:r>
            <a:r>
              <a:rPr lang="en-US" altLang="cs-CZ" b="1">
                <a:latin typeface="Courier New" panose="02070309020205020404" pitchFamily="49" charset="0"/>
              </a:rPr>
              <a:t>][vel</a:t>
            </a:r>
            <a:r>
              <a:rPr lang="en-US" altLang="cs-CZ" b="1" baseline="-25000">
                <a:latin typeface="Courier New" panose="02070309020205020404" pitchFamily="49" charset="0"/>
              </a:rPr>
              <a:t>2</a:t>
            </a:r>
            <a:r>
              <a:rPr lang="en-US" altLang="cs-CZ" b="1">
                <a:latin typeface="Courier New" panose="02070309020205020404" pitchFamily="49" charset="0"/>
              </a:rPr>
              <a:t>];</a:t>
            </a:r>
            <a:endParaRPr lang="cs-CZ" altLang="cs-CZ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1B5AAB05-FB67-47FF-BC29-9F7C372954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D7EAB-0B61-4F02-908B-F61A7C1D6A5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C4776938-7AC9-4D24-84DE-BD9E9124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E733D5-838C-4B10-901A-33740EE5D7D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30A1291-255C-46DC-964B-4E0EEFC3D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658813"/>
          </a:xfrm>
        </p:spPr>
        <p:txBody>
          <a:bodyPr/>
          <a:lstStyle/>
          <a:p>
            <a:r>
              <a:rPr lang="cs-CZ" altLang="cs-CZ"/>
              <a:t>Vícerozměrná pole (2)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1E1B3A8D-B615-4B44-9DCE-DCB91AACF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334000"/>
          </a:xfrm>
        </p:spPr>
        <p:txBody>
          <a:bodyPr/>
          <a:lstStyle/>
          <a:p>
            <a:pPr lvl="1"/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datový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_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typ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specifikuje datový typ jednotlivých prvků pole</a:t>
            </a:r>
          </a:p>
          <a:p>
            <a:pPr lvl="1"/>
            <a:r>
              <a:rPr lang="cs-CZ" altLang="cs-CZ" b="1">
                <a:latin typeface="Courier New" panose="02070309020205020404" pitchFamily="49" charset="0"/>
              </a:rPr>
              <a:t>idPole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identifikátor proměnné typu dvourozměrné pole</a:t>
            </a:r>
          </a:p>
          <a:p>
            <a:pPr lvl="1"/>
            <a:r>
              <a:rPr lang="cs-CZ" altLang="cs-CZ" b="1">
                <a:latin typeface="Courier New" panose="02070309020205020404" pitchFamily="49" charset="0"/>
              </a:rPr>
              <a:t>vel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určuje počet řádků dvourozměrného pole (matice)</a:t>
            </a:r>
          </a:p>
          <a:p>
            <a:pPr lvl="2"/>
            <a:r>
              <a:rPr lang="cs-CZ" altLang="cs-CZ"/>
              <a:t>jednotlivé řádky jsou zpřístupnit</a:t>
            </a:r>
            <a:r>
              <a:rPr lang="en-US" altLang="cs-CZ"/>
              <a:t>e</a:t>
            </a:r>
            <a:r>
              <a:rPr lang="cs-CZ" altLang="cs-CZ"/>
              <a:t>lné pomocí </a:t>
            </a:r>
            <a:r>
              <a:rPr lang="cs-CZ" altLang="cs-CZ">
                <a:solidFill>
                  <a:schemeClr val="folHlink"/>
                </a:solidFill>
              </a:rPr>
              <a:t>indexů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/>
              <a:t>v rozmezí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0</a:t>
            </a:r>
            <a:r>
              <a:rPr lang="cs-CZ" altLang="cs-CZ"/>
              <a:t> až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vel</a:t>
            </a:r>
            <a:r>
              <a:rPr lang="cs-CZ" altLang="cs-CZ" b="1" baseline="-25000">
                <a:solidFill>
                  <a:schemeClr val="folHlink"/>
                </a:solidFill>
                <a:latin typeface="Courier New" panose="02070309020205020404" pitchFamily="49" charset="0"/>
              </a:rPr>
              <a:t>1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–1</a:t>
            </a:r>
          </a:p>
          <a:p>
            <a:pPr lvl="1"/>
            <a:r>
              <a:rPr lang="cs-CZ" altLang="cs-CZ" b="1">
                <a:latin typeface="Courier New" panose="02070309020205020404" pitchFamily="49" charset="0"/>
              </a:rPr>
              <a:t>vel</a:t>
            </a:r>
            <a:r>
              <a:rPr lang="cs-CZ" altLang="cs-CZ" b="1" baseline="-25000">
                <a:latin typeface="Courier New" panose="02070309020205020404" pitchFamily="49" charset="0"/>
              </a:rPr>
              <a:t>2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určuje počet sloupců dvourozměrného pole (matice)</a:t>
            </a:r>
          </a:p>
          <a:p>
            <a:pPr lvl="2"/>
            <a:r>
              <a:rPr lang="cs-CZ" altLang="cs-CZ"/>
              <a:t>prvky v jednotlivých řádcích jsou zpřístupnitelné pomocí </a:t>
            </a:r>
            <a:r>
              <a:rPr lang="cs-CZ" altLang="cs-CZ">
                <a:solidFill>
                  <a:schemeClr val="folHlink"/>
                </a:solidFill>
              </a:rPr>
              <a:t>indexů</a:t>
            </a:r>
            <a:r>
              <a:rPr lang="cs-CZ" altLang="cs-CZ"/>
              <a:t> v rozmezí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0</a:t>
            </a:r>
            <a:r>
              <a:rPr lang="cs-CZ" altLang="cs-CZ"/>
              <a:t> až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vel</a:t>
            </a:r>
            <a:r>
              <a:rPr lang="cs-CZ" altLang="cs-CZ" b="1" baseline="-25000">
                <a:solidFill>
                  <a:schemeClr val="folHlink"/>
                </a:solidFill>
                <a:latin typeface="Courier New" panose="02070309020205020404" pitchFamily="49" charset="0"/>
              </a:rPr>
              <a:t>2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–1</a:t>
            </a:r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9C4ED1FD-7D49-448B-98C8-3EE0017DF1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3536A9-5008-4C29-9ED9-89AB43D7C6E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FE34B2C8-A8ED-4C3D-9FA8-DA888AA8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D9B840-99EB-4B4A-A5F5-8A5F2292915D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5ED45BB5-4226-4ACE-8D10-249664C84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658813"/>
          </a:xfrm>
        </p:spPr>
        <p:txBody>
          <a:bodyPr/>
          <a:lstStyle/>
          <a:p>
            <a:r>
              <a:rPr lang="cs-CZ" altLang="cs-CZ"/>
              <a:t>Vícerozměrná pole (3)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938995D6-7E8D-4913-B4F0-226AFDB67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1981200"/>
          </a:xfrm>
        </p:spPr>
        <p:txBody>
          <a:bodyPr/>
          <a:lstStyle/>
          <a:p>
            <a:r>
              <a:rPr lang="cs-CZ" altLang="cs-CZ"/>
              <a:t>Příklad:</a:t>
            </a:r>
            <a:br>
              <a:rPr lang="cs-CZ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double</a:t>
            </a:r>
            <a:r>
              <a:rPr lang="cs-CZ" altLang="cs-CZ" b="1">
                <a:latin typeface="Courier New" panose="02070309020205020404" pitchFamily="49" charset="0"/>
              </a:rPr>
              <a:t> </a:t>
            </a:r>
            <a:r>
              <a:rPr lang="en-US" altLang="cs-CZ" b="1">
                <a:latin typeface="Courier New" panose="02070309020205020404" pitchFamily="49" charset="0"/>
              </a:rPr>
              <a:t>a[4][5];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cs-CZ" altLang="cs-CZ"/>
              <a:t>definuje dvourozměrné pole (matici) </a:t>
            </a:r>
            <a:r>
              <a:rPr lang="cs-CZ" altLang="cs-CZ" b="1">
                <a:latin typeface="Courier New" panose="02070309020205020404" pitchFamily="49" charset="0"/>
              </a:rPr>
              <a:t>a</a:t>
            </a:r>
            <a:r>
              <a:rPr lang="cs-CZ" altLang="cs-CZ"/>
              <a:t> se 4 řád-ky a 5 sloupci, jehož prvky jsou typu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double</a:t>
            </a:r>
          </a:p>
        </p:txBody>
      </p:sp>
      <p:graphicFrame>
        <p:nvGraphicFramePr>
          <p:cNvPr id="8198" name="Object 35">
            <a:extLst>
              <a:ext uri="{FF2B5EF4-FFF2-40B4-BE49-F238E27FC236}">
                <a16:creationId xmlns:a16="http://schemas.microsoft.com/office/drawing/2014/main" id="{9082BD6E-F6D4-477D-9F99-C05571A06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505200"/>
          <a:ext cx="41148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Rovnice" r:id="rId3" imgW="1630609" imgH="899286" progId="Equation.3">
                  <p:embed/>
                </p:oleObj>
              </mc:Choice>
              <mc:Fallback>
                <p:oleObj name="Rovnice" r:id="rId3" imgW="1630609" imgH="899286" progId="Equation.3">
                  <p:embed/>
                  <p:pic>
                    <p:nvPicPr>
                      <p:cNvPr id="8198" name="Object 35">
                        <a:extLst>
                          <a:ext uri="{FF2B5EF4-FFF2-40B4-BE49-F238E27FC236}">
                            <a16:creationId xmlns:a16="http://schemas.microsoft.com/office/drawing/2014/main" id="{9082BD6E-F6D4-477D-9F99-C05571A063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4114800" cy="230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1A84A8C3-7929-4317-9567-57B8869B4F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670DF-FA18-4412-945C-2C71E84CFEE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B089E230-345B-49D5-B18F-01BF81A0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8A6891-AC6D-43BC-9324-43C36D30818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21815215-3BF4-442D-AEF0-510D8FCAD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58813"/>
          </a:xfrm>
        </p:spPr>
        <p:txBody>
          <a:bodyPr/>
          <a:lstStyle/>
          <a:p>
            <a:r>
              <a:rPr lang="cs-CZ" altLang="cs-CZ"/>
              <a:t>Vícerozměrná pole (4)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44755AF-BB6E-43FB-88D9-F9CA3D69C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4800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Zpřístupnění jednoho prvku ve dvourozměr-ném poli:</a:t>
            </a:r>
            <a:br>
              <a:rPr lang="cs-CZ" altLang="cs-CZ"/>
            </a:br>
            <a:r>
              <a:rPr lang="cs-CZ" altLang="cs-CZ" b="1">
                <a:latin typeface="Courier New" panose="02070309020205020404" pitchFamily="49" charset="0"/>
              </a:rPr>
              <a:t>idPole</a:t>
            </a:r>
            <a:r>
              <a:rPr lang="en-US" altLang="cs-CZ" b="1">
                <a:latin typeface="Courier New" panose="02070309020205020404" pitchFamily="49" charset="0"/>
              </a:rPr>
              <a:t>[</a:t>
            </a: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en-US" altLang="cs-CZ" b="1">
                <a:latin typeface="Courier New" panose="02070309020205020404" pitchFamily="49" charset="0"/>
              </a:rPr>
              <a:t>][v</a:t>
            </a:r>
            <a:r>
              <a:rPr lang="cs-CZ" altLang="cs-CZ" b="1">
                <a:latin typeface="Courier New" panose="02070309020205020404" pitchFamily="49" charset="0"/>
              </a:rPr>
              <a:t>ýraz</a:t>
            </a:r>
            <a:r>
              <a:rPr lang="cs-CZ" altLang="cs-CZ" b="1" baseline="-25000">
                <a:latin typeface="Courier New" panose="02070309020205020404" pitchFamily="49" charset="0"/>
              </a:rPr>
              <a:t>2</a:t>
            </a:r>
            <a:r>
              <a:rPr lang="en-US" altLang="cs-CZ" b="1">
                <a:latin typeface="Courier New" panose="02070309020205020404" pitchFamily="49" charset="0"/>
              </a:rPr>
              <a:t>]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latin typeface="Courier New" panose="02070309020205020404" pitchFamily="49" charset="0"/>
              </a:rPr>
              <a:t>idPole: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identifikátor proměnné typu pole</a:t>
            </a:r>
            <a:endParaRPr lang="en-US" altLang="cs-CZ"/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 b="1" baseline="-25000">
                <a:latin typeface="Courier New" panose="02070309020205020404" pitchFamily="49" charset="0"/>
              </a:rPr>
              <a:t>1</a:t>
            </a:r>
            <a:r>
              <a:rPr lang="en-US" altLang="cs-CZ" b="1">
                <a:latin typeface="Courier New" panose="02070309020205020404" pitchFamily="49" charset="0"/>
              </a:rPr>
              <a:t>:</a:t>
            </a:r>
            <a:endParaRPr lang="cs-CZ" altLang="cs-CZ" b="1">
              <a:latin typeface="Courier New" panose="02070309020205020404" pitchFamily="49" charset="0"/>
            </a:endParaRP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výraz, jehož vyhodnocením je dán </a:t>
            </a:r>
            <a:r>
              <a:rPr lang="cs-CZ" altLang="cs-CZ">
                <a:solidFill>
                  <a:schemeClr val="folHlink"/>
                </a:solidFill>
              </a:rPr>
              <a:t>index řádku</a:t>
            </a:r>
            <a:r>
              <a:rPr lang="cs-CZ" altLang="cs-CZ"/>
              <a:t>,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r>
              <a:rPr lang="cs-CZ" altLang="cs-CZ"/>
              <a:t>na němž se nachází zpřístupňovaný prvek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latin typeface="Courier New" panose="02070309020205020404" pitchFamily="49" charset="0"/>
              </a:rPr>
              <a:t>výraz</a:t>
            </a:r>
            <a:r>
              <a:rPr lang="cs-CZ" altLang="cs-CZ" b="1" baseline="-25000">
                <a:latin typeface="Courier New" panose="02070309020205020404" pitchFamily="49" charset="0"/>
              </a:rPr>
              <a:t>2</a:t>
            </a:r>
            <a:r>
              <a:rPr lang="en-US" altLang="cs-CZ" b="1">
                <a:latin typeface="Courier New" panose="02070309020205020404" pitchFamily="49" charset="0"/>
              </a:rPr>
              <a:t>:</a:t>
            </a:r>
            <a:endParaRPr lang="cs-CZ" altLang="cs-CZ" b="1">
              <a:latin typeface="Courier New" panose="02070309020205020404" pitchFamily="49" charset="0"/>
            </a:endParaRP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výraz, jehož vyhodnocením je dán </a:t>
            </a:r>
            <a:r>
              <a:rPr lang="cs-CZ" altLang="cs-CZ">
                <a:solidFill>
                  <a:schemeClr val="folHlink"/>
                </a:solidFill>
              </a:rPr>
              <a:t>index sloupce</a:t>
            </a:r>
            <a:r>
              <a:rPr lang="cs-CZ" altLang="cs-CZ"/>
              <a:t>,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  <a:br>
              <a:rPr lang="cs-CZ" altLang="cs-CZ"/>
            </a:br>
            <a:r>
              <a:rPr lang="cs-CZ" altLang="cs-CZ"/>
              <a:t>v němž se nachází zpřístupňovaný prvek</a:t>
            </a:r>
            <a:r>
              <a:rPr lang="cs-CZ" altLang="cs-CZ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E76A0657-A6CC-45B8-9891-97D7CDBC2C8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B3B0C6-F3A5-43DD-8C49-0013EE87A5D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D40B56D2-7478-4AC5-9A16-E01D2167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74EB18-A0C6-4241-B877-838370C12FA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C36C1D14-DBC8-4854-8086-D63A3A93E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658813"/>
          </a:xfrm>
        </p:spPr>
        <p:txBody>
          <a:bodyPr/>
          <a:lstStyle/>
          <a:p>
            <a:r>
              <a:rPr lang="cs-CZ" altLang="cs-CZ"/>
              <a:t>Vícerozměrná pole (5)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9FA1739A-531B-489A-9CEE-034C99B30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724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Příklad:</a:t>
            </a:r>
            <a:br>
              <a:rPr lang="cs-CZ" altLang="cs-CZ"/>
            </a:br>
            <a:r>
              <a:rPr lang="cs-CZ" altLang="cs-CZ" b="1">
                <a:latin typeface="Courier New" panose="02070309020205020404" pitchFamily="49" charset="0"/>
              </a:rPr>
              <a:t>a</a:t>
            </a:r>
            <a:r>
              <a:rPr lang="en-US" altLang="cs-CZ" b="1">
                <a:latin typeface="Courier New" panose="02070309020205020404" pitchFamily="49" charset="0"/>
              </a:rPr>
              <a:t>[2][3]</a:t>
            </a:r>
            <a:br>
              <a:rPr lang="en-US" altLang="cs-CZ"/>
            </a:br>
            <a:r>
              <a:rPr lang="cs-CZ" altLang="cs-CZ"/>
              <a:t>zpřístupní prvek, který se nachází na </a:t>
            </a:r>
            <a:r>
              <a:rPr lang="cs-CZ" altLang="cs-CZ">
                <a:solidFill>
                  <a:schemeClr val="folHlink"/>
                </a:solidFill>
              </a:rPr>
              <a:t>řádku </a:t>
            </a:r>
            <a:br>
              <a:rPr lang="cs-CZ" altLang="cs-CZ">
                <a:solidFill>
                  <a:schemeClr val="folHlink"/>
                </a:solidFill>
              </a:rPr>
            </a:br>
            <a:r>
              <a:rPr lang="cs-CZ" altLang="cs-CZ">
                <a:solidFill>
                  <a:schemeClr val="folHlink"/>
                </a:solidFill>
              </a:rPr>
              <a:t>s indexem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2</a:t>
            </a:r>
            <a:r>
              <a:rPr lang="cs-CZ" altLang="cs-CZ"/>
              <a:t> a ve </a:t>
            </a:r>
            <a:r>
              <a:rPr lang="cs-CZ" altLang="cs-CZ">
                <a:solidFill>
                  <a:schemeClr val="folHlink"/>
                </a:solidFill>
              </a:rPr>
              <a:t>sloupci s</a:t>
            </a:r>
            <a:r>
              <a:rPr lang="cs-CZ" altLang="cs-CZ"/>
              <a:t> </a:t>
            </a:r>
            <a:r>
              <a:rPr lang="cs-CZ" altLang="cs-CZ">
                <a:solidFill>
                  <a:schemeClr val="folHlink"/>
                </a:solidFill>
              </a:rPr>
              <a:t>indexem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Poznámka: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dvourozměrné</a:t>
            </a:r>
            <a:r>
              <a:rPr lang="cs-CZ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vícerozměrné</a:t>
            </a:r>
            <a:r>
              <a:rPr lang="cs-CZ" altLang="cs-CZ"/>
              <a:t>) </a:t>
            </a:r>
            <a:r>
              <a:rPr lang="cs-CZ" altLang="cs-CZ">
                <a:solidFill>
                  <a:schemeClr val="folHlink"/>
                </a:solidFill>
              </a:rPr>
              <a:t>pole</a:t>
            </a:r>
            <a:r>
              <a:rPr lang="cs-CZ" altLang="cs-CZ"/>
              <a:t> se do operač-ní paměti </a:t>
            </a:r>
            <a:r>
              <a:rPr lang="cs-CZ" altLang="cs-CZ">
                <a:solidFill>
                  <a:schemeClr val="folHlink"/>
                </a:solidFill>
              </a:rPr>
              <a:t>ukládá po řádcích</a:t>
            </a:r>
            <a:r>
              <a:rPr lang="cs-CZ" altLang="cs-CZ"/>
              <a:t> (poslední index se mění nejrychleji)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Definice dvourozměrného pole může být spo-jena i s inicializací jeho prvků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>
            <a:extLst>
              <a:ext uri="{FF2B5EF4-FFF2-40B4-BE49-F238E27FC236}">
                <a16:creationId xmlns:a16="http://schemas.microsoft.com/office/drawing/2014/main" id="{1B0B8DA2-FBE7-404F-B86A-04D7166F311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2F2C69-AAE5-4F45-86A2-AFD385C0295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1267" name="Zástupný symbol pro číslo snímku 5">
            <a:extLst>
              <a:ext uri="{FF2B5EF4-FFF2-40B4-BE49-F238E27FC236}">
                <a16:creationId xmlns:a16="http://schemas.microsoft.com/office/drawing/2014/main" id="{2103E145-503C-431F-BB90-FB4DD800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AE97B6-9FB5-4F48-9FAB-DEC372675BC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662C1E44-5C3F-4F58-A9F4-149499D2D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658813"/>
          </a:xfrm>
        </p:spPr>
        <p:txBody>
          <a:bodyPr/>
          <a:lstStyle/>
          <a:p>
            <a:r>
              <a:rPr lang="cs-CZ" altLang="cs-CZ"/>
              <a:t>Vícerozměrná pole (6)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7D9645C5-6F65-4548-9BD3-F755D7BB8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001000" cy="5257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Příklad:</a:t>
            </a:r>
            <a:br>
              <a:rPr lang="cs-CZ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b="1">
                <a:latin typeface="Courier New" panose="02070309020205020404" pitchFamily="49" charset="0"/>
              </a:rPr>
              <a:t> matice</a:t>
            </a:r>
            <a:r>
              <a:rPr lang="en-US" altLang="cs-CZ" b="1">
                <a:latin typeface="Courier New" panose="02070309020205020404" pitchFamily="49" charset="0"/>
              </a:rPr>
              <a:t>[3][4]=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latin typeface="Courier New" panose="02070309020205020404" pitchFamily="49" charset="0"/>
              </a:rPr>
              <a:t> 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  <a:r>
              <a:rPr lang="en-US" altLang="cs-CZ" b="1">
                <a:latin typeface="Courier New" panose="02070309020205020404" pitchFamily="49" charset="0"/>
              </a:rPr>
              <a:t>10, 12, 1, 0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r>
              <a:rPr lang="en-US" altLang="cs-CZ" b="1">
                <a:latin typeface="Courier New" panose="02070309020205020404" pitchFamily="49" charset="0"/>
              </a:rPr>
              <a:t>,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latin typeface="Courier New" panose="02070309020205020404" pitchFamily="49" charset="0"/>
              </a:rPr>
              <a:t> 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  <a:r>
              <a:rPr lang="en-US" altLang="cs-CZ" b="1">
                <a:latin typeface="Courier New" panose="02070309020205020404" pitchFamily="49" charset="0"/>
              </a:rPr>
              <a:t>-5, 8, 20, 1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r>
              <a:rPr lang="en-US" altLang="cs-CZ" b="1">
                <a:latin typeface="Courier New" panose="02070309020205020404" pitchFamily="49" charset="0"/>
              </a:rPr>
              <a:t>,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latin typeface="Courier New" panose="02070309020205020404" pitchFamily="49" charset="0"/>
              </a:rPr>
              <a:t>  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  <a:r>
              <a:rPr lang="en-US" altLang="cs-CZ" b="1">
                <a:latin typeface="Courier New" panose="02070309020205020404" pitchFamily="49" charset="0"/>
              </a:rPr>
              <a:t>-6, -8, 15, 9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br>
              <a:rPr lang="en-US" altLang="cs-CZ" b="1">
                <a:latin typeface="Courier New" panose="02070309020205020404" pitchFamily="49" charset="0"/>
              </a:rPr>
            </a:b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r>
              <a:rPr lang="cs-CZ" altLang="cs-CZ" b="1">
                <a:latin typeface="Courier New" panose="02070309020205020404" pitchFamily="49" charset="0"/>
              </a:rPr>
              <a:t>;</a:t>
            </a:r>
            <a:endParaRPr lang="en-US" altLang="cs-CZ" b="1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Definuje dvourozměrné pole </a:t>
            </a:r>
            <a:r>
              <a:rPr lang="cs-CZ" altLang="cs-CZ" b="1">
                <a:latin typeface="Courier New" panose="02070309020205020404" pitchFamily="49" charset="0"/>
              </a:rPr>
              <a:t>matice</a:t>
            </a:r>
            <a:r>
              <a:rPr lang="cs-CZ" altLang="cs-CZ"/>
              <a:t>, které má: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3 řádky</a:t>
            </a:r>
            <a:r>
              <a:rPr lang="en-US" altLang="cs-CZ"/>
              <a:t> (</a:t>
            </a:r>
            <a:r>
              <a:rPr lang="cs-CZ" altLang="cs-CZ"/>
              <a:t>indexované v rozmezí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0</a:t>
            </a:r>
            <a:r>
              <a:rPr lang="cs-CZ" altLang="cs-CZ"/>
              <a:t> až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2</a:t>
            </a:r>
            <a:r>
              <a:rPr lang="cs-CZ" altLang="cs-CZ"/>
              <a:t>)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>
                <a:solidFill>
                  <a:schemeClr val="folHlink"/>
                </a:solidFill>
              </a:rPr>
              <a:t>4 sloupce</a:t>
            </a:r>
            <a:r>
              <a:rPr lang="cs-CZ" altLang="cs-CZ"/>
              <a:t> (indexované v rozmezí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0</a:t>
            </a:r>
            <a:r>
              <a:rPr lang="cs-CZ" altLang="cs-CZ"/>
              <a:t> až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3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A68F1486-B045-46F8-823C-5FC9559D81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593220-98F8-4E3E-A3D2-65EA1DDD776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2EEDEDBF-4869-4515-B8DE-E07DA160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E93263-FACD-451A-B750-664A624A6059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78A2244F-4AB7-4186-B3C8-730DD697E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22263"/>
            <a:ext cx="7772400" cy="838200"/>
          </a:xfrm>
        </p:spPr>
        <p:txBody>
          <a:bodyPr/>
          <a:lstStyle/>
          <a:p>
            <a:r>
              <a:rPr lang="cs-CZ" altLang="cs-CZ"/>
              <a:t>Metoda Insert sort (2)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6FA43AFC-73B3-46D8-9BDD-8A431CAC1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68413"/>
            <a:ext cx="8001000" cy="48609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cs-CZ" altLang="cs-CZ" kern="0" dirty="0"/>
              <a:t>prvky, před něž je zařazovaný prvek umisťován se posouvají vždy na následující pozici</a:t>
            </a:r>
          </a:p>
          <a:p>
            <a:pPr>
              <a:defRPr/>
            </a:pPr>
            <a:r>
              <a:rPr lang="cs-CZ" altLang="cs-CZ" kern="0" dirty="0"/>
              <a:t>Po zařazení posledního prvku je zaručeno, že celá posloupnost je seřazena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9A68C91F-E983-45F7-ACA7-3CC4D43467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1D84CB-3124-49A1-BEAC-8853E5759B2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AE6EEC48-92B5-4F6A-BA18-97273C9D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5FD26E-D1E7-416E-B837-D8A32A9C139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2E86CBD0-9A6F-4054-8DDC-605DFF2DD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84188"/>
            <a:ext cx="7543800" cy="658812"/>
          </a:xfrm>
        </p:spPr>
        <p:txBody>
          <a:bodyPr/>
          <a:lstStyle/>
          <a:p>
            <a:r>
              <a:rPr lang="cs-CZ" altLang="cs-CZ"/>
              <a:t>Vícerozměrná pole (7)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4DC11509-0397-44C5-8BA5-1CEFEBDC3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876800"/>
            <a:ext cx="8001000" cy="1143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Zápis </a:t>
            </a:r>
            <a:r>
              <a:rPr lang="cs-CZ" altLang="cs-CZ" b="1">
                <a:latin typeface="Courier New" panose="02070309020205020404" pitchFamily="49" charset="0"/>
              </a:rPr>
              <a:t>matice</a:t>
            </a:r>
            <a:r>
              <a:rPr lang="en-US" altLang="cs-CZ" b="1">
                <a:latin typeface="Courier New" panose="02070309020205020404" pitchFamily="49" charset="0"/>
              </a:rPr>
              <a:t>[1][2]</a:t>
            </a:r>
            <a:r>
              <a:rPr lang="en-US" altLang="cs-CZ"/>
              <a:t> </a:t>
            </a:r>
            <a:r>
              <a:rPr lang="cs-CZ" altLang="cs-CZ"/>
              <a:t>zpřístupní prvek </a:t>
            </a:r>
            <a:br>
              <a:rPr lang="cs-CZ" altLang="cs-CZ"/>
            </a:br>
            <a:r>
              <a:rPr lang="cs-CZ" altLang="cs-CZ"/>
              <a:t>s hodnotou </a:t>
            </a:r>
            <a:r>
              <a:rPr lang="cs-CZ" altLang="cs-CZ" b="1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17E26302-A5E6-44EF-8361-08821FC20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09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[0]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27EF1F47-4B4F-447B-8E14-6C574B1EE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12296" name="Rectangle 6">
            <a:extLst>
              <a:ext uri="{FF2B5EF4-FFF2-40B4-BE49-F238E27FC236}">
                <a16:creationId xmlns:a16="http://schemas.microsoft.com/office/drawing/2014/main" id="{092CF0B9-B474-4830-BAB2-345EA493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12</a:t>
            </a:r>
          </a:p>
        </p:txBody>
      </p:sp>
      <p:sp>
        <p:nvSpPr>
          <p:cNvPr id="12297" name="Rectangle 7">
            <a:extLst>
              <a:ext uri="{FF2B5EF4-FFF2-40B4-BE49-F238E27FC236}">
                <a16:creationId xmlns:a16="http://schemas.microsoft.com/office/drawing/2014/main" id="{26D30405-4B1E-49B6-865C-48E910EA7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2298" name="Rectangle 8">
            <a:extLst>
              <a:ext uri="{FF2B5EF4-FFF2-40B4-BE49-F238E27FC236}">
                <a16:creationId xmlns:a16="http://schemas.microsoft.com/office/drawing/2014/main" id="{1C941288-0FA6-432C-AB8A-590198F71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[1]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299" name="Rectangle 9">
            <a:extLst>
              <a:ext uri="{FF2B5EF4-FFF2-40B4-BE49-F238E27FC236}">
                <a16:creationId xmlns:a16="http://schemas.microsoft.com/office/drawing/2014/main" id="{CB58A5CC-EB9D-4543-BA31-D50197BA3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667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-5</a:t>
            </a:r>
          </a:p>
        </p:txBody>
      </p:sp>
      <p:sp>
        <p:nvSpPr>
          <p:cNvPr id="12300" name="Rectangle 10">
            <a:extLst>
              <a:ext uri="{FF2B5EF4-FFF2-40B4-BE49-F238E27FC236}">
                <a16:creationId xmlns:a16="http://schemas.microsoft.com/office/drawing/2014/main" id="{12C6CFA4-E2E1-4A6A-A46F-E2C8B3DD6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67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12301" name="Rectangle 11">
            <a:extLst>
              <a:ext uri="{FF2B5EF4-FFF2-40B4-BE49-F238E27FC236}">
                <a16:creationId xmlns:a16="http://schemas.microsoft.com/office/drawing/2014/main" id="{EF9D4DAE-9FFA-4CBB-95DF-9A60E9E84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67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20</a:t>
            </a:r>
          </a:p>
        </p:txBody>
      </p:sp>
      <p:sp>
        <p:nvSpPr>
          <p:cNvPr id="12302" name="Rectangle 12">
            <a:extLst>
              <a:ext uri="{FF2B5EF4-FFF2-40B4-BE49-F238E27FC236}">
                <a16:creationId xmlns:a16="http://schemas.microsoft.com/office/drawing/2014/main" id="{8FF5347B-65F3-4327-B14B-ABE3BBA34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[2]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303" name="Rectangle 13">
            <a:extLst>
              <a:ext uri="{FF2B5EF4-FFF2-40B4-BE49-F238E27FC236}">
                <a16:creationId xmlns:a16="http://schemas.microsoft.com/office/drawing/2014/main" id="{965BC62B-9528-434D-BEA0-E841F1971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-6</a:t>
            </a:r>
          </a:p>
        </p:txBody>
      </p:sp>
      <p:sp>
        <p:nvSpPr>
          <p:cNvPr id="12304" name="Rectangle 14">
            <a:extLst>
              <a:ext uri="{FF2B5EF4-FFF2-40B4-BE49-F238E27FC236}">
                <a16:creationId xmlns:a16="http://schemas.microsoft.com/office/drawing/2014/main" id="{5D9C48DA-94F8-468E-9C3F-D8A072115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124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-8</a:t>
            </a:r>
          </a:p>
        </p:txBody>
      </p:sp>
      <p:sp>
        <p:nvSpPr>
          <p:cNvPr id="12305" name="Rectangle 15">
            <a:extLst>
              <a:ext uri="{FF2B5EF4-FFF2-40B4-BE49-F238E27FC236}">
                <a16:creationId xmlns:a16="http://schemas.microsoft.com/office/drawing/2014/main" id="{F8B4DCAB-5C30-4259-AE99-D5E68A986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15</a:t>
            </a:r>
          </a:p>
        </p:txBody>
      </p:sp>
      <p:sp>
        <p:nvSpPr>
          <p:cNvPr id="12306" name="Rectangle 16">
            <a:extLst>
              <a:ext uri="{FF2B5EF4-FFF2-40B4-BE49-F238E27FC236}">
                <a16:creationId xmlns:a16="http://schemas.microsoft.com/office/drawing/2014/main" id="{877ACE0F-B77F-4F21-A5BA-D23EC2683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12307" name="Rectangle 17">
            <a:extLst>
              <a:ext uri="{FF2B5EF4-FFF2-40B4-BE49-F238E27FC236}">
                <a16:creationId xmlns:a16="http://schemas.microsoft.com/office/drawing/2014/main" id="{0E666B3C-0D1C-4CDF-9FEA-E503E6E1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667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12308" name="Rectangle 18">
            <a:extLst>
              <a:ext uri="{FF2B5EF4-FFF2-40B4-BE49-F238E27FC236}">
                <a16:creationId xmlns:a16="http://schemas.microsoft.com/office/drawing/2014/main" id="{4BA2B40F-6FF0-4624-9E1D-C0EAAD09C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124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12309" name="Rectangle 20">
            <a:extLst>
              <a:ext uri="{FF2B5EF4-FFF2-40B4-BE49-F238E27FC236}">
                <a16:creationId xmlns:a16="http://schemas.microsoft.com/office/drawing/2014/main" id="{502694BC-07E1-4BC6-AAF0-416A5885B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[0]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310" name="Rectangle 21">
            <a:extLst>
              <a:ext uri="{FF2B5EF4-FFF2-40B4-BE49-F238E27FC236}">
                <a16:creationId xmlns:a16="http://schemas.microsoft.com/office/drawing/2014/main" id="{37C9712C-9EA1-4A0C-9F6C-C3BBB0E2B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[1]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311" name="Rectangle 22">
            <a:extLst>
              <a:ext uri="{FF2B5EF4-FFF2-40B4-BE49-F238E27FC236}">
                <a16:creationId xmlns:a16="http://schemas.microsoft.com/office/drawing/2014/main" id="{35B8354F-6D33-4F82-B697-672EA416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[2]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312" name="Rectangle 23">
            <a:extLst>
              <a:ext uri="{FF2B5EF4-FFF2-40B4-BE49-F238E27FC236}">
                <a16:creationId xmlns:a16="http://schemas.microsoft.com/office/drawing/2014/main" id="{F8DC3A95-A960-4A19-9F78-718FACB89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752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ourier New" panose="02070309020205020404" pitchFamily="49" charset="0"/>
              </a:rPr>
              <a:t>[3]</a:t>
            </a:r>
            <a:endParaRPr lang="cs-CZ" altLang="cs-CZ" sz="2400" b="1">
              <a:latin typeface="Courier New" panose="02070309020205020404" pitchFamily="49" charset="0"/>
            </a:endParaRPr>
          </a:p>
        </p:txBody>
      </p:sp>
      <p:sp>
        <p:nvSpPr>
          <p:cNvPr id="12313" name="Rectangle 24">
            <a:extLst>
              <a:ext uri="{FF2B5EF4-FFF2-40B4-BE49-F238E27FC236}">
                <a16:creationId xmlns:a16="http://schemas.microsoft.com/office/drawing/2014/main" id="{E2686FC2-4A66-49A1-AD7D-E1DFEF948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752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index sloupce</a:t>
            </a:r>
          </a:p>
        </p:txBody>
      </p:sp>
      <p:sp>
        <p:nvSpPr>
          <p:cNvPr id="12314" name="Line 25">
            <a:extLst>
              <a:ext uri="{FF2B5EF4-FFF2-40B4-BE49-F238E27FC236}">
                <a16:creationId xmlns:a16="http://schemas.microsoft.com/office/drawing/2014/main" id="{43CBD419-9C1E-4FF8-A924-BA156ED258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964456B2-997E-4810-86C1-23CBB8805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index řádku</a:t>
            </a:r>
          </a:p>
        </p:txBody>
      </p:sp>
      <p:sp>
        <p:nvSpPr>
          <p:cNvPr id="12316" name="Line 29">
            <a:extLst>
              <a:ext uri="{FF2B5EF4-FFF2-40B4-BE49-F238E27FC236}">
                <a16:creationId xmlns:a16="http://schemas.microsoft.com/office/drawing/2014/main" id="{F5009467-FAAE-49A3-9E22-0558497C03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17" name="Rectangle 30">
            <a:extLst>
              <a:ext uri="{FF2B5EF4-FFF2-40B4-BE49-F238E27FC236}">
                <a16:creationId xmlns:a16="http://schemas.microsoft.com/office/drawing/2014/main" id="{EF2D30CF-4F91-424C-AEBB-0C774437D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matice: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9A68C91F-E983-45F7-ACA7-3CC4D43467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1D84CB-3124-49A1-BEAC-8853E5759B2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AE6EEC48-92B5-4F6A-BA18-97273C9D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5FD26E-D1E7-416E-B837-D8A32A9C139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2E86CBD0-9A6F-4054-8DDC-605DFF2DD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84188"/>
            <a:ext cx="7543800" cy="658812"/>
          </a:xfrm>
        </p:spPr>
        <p:txBody>
          <a:bodyPr/>
          <a:lstStyle/>
          <a:p>
            <a:r>
              <a:rPr lang="cs-CZ" altLang="cs-CZ" dirty="0"/>
              <a:t>Vícerozměrná pole (8)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4DC11509-0397-44C5-8BA5-1CEFEBDC3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8001000" cy="1944216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 dirty="0"/>
              <a:t>Násobení matic: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dirty="0">
                <a:latin typeface="+mj-lt"/>
              </a:rPr>
              <a:t>je-li </a:t>
            </a:r>
            <a:r>
              <a:rPr lang="cs-CZ" altLang="cs-CZ" b="1" dirty="0">
                <a:latin typeface="+mj-lt"/>
              </a:rPr>
              <a:t>A</a:t>
            </a:r>
            <a:r>
              <a:rPr lang="cs-CZ" altLang="cs-CZ" dirty="0">
                <a:latin typeface="+mj-lt"/>
              </a:rPr>
              <a:t>= (</a:t>
            </a:r>
            <a:r>
              <a:rPr lang="cs-CZ" altLang="cs-CZ" i="1" dirty="0" err="1">
                <a:latin typeface="+mj-lt"/>
              </a:rPr>
              <a:t>a</a:t>
            </a:r>
            <a:r>
              <a:rPr lang="cs-CZ" altLang="cs-CZ" i="1" baseline="-25000" dirty="0" err="1">
                <a:latin typeface="+mj-lt"/>
              </a:rPr>
              <a:t>i</a:t>
            </a:r>
            <a:r>
              <a:rPr lang="cs-CZ" altLang="cs-CZ" i="1" baseline="-25000" dirty="0">
                <a:latin typeface="+mj-lt"/>
              </a:rPr>
              <a:t>,</a:t>
            </a:r>
            <a:r>
              <a:rPr lang="en-US" altLang="cs-CZ" i="1" baseline="-25000" dirty="0">
                <a:latin typeface="+mj-lt"/>
              </a:rPr>
              <a:t>k</a:t>
            </a:r>
            <a:r>
              <a:rPr lang="cs-CZ" altLang="cs-CZ" dirty="0">
                <a:latin typeface="+mj-lt"/>
              </a:rPr>
              <a:t>) matice typu </a:t>
            </a:r>
            <a:r>
              <a:rPr lang="cs-CZ" altLang="cs-CZ" i="1" dirty="0" err="1">
                <a:latin typeface="+mj-lt"/>
              </a:rPr>
              <a:t>m</a:t>
            </a:r>
            <a:r>
              <a:rPr lang="cs-CZ" altLang="cs-CZ" dirty="0" err="1">
                <a:latin typeface="+mj-lt"/>
              </a:rPr>
              <a:t>×</a:t>
            </a:r>
            <a:r>
              <a:rPr lang="cs-CZ" altLang="cs-CZ" i="1" dirty="0" err="1">
                <a:latin typeface="+mj-lt"/>
              </a:rPr>
              <a:t>p</a:t>
            </a:r>
            <a:r>
              <a:rPr lang="cs-CZ" altLang="cs-CZ" dirty="0">
                <a:latin typeface="+mj-lt"/>
              </a:rPr>
              <a:t> a </a:t>
            </a:r>
            <a:r>
              <a:rPr lang="cs-CZ" altLang="cs-CZ" b="1" dirty="0">
                <a:latin typeface="+mj-lt"/>
              </a:rPr>
              <a:t>B</a:t>
            </a:r>
            <a:r>
              <a:rPr lang="cs-CZ" altLang="cs-CZ" dirty="0">
                <a:latin typeface="+mj-lt"/>
              </a:rPr>
              <a:t>= (</a:t>
            </a:r>
            <a:r>
              <a:rPr lang="cs-CZ" altLang="cs-CZ" i="1" dirty="0">
                <a:latin typeface="+mj-lt"/>
              </a:rPr>
              <a:t>b</a:t>
            </a:r>
            <a:r>
              <a:rPr lang="en-US" altLang="cs-CZ" i="1" baseline="-25000" dirty="0">
                <a:latin typeface="+mj-lt"/>
              </a:rPr>
              <a:t>k</a:t>
            </a:r>
            <a:r>
              <a:rPr lang="cs-CZ" altLang="cs-CZ" i="1" baseline="-25000" dirty="0">
                <a:latin typeface="+mj-lt"/>
              </a:rPr>
              <a:t>,</a:t>
            </a:r>
            <a:r>
              <a:rPr lang="en-US" altLang="cs-CZ" i="1" baseline="-25000" dirty="0">
                <a:latin typeface="+mj-lt"/>
              </a:rPr>
              <a:t>j</a:t>
            </a:r>
            <a:r>
              <a:rPr lang="cs-CZ" altLang="cs-CZ" dirty="0">
                <a:latin typeface="+mj-lt"/>
              </a:rPr>
              <a:t>) matice  typu </a:t>
            </a:r>
            <a:r>
              <a:rPr lang="cs-CZ" altLang="cs-CZ" i="1" dirty="0" err="1">
                <a:latin typeface="+mj-lt"/>
              </a:rPr>
              <a:t>p×n</a:t>
            </a:r>
            <a:r>
              <a:rPr lang="cs-CZ" altLang="cs-CZ" dirty="0">
                <a:latin typeface="+mj-lt"/>
              </a:rPr>
              <a:t>, pak definujeme součin matic </a:t>
            </a:r>
            <a:br>
              <a:rPr lang="cs-CZ" altLang="cs-CZ" dirty="0">
                <a:latin typeface="+mj-lt"/>
              </a:rPr>
            </a:br>
            <a:r>
              <a:rPr lang="cs-CZ" altLang="cs-CZ" b="1" dirty="0">
                <a:latin typeface="+mj-lt"/>
              </a:rPr>
              <a:t>C</a:t>
            </a:r>
            <a:r>
              <a:rPr lang="cs-CZ" altLang="cs-CZ" dirty="0">
                <a:latin typeface="+mj-lt"/>
              </a:rPr>
              <a:t>=</a:t>
            </a:r>
            <a:r>
              <a:rPr lang="cs-CZ" altLang="cs-CZ" b="1" dirty="0">
                <a:latin typeface="+mj-lt"/>
              </a:rPr>
              <a:t>A</a:t>
            </a:r>
            <a:r>
              <a:rPr lang="cs-CZ" altLang="cs-CZ" dirty="0">
                <a:latin typeface="+mj-lt"/>
              </a:rPr>
              <a:t>.</a:t>
            </a:r>
            <a:r>
              <a:rPr lang="cs-CZ" altLang="cs-CZ" b="1" dirty="0">
                <a:latin typeface="+mj-lt"/>
              </a:rPr>
              <a:t>B</a:t>
            </a:r>
            <a:r>
              <a:rPr lang="cs-CZ" altLang="cs-CZ" dirty="0">
                <a:latin typeface="+mj-lt"/>
              </a:rPr>
              <a:t>= (</a:t>
            </a:r>
            <a:r>
              <a:rPr lang="cs-CZ" altLang="cs-CZ" i="1" dirty="0" err="1">
                <a:latin typeface="+mj-lt"/>
              </a:rPr>
              <a:t>c</a:t>
            </a:r>
            <a:r>
              <a:rPr lang="cs-CZ" altLang="cs-CZ" i="1" baseline="-25000" dirty="0" err="1">
                <a:latin typeface="+mj-lt"/>
              </a:rPr>
              <a:t>i</a:t>
            </a:r>
            <a:r>
              <a:rPr lang="cs-CZ" altLang="cs-CZ" i="1" baseline="-25000" dirty="0">
                <a:latin typeface="+mj-lt"/>
              </a:rPr>
              <a:t>,</a:t>
            </a:r>
            <a:r>
              <a:rPr lang="en-US" altLang="cs-CZ" i="1" baseline="-25000" dirty="0">
                <a:latin typeface="+mj-lt"/>
              </a:rPr>
              <a:t>j</a:t>
            </a:r>
            <a:r>
              <a:rPr lang="cs-CZ" altLang="cs-CZ" dirty="0">
                <a:latin typeface="+mj-lt"/>
              </a:rPr>
              <a:t>) jako matici typu </a:t>
            </a:r>
            <a:r>
              <a:rPr lang="cs-CZ" altLang="cs-CZ" i="1" dirty="0">
                <a:latin typeface="+mj-lt"/>
              </a:rPr>
              <a:t>m×</a:t>
            </a:r>
            <a:r>
              <a:rPr lang="en-US" altLang="cs-CZ" i="1" dirty="0">
                <a:latin typeface="+mj-lt"/>
              </a:rPr>
              <a:t>n</a:t>
            </a:r>
            <a:r>
              <a:rPr lang="cs-CZ" altLang="cs-CZ" dirty="0">
                <a:latin typeface="+mj-lt"/>
              </a:rPr>
              <a:t>, kde: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81B3D7DF-3C1C-4309-9880-EEC8836196B5}"/>
                  </a:ext>
                </a:extLst>
              </p:cNvPr>
              <p:cNvSpPr txBox="1"/>
              <p:nvPr/>
            </p:nvSpPr>
            <p:spPr>
              <a:xfrm>
                <a:off x="2195736" y="3516574"/>
                <a:ext cx="4577080" cy="1100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81B3D7DF-3C1C-4309-9880-EEC883619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516574"/>
                <a:ext cx="4577080" cy="11005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">
            <a:extLst>
              <a:ext uri="{FF2B5EF4-FFF2-40B4-BE49-F238E27FC236}">
                <a16:creationId xmlns:a16="http://schemas.microsoft.com/office/drawing/2014/main" id="{3A937213-C2ED-4754-8D80-EE165BC29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588" y="4869160"/>
            <a:ext cx="756084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lnSpc>
                <a:spcPct val="95000"/>
              </a:lnSpc>
              <a:spcBef>
                <a:spcPct val="15000"/>
              </a:spcBef>
              <a:buNone/>
              <a:tabLst>
                <a:tab pos="1076325" algn="l"/>
                <a:tab pos="1260475" algn="l"/>
              </a:tabLst>
            </a:pPr>
            <a:r>
              <a:rPr lang="en-US" altLang="cs-CZ" kern="0" dirty="0">
                <a:latin typeface="+mj-lt"/>
              </a:rPr>
              <a:t>pro	</a:t>
            </a:r>
            <a:r>
              <a:rPr lang="en-US" altLang="cs-CZ" i="1" kern="0" dirty="0" err="1">
                <a:latin typeface="+mj-lt"/>
              </a:rPr>
              <a:t>i</a:t>
            </a:r>
            <a:r>
              <a:rPr lang="en-US" altLang="cs-CZ" kern="0" dirty="0">
                <a:latin typeface="+mj-lt"/>
              </a:rPr>
              <a:t>	= 1, 2, …, </a:t>
            </a:r>
            <a:r>
              <a:rPr lang="en-US" altLang="cs-CZ" i="1" kern="0" dirty="0">
                <a:latin typeface="+mj-lt"/>
              </a:rPr>
              <a:t>m</a:t>
            </a:r>
            <a:br>
              <a:rPr lang="en-US" altLang="cs-CZ" kern="0" dirty="0">
                <a:latin typeface="+mj-lt"/>
              </a:rPr>
            </a:br>
            <a:r>
              <a:rPr lang="en-US" altLang="cs-CZ" kern="0" dirty="0">
                <a:latin typeface="+mj-lt"/>
              </a:rPr>
              <a:t>     	</a:t>
            </a:r>
            <a:r>
              <a:rPr lang="en-US" altLang="cs-CZ" i="1" kern="0" dirty="0">
                <a:latin typeface="+mj-lt"/>
              </a:rPr>
              <a:t>j</a:t>
            </a:r>
            <a:r>
              <a:rPr lang="en-US" altLang="cs-CZ" kern="0" dirty="0">
                <a:latin typeface="+mj-lt"/>
              </a:rPr>
              <a:t>	= 1, 2, …, </a:t>
            </a:r>
            <a:r>
              <a:rPr lang="en-US" altLang="cs-CZ" i="1" kern="0" dirty="0">
                <a:latin typeface="+mj-lt"/>
              </a:rPr>
              <a:t>n</a:t>
            </a:r>
            <a:endParaRPr lang="cs-CZ" altLang="cs-CZ" i="1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906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>
            <a:extLst>
              <a:ext uri="{FF2B5EF4-FFF2-40B4-BE49-F238E27FC236}">
                <a16:creationId xmlns:a16="http://schemas.microsoft.com/office/drawing/2014/main" id="{6C5FCEB5-225C-4BA2-B9D5-16A97AF9E7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715114-F710-4B8D-861A-3863F41F460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3315" name="Zástupný symbol pro číslo snímku 5">
            <a:extLst>
              <a:ext uri="{FF2B5EF4-FFF2-40B4-BE49-F238E27FC236}">
                <a16:creationId xmlns:a16="http://schemas.microsoft.com/office/drawing/2014/main" id="{ADEB0095-0484-4F1D-B096-3DDD7289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CEC1F5-BB12-47B8-86D5-A4585EE5BE6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/>
          </a:p>
        </p:txBody>
      </p:sp>
      <p:sp>
        <p:nvSpPr>
          <p:cNvPr id="13316" name="Rectangle 2050">
            <a:extLst>
              <a:ext uri="{FF2B5EF4-FFF2-40B4-BE49-F238E27FC236}">
                <a16:creationId xmlns:a16="http://schemas.microsoft.com/office/drawing/2014/main" id="{42589271-CDFF-4592-980E-6CA3B94EF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658813"/>
          </a:xfrm>
        </p:spPr>
        <p:txBody>
          <a:bodyPr/>
          <a:lstStyle/>
          <a:p>
            <a:r>
              <a:rPr lang="cs-CZ" altLang="cs-CZ" dirty="0"/>
              <a:t>Vícerozměrná pole (9)</a:t>
            </a:r>
          </a:p>
        </p:txBody>
      </p:sp>
      <p:sp>
        <p:nvSpPr>
          <p:cNvPr id="13317" name="Rectangle 2051">
            <a:extLst>
              <a:ext uri="{FF2B5EF4-FFF2-40B4-BE49-F238E27FC236}">
                <a16:creationId xmlns:a16="http://schemas.microsoft.com/office/drawing/2014/main" id="{00607DC2-39C0-4D06-807A-FE28CE56D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01000" cy="5181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Pro přístup k prvkům dvourozměrného (více-rozměrného) pole je možné použít i ukazatelů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Nechť je dána definice:</a:t>
            </a:r>
            <a:br>
              <a:rPr lang="cs-CZ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b="1">
                <a:latin typeface="Courier New" panose="02070309020205020404" pitchFamily="49" charset="0"/>
              </a:rPr>
              <a:t> a</a:t>
            </a:r>
            <a:r>
              <a:rPr lang="en-US" altLang="cs-CZ" b="1">
                <a:latin typeface="Courier New" panose="02070309020205020404" pitchFamily="49" charset="0"/>
              </a:rPr>
              <a:t>[2][3];</a:t>
            </a:r>
            <a:br>
              <a:rPr lang="cs-CZ" altLang="cs-CZ"/>
            </a:br>
            <a:r>
              <a:rPr lang="cs-CZ" altLang="cs-CZ"/>
              <a:t>pak zápis </a:t>
            </a:r>
            <a:r>
              <a:rPr lang="cs-CZ" altLang="cs-CZ" b="1">
                <a:latin typeface="Courier New" panose="02070309020205020404" pitchFamily="49" charset="0"/>
              </a:rPr>
              <a:t>a</a:t>
            </a:r>
            <a:r>
              <a:rPr lang="en-US" altLang="cs-CZ" b="1">
                <a:latin typeface="Courier New" panose="02070309020205020404" pitchFamily="49" charset="0"/>
              </a:rPr>
              <a:t>[</a:t>
            </a:r>
            <a:r>
              <a:rPr lang="cs-CZ" altLang="cs-CZ" b="1">
                <a:latin typeface="Courier New" panose="02070309020205020404" pitchFamily="49" charset="0"/>
              </a:rPr>
              <a:t>1</a:t>
            </a:r>
            <a:r>
              <a:rPr lang="en-US" altLang="cs-CZ" b="1">
                <a:latin typeface="Courier New" panose="02070309020205020404" pitchFamily="49" charset="0"/>
              </a:rPr>
              <a:t>][</a:t>
            </a:r>
            <a:r>
              <a:rPr lang="cs-CZ" altLang="cs-CZ" b="1">
                <a:latin typeface="Courier New" panose="02070309020205020404" pitchFamily="49" charset="0"/>
              </a:rPr>
              <a:t>2</a:t>
            </a:r>
            <a:r>
              <a:rPr lang="en-US" altLang="cs-CZ" b="1">
                <a:latin typeface="Courier New" panose="02070309020205020404" pitchFamily="49" charset="0"/>
              </a:rPr>
              <a:t>]</a:t>
            </a:r>
            <a:r>
              <a:rPr lang="en-US" altLang="cs-CZ"/>
              <a:t> </a:t>
            </a:r>
            <a:r>
              <a:rPr lang="cs-CZ" altLang="cs-CZ"/>
              <a:t>je ekvivalentní zápisu</a:t>
            </a:r>
            <a:br>
              <a:rPr lang="cs-CZ" altLang="cs-CZ"/>
            </a:br>
            <a:r>
              <a:rPr lang="cs-CZ" altLang="cs-CZ" b="1">
                <a:latin typeface="Courier New" panose="02070309020205020404" pitchFamily="49" charset="0"/>
              </a:rPr>
              <a:t>*(*(a+1)+2)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Výraz </a:t>
            </a:r>
            <a:r>
              <a:rPr lang="cs-CZ" altLang="cs-CZ" b="1">
                <a:latin typeface="Courier New" panose="02070309020205020404" pitchFamily="49" charset="0"/>
              </a:rPr>
              <a:t>*(*(a+1)+2)</a:t>
            </a:r>
            <a:r>
              <a:rPr lang="cs-CZ" altLang="cs-CZ"/>
              <a:t> se vyhodnocuje v ná-sledujících krocích: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endParaRPr lang="cs-CZ" altLang="cs-CZ">
              <a:solidFill>
                <a:schemeClr val="folHlink"/>
              </a:solidFill>
            </a:endParaRP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označení pole </a:t>
            </a:r>
            <a:r>
              <a:rPr lang="cs-CZ" altLang="cs-CZ" b="1">
                <a:latin typeface="Courier New" panose="02070309020205020404" pitchFamily="49" charset="0"/>
              </a:rPr>
              <a:t>a</a:t>
            </a:r>
            <a:r>
              <a:rPr lang="cs-CZ" altLang="cs-CZ"/>
              <a:t> se převede na ukazatel na první tří-prvkové pole (první řádek, tj. řádek s indexem </a:t>
            </a:r>
            <a:r>
              <a:rPr lang="cs-CZ" altLang="cs-CZ" b="1">
                <a:latin typeface="Courier New" panose="02070309020205020404" pitchFamily="49" charset="0"/>
              </a:rPr>
              <a:t>0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BB11B64C-B914-41AD-9B3D-FA8B0A6464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CFD1E7-62BE-4A01-9BCC-4358D9AD334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5C83193E-6C6A-4D52-988A-6145D97F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5CED27-AEAA-4620-9FBB-9C52C9EF27C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/>
          </a:p>
        </p:txBody>
      </p:sp>
      <p:sp>
        <p:nvSpPr>
          <p:cNvPr id="14340" name="Rectangle 2050">
            <a:extLst>
              <a:ext uri="{FF2B5EF4-FFF2-40B4-BE49-F238E27FC236}">
                <a16:creationId xmlns:a16="http://schemas.microsoft.com/office/drawing/2014/main" id="{2CDF0501-4973-4A33-8175-320A83FAB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658813"/>
          </a:xfrm>
        </p:spPr>
        <p:txBody>
          <a:bodyPr/>
          <a:lstStyle/>
          <a:p>
            <a:r>
              <a:rPr lang="cs-CZ" altLang="cs-CZ" dirty="0"/>
              <a:t>Vícerozměrná pole (10)</a:t>
            </a:r>
          </a:p>
        </p:txBody>
      </p:sp>
      <p:sp>
        <p:nvSpPr>
          <p:cNvPr id="14341" name="Rectangle 2051">
            <a:extLst>
              <a:ext uri="{FF2B5EF4-FFF2-40B4-BE49-F238E27FC236}">
                <a16:creationId xmlns:a16="http://schemas.microsoft.com/office/drawing/2014/main" id="{7246F9C2-6022-4388-BC9E-249C6D439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01000" cy="5105400"/>
          </a:xfrm>
        </p:spPr>
        <p:txBody>
          <a:bodyPr/>
          <a:lstStyle/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a+1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označuje ukazatel na druhé tříprvkové pole (druhý řádek</a:t>
            </a:r>
            <a:r>
              <a:rPr lang="en-US" altLang="cs-CZ"/>
              <a:t>, </a:t>
            </a:r>
            <a:r>
              <a:rPr lang="cs-CZ" altLang="cs-CZ"/>
              <a:t>tj. řádek s indexem </a:t>
            </a:r>
            <a:r>
              <a:rPr lang="cs-CZ" altLang="cs-CZ" b="1">
                <a:latin typeface="Courier New" panose="02070309020205020404" pitchFamily="49" charset="0"/>
              </a:rPr>
              <a:t>1</a:t>
            </a:r>
            <a:r>
              <a:rPr lang="cs-CZ" altLang="cs-CZ"/>
              <a:t>)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*(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a+1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endParaRPr lang="cs-CZ" altLang="cs-CZ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označení druhého tříprvkového pole, které se převede na ukazatel na první prvek </a:t>
            </a:r>
            <a:r>
              <a:rPr lang="en-US" altLang="cs-CZ"/>
              <a:t>(s </a:t>
            </a:r>
            <a:r>
              <a:rPr lang="cs-CZ" altLang="cs-CZ"/>
              <a:t>indexem </a:t>
            </a:r>
            <a:r>
              <a:rPr lang="cs-CZ" altLang="cs-CZ" b="1">
                <a:latin typeface="Courier New" panose="02070309020205020404" pitchFamily="49" charset="0"/>
              </a:rPr>
              <a:t>0</a:t>
            </a:r>
            <a:r>
              <a:rPr lang="cs-CZ" altLang="cs-CZ"/>
              <a:t>) tohoto pole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*(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a+1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+2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označuje ukazatel na třetí prvek (prvek s indexem </a:t>
            </a:r>
            <a:r>
              <a:rPr lang="cs-CZ" altLang="cs-CZ" b="1">
                <a:latin typeface="Courier New" panose="02070309020205020404" pitchFamily="49" charset="0"/>
              </a:rPr>
              <a:t>2</a:t>
            </a:r>
            <a:r>
              <a:rPr lang="cs-CZ" altLang="cs-CZ"/>
              <a:t>) ve druhém tříprvkovém poli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*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(*(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a+1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+2)</a:t>
            </a:r>
          </a:p>
          <a:p>
            <a:pPr lvl="2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označuje třetí prvek ve druhém tříprvkovém poli, tj. prvek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[1][2]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86EC211C-562E-48A8-86B5-260BC334B2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9FF716-0D47-40BE-BE69-F14079F98A1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D4E067C4-EB7A-48AF-8CE1-11F1B3BD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520FE-BB2E-4C62-9DC2-7D7F156C342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1E38CB73-0E2C-4C96-B8C1-320824305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658813"/>
          </a:xfrm>
        </p:spPr>
        <p:txBody>
          <a:bodyPr/>
          <a:lstStyle/>
          <a:p>
            <a:r>
              <a:rPr lang="cs-CZ" altLang="cs-CZ" dirty="0"/>
              <a:t>Vícerozměrná pole (11)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A94B3AE8-A6C5-4B43-AA0F-3E0CD099E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4800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Poznámka: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definice polí, která mají více než dva rozměry se provádí přidáním dalších rozměrů uvedených </a:t>
            </a:r>
            <a:br>
              <a:rPr lang="cs-CZ" altLang="cs-CZ"/>
            </a:br>
            <a:r>
              <a:rPr lang="cs-CZ" altLang="cs-CZ"/>
              <a:t>v hranatých závorkách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např. třírozměrné pole lze definovat jako:</a:t>
            </a:r>
            <a:br>
              <a:rPr lang="cs-CZ" altLang="cs-CZ"/>
            </a:b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b="1">
                <a:latin typeface="Courier New" panose="02070309020205020404" pitchFamily="49" charset="0"/>
              </a:rPr>
              <a:t> pole</a:t>
            </a:r>
            <a:r>
              <a:rPr lang="en-US" altLang="cs-CZ" b="1">
                <a:latin typeface="Courier New" panose="02070309020205020404" pitchFamily="49" charset="0"/>
              </a:rPr>
              <a:t>[5][6][4];</a:t>
            </a:r>
            <a:endParaRPr lang="cs-CZ" altLang="cs-CZ" b="1">
              <a:latin typeface="Courier New" panose="02070309020205020404" pitchFamily="49" charset="0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pro zpřístupnění jednoho prvku (hodnoty typu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/>
              <a:t>) v poli </a:t>
            </a:r>
            <a:r>
              <a:rPr lang="cs-CZ" altLang="cs-CZ" b="1">
                <a:latin typeface="Courier New" panose="02070309020205020404" pitchFamily="49" charset="0"/>
              </a:rPr>
              <a:t>pole</a:t>
            </a:r>
            <a:r>
              <a:rPr lang="cs-CZ" altLang="cs-CZ"/>
              <a:t> je zapotřebí uvést tři indexy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např.:</a:t>
            </a:r>
            <a:br>
              <a:rPr lang="en-US" altLang="cs-CZ"/>
            </a:br>
            <a:r>
              <a:rPr lang="cs-CZ" altLang="cs-CZ" b="1">
                <a:latin typeface="Courier New" panose="02070309020205020404" pitchFamily="49" charset="0"/>
              </a:rPr>
              <a:t>pole</a:t>
            </a:r>
            <a:r>
              <a:rPr lang="en-US" altLang="cs-CZ" b="1">
                <a:latin typeface="Courier New" panose="02070309020205020404" pitchFamily="49" charset="0"/>
              </a:rPr>
              <a:t>[2][5][1]</a:t>
            </a:r>
            <a:endParaRPr lang="cs-CZ" altLang="cs-CZ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72E15154-88E8-457E-BAE3-E6BCF354A8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D6F4D5-C6EA-4AE7-8519-3613FA75482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E5F432B8-976D-4730-A715-400D26EE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D7DC14-50CA-4E56-B73B-84DDC200523D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5F437DA9-0250-4FDB-A81F-260FDA212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cs-CZ" altLang="cs-CZ"/>
              <a:t>Metoda Insert sort (3)</a:t>
            </a:r>
          </a:p>
        </p:txBody>
      </p:sp>
      <p:sp>
        <p:nvSpPr>
          <p:cNvPr id="9221" name="Ovál 25628">
            <a:extLst>
              <a:ext uri="{FF2B5EF4-FFF2-40B4-BE49-F238E27FC236}">
                <a16:creationId xmlns:a16="http://schemas.microsoft.com/office/drawing/2014/main" id="{B77A6C58-7FF7-4602-BD58-474679BA1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1449388"/>
            <a:ext cx="360363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5</a:t>
            </a:r>
          </a:p>
        </p:txBody>
      </p:sp>
      <p:sp>
        <p:nvSpPr>
          <p:cNvPr id="9222" name="Ovál 98">
            <a:extLst>
              <a:ext uri="{FF2B5EF4-FFF2-40B4-BE49-F238E27FC236}">
                <a16:creationId xmlns:a16="http://schemas.microsoft.com/office/drawing/2014/main" id="{060DB260-6296-4929-9C45-5AC6CDBD6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1449388"/>
            <a:ext cx="360363" cy="3587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7</a:t>
            </a:r>
            <a:endParaRPr lang="cs-CZ" altLang="cs-CZ" sz="2000"/>
          </a:p>
        </p:txBody>
      </p:sp>
      <p:sp>
        <p:nvSpPr>
          <p:cNvPr id="9223" name="Ovál 99">
            <a:extLst>
              <a:ext uri="{FF2B5EF4-FFF2-40B4-BE49-F238E27FC236}">
                <a16:creationId xmlns:a16="http://schemas.microsoft.com/office/drawing/2014/main" id="{D230F029-54CC-4343-AE39-D60D4690D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1449388"/>
            <a:ext cx="358775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1</a:t>
            </a:r>
            <a:endParaRPr lang="cs-CZ" altLang="cs-CZ" sz="2000"/>
          </a:p>
        </p:txBody>
      </p:sp>
      <p:sp>
        <p:nvSpPr>
          <p:cNvPr id="9224" name="Ovál 100">
            <a:extLst>
              <a:ext uri="{FF2B5EF4-FFF2-40B4-BE49-F238E27FC236}">
                <a16:creationId xmlns:a16="http://schemas.microsoft.com/office/drawing/2014/main" id="{3FE021CA-EFDA-42B3-AE21-E26C35C0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1449388"/>
            <a:ext cx="360362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9225" name="Ovál 101">
            <a:extLst>
              <a:ext uri="{FF2B5EF4-FFF2-40B4-BE49-F238E27FC236}">
                <a16:creationId xmlns:a16="http://schemas.microsoft.com/office/drawing/2014/main" id="{C8F056AA-2003-47A1-A56E-E91BF4E1E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1449388"/>
            <a:ext cx="360362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6</a:t>
            </a:r>
            <a:endParaRPr lang="cs-CZ" altLang="cs-CZ" sz="2000"/>
          </a:p>
        </p:txBody>
      </p:sp>
      <p:sp>
        <p:nvSpPr>
          <p:cNvPr id="9226" name="Ovál 107">
            <a:extLst>
              <a:ext uri="{FF2B5EF4-FFF2-40B4-BE49-F238E27FC236}">
                <a16:creationId xmlns:a16="http://schemas.microsoft.com/office/drawing/2014/main" id="{12CF09CF-B65D-4699-9DC7-4FFC31B4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2276475"/>
            <a:ext cx="360363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5</a:t>
            </a:r>
            <a:endParaRPr lang="cs-CZ" altLang="cs-CZ" sz="2000"/>
          </a:p>
        </p:txBody>
      </p:sp>
      <p:sp>
        <p:nvSpPr>
          <p:cNvPr id="9227" name="Ovál 108">
            <a:extLst>
              <a:ext uri="{FF2B5EF4-FFF2-40B4-BE49-F238E27FC236}">
                <a16:creationId xmlns:a16="http://schemas.microsoft.com/office/drawing/2014/main" id="{3EF36F73-6ABA-4AFD-A7CF-2165FFA3E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2276475"/>
            <a:ext cx="360363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7</a:t>
            </a:r>
            <a:endParaRPr lang="cs-CZ" altLang="cs-CZ" sz="2000"/>
          </a:p>
        </p:txBody>
      </p:sp>
      <p:sp>
        <p:nvSpPr>
          <p:cNvPr id="9228" name="Ovál 109">
            <a:extLst>
              <a:ext uri="{FF2B5EF4-FFF2-40B4-BE49-F238E27FC236}">
                <a16:creationId xmlns:a16="http://schemas.microsoft.com/office/drawing/2014/main" id="{D714FB8C-E22F-4590-AE6C-ED0E7FEC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2276475"/>
            <a:ext cx="358775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1</a:t>
            </a:r>
            <a:endParaRPr lang="cs-CZ" altLang="cs-CZ" sz="2000"/>
          </a:p>
        </p:txBody>
      </p:sp>
      <p:sp>
        <p:nvSpPr>
          <p:cNvPr id="9229" name="Ovál 110">
            <a:extLst>
              <a:ext uri="{FF2B5EF4-FFF2-40B4-BE49-F238E27FC236}">
                <a16:creationId xmlns:a16="http://schemas.microsoft.com/office/drawing/2014/main" id="{92E52EEE-071F-4714-B9D8-DE426981D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2276475"/>
            <a:ext cx="360362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9230" name="Ovál 111">
            <a:extLst>
              <a:ext uri="{FF2B5EF4-FFF2-40B4-BE49-F238E27FC236}">
                <a16:creationId xmlns:a16="http://schemas.microsoft.com/office/drawing/2014/main" id="{DE8DC738-5D02-4584-9E05-6984C1B95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2276475"/>
            <a:ext cx="360362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6</a:t>
            </a:r>
            <a:endParaRPr lang="cs-CZ" altLang="cs-CZ" sz="2000"/>
          </a:p>
        </p:txBody>
      </p:sp>
      <p:cxnSp>
        <p:nvCxnSpPr>
          <p:cNvPr id="9231" name="Přímá spojnice se šipkou 112">
            <a:extLst>
              <a:ext uri="{FF2B5EF4-FFF2-40B4-BE49-F238E27FC236}">
                <a16:creationId xmlns:a16="http://schemas.microsoft.com/office/drawing/2014/main" id="{AE80C95A-7FC0-4934-A3CD-E556CF8E66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98750" y="2097088"/>
            <a:ext cx="0" cy="144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Přímá spojnice se šipkou 113">
            <a:extLst>
              <a:ext uri="{FF2B5EF4-FFF2-40B4-BE49-F238E27FC236}">
                <a16:creationId xmlns:a16="http://schemas.microsoft.com/office/drawing/2014/main" id="{AFF20233-1D59-461F-A3B1-B23489D68E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8525" y="2097088"/>
            <a:ext cx="0" cy="358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Přímá spojnice 114">
            <a:extLst>
              <a:ext uri="{FF2B5EF4-FFF2-40B4-BE49-F238E27FC236}">
                <a16:creationId xmlns:a16="http://schemas.microsoft.com/office/drawing/2014/main" id="{D04DFDCD-F88B-42CE-9CA6-5D3F3059E0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8525" y="2097088"/>
            <a:ext cx="1800225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4" name="Ovál 115">
            <a:extLst>
              <a:ext uri="{FF2B5EF4-FFF2-40B4-BE49-F238E27FC236}">
                <a16:creationId xmlns:a16="http://schemas.microsoft.com/office/drawing/2014/main" id="{1534BFBA-D8A0-4932-BC84-0302151A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3105150"/>
            <a:ext cx="360363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</a:t>
            </a:r>
          </a:p>
        </p:txBody>
      </p:sp>
      <p:sp>
        <p:nvSpPr>
          <p:cNvPr id="9235" name="Ovál 116">
            <a:extLst>
              <a:ext uri="{FF2B5EF4-FFF2-40B4-BE49-F238E27FC236}">
                <a16:creationId xmlns:a16="http://schemas.microsoft.com/office/drawing/2014/main" id="{05F3123E-C5D5-4350-8847-7385BFBFD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3105150"/>
            <a:ext cx="360363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5</a:t>
            </a:r>
            <a:endParaRPr lang="cs-CZ" altLang="cs-CZ" sz="2000"/>
          </a:p>
        </p:txBody>
      </p:sp>
      <p:sp>
        <p:nvSpPr>
          <p:cNvPr id="9236" name="Ovál 117">
            <a:extLst>
              <a:ext uri="{FF2B5EF4-FFF2-40B4-BE49-F238E27FC236}">
                <a16:creationId xmlns:a16="http://schemas.microsoft.com/office/drawing/2014/main" id="{A471F673-E209-4EAB-BB22-FD86279BE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105150"/>
            <a:ext cx="358775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7</a:t>
            </a:r>
            <a:endParaRPr lang="cs-CZ" altLang="cs-CZ" sz="2000"/>
          </a:p>
        </p:txBody>
      </p:sp>
      <p:sp>
        <p:nvSpPr>
          <p:cNvPr id="9237" name="Ovál 118">
            <a:extLst>
              <a:ext uri="{FF2B5EF4-FFF2-40B4-BE49-F238E27FC236}">
                <a16:creationId xmlns:a16="http://schemas.microsoft.com/office/drawing/2014/main" id="{A20CC940-DC61-4D1A-BFF8-34691B4AE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3105150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2</a:t>
            </a:r>
            <a:endParaRPr lang="cs-CZ" altLang="cs-CZ" sz="2000"/>
          </a:p>
        </p:txBody>
      </p:sp>
      <p:sp>
        <p:nvSpPr>
          <p:cNvPr id="9238" name="Ovál 119">
            <a:extLst>
              <a:ext uri="{FF2B5EF4-FFF2-40B4-BE49-F238E27FC236}">
                <a16:creationId xmlns:a16="http://schemas.microsoft.com/office/drawing/2014/main" id="{A2739ADB-EC71-47FD-BABD-8CC9C6FD4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3105150"/>
            <a:ext cx="360362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6</a:t>
            </a:r>
            <a:endParaRPr lang="cs-CZ" altLang="cs-CZ" sz="2000"/>
          </a:p>
        </p:txBody>
      </p:sp>
      <p:sp>
        <p:nvSpPr>
          <p:cNvPr id="9239" name="Ovál 123">
            <a:extLst>
              <a:ext uri="{FF2B5EF4-FFF2-40B4-BE49-F238E27FC236}">
                <a16:creationId xmlns:a16="http://schemas.microsoft.com/office/drawing/2014/main" id="{7BDB9138-6074-44FA-A3FA-EA01F5A2F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3933825"/>
            <a:ext cx="360363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</a:t>
            </a:r>
          </a:p>
        </p:txBody>
      </p:sp>
      <p:sp>
        <p:nvSpPr>
          <p:cNvPr id="9240" name="Ovál 124">
            <a:extLst>
              <a:ext uri="{FF2B5EF4-FFF2-40B4-BE49-F238E27FC236}">
                <a16:creationId xmlns:a16="http://schemas.microsoft.com/office/drawing/2014/main" id="{1BC6CBB1-A392-4F7D-88A1-772429CAA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3933825"/>
            <a:ext cx="360363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9241" name="Ovál 125">
            <a:extLst>
              <a:ext uri="{FF2B5EF4-FFF2-40B4-BE49-F238E27FC236}">
                <a16:creationId xmlns:a16="http://schemas.microsoft.com/office/drawing/2014/main" id="{DEFE807E-5A90-4B57-B3DE-D6BCF0119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933825"/>
            <a:ext cx="358775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5</a:t>
            </a:r>
            <a:endParaRPr lang="cs-CZ" altLang="cs-CZ" sz="2000"/>
          </a:p>
        </p:txBody>
      </p:sp>
      <p:sp>
        <p:nvSpPr>
          <p:cNvPr id="9242" name="Ovál 126">
            <a:extLst>
              <a:ext uri="{FF2B5EF4-FFF2-40B4-BE49-F238E27FC236}">
                <a16:creationId xmlns:a16="http://schemas.microsoft.com/office/drawing/2014/main" id="{DA5BC413-8832-4FED-A102-4618CAA51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3933825"/>
            <a:ext cx="360362" cy="3587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7</a:t>
            </a:r>
            <a:endParaRPr lang="cs-CZ" altLang="cs-CZ" sz="2000"/>
          </a:p>
        </p:txBody>
      </p:sp>
      <p:sp>
        <p:nvSpPr>
          <p:cNvPr id="9243" name="Ovál 127">
            <a:extLst>
              <a:ext uri="{FF2B5EF4-FFF2-40B4-BE49-F238E27FC236}">
                <a16:creationId xmlns:a16="http://schemas.microsoft.com/office/drawing/2014/main" id="{EFFCCCED-3740-4251-8535-81222CEE9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3933825"/>
            <a:ext cx="360362" cy="3587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6</a:t>
            </a:r>
            <a:endParaRPr lang="cs-CZ" altLang="cs-CZ" sz="2000"/>
          </a:p>
        </p:txBody>
      </p:sp>
      <p:sp>
        <p:nvSpPr>
          <p:cNvPr id="9244" name="Ovál 131">
            <a:extLst>
              <a:ext uri="{FF2B5EF4-FFF2-40B4-BE49-F238E27FC236}">
                <a16:creationId xmlns:a16="http://schemas.microsoft.com/office/drawing/2014/main" id="{8753A06A-78A9-4E92-B1F1-51EF46B9E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4760913"/>
            <a:ext cx="360363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</a:t>
            </a:r>
          </a:p>
        </p:txBody>
      </p:sp>
      <p:sp>
        <p:nvSpPr>
          <p:cNvPr id="9245" name="Ovál 132">
            <a:extLst>
              <a:ext uri="{FF2B5EF4-FFF2-40B4-BE49-F238E27FC236}">
                <a16:creationId xmlns:a16="http://schemas.microsoft.com/office/drawing/2014/main" id="{3027EB25-4F40-4DF1-A8D1-CC07D95B3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4760913"/>
            <a:ext cx="360363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2</a:t>
            </a:r>
          </a:p>
        </p:txBody>
      </p:sp>
      <p:sp>
        <p:nvSpPr>
          <p:cNvPr id="9246" name="Ovál 133">
            <a:extLst>
              <a:ext uri="{FF2B5EF4-FFF2-40B4-BE49-F238E27FC236}">
                <a16:creationId xmlns:a16="http://schemas.microsoft.com/office/drawing/2014/main" id="{93AA3430-7A27-405C-A0DF-D8B7CE7A0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760913"/>
            <a:ext cx="358775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5</a:t>
            </a:r>
            <a:endParaRPr lang="cs-CZ" altLang="cs-CZ" sz="2000"/>
          </a:p>
        </p:txBody>
      </p:sp>
      <p:sp>
        <p:nvSpPr>
          <p:cNvPr id="9247" name="Ovál 134">
            <a:extLst>
              <a:ext uri="{FF2B5EF4-FFF2-40B4-BE49-F238E27FC236}">
                <a16:creationId xmlns:a16="http://schemas.microsoft.com/office/drawing/2014/main" id="{2A231B6B-0C19-4D82-9956-5C730B499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4760913"/>
            <a:ext cx="360362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6</a:t>
            </a:r>
            <a:endParaRPr lang="cs-CZ" altLang="cs-CZ" sz="2000"/>
          </a:p>
        </p:txBody>
      </p:sp>
      <p:sp>
        <p:nvSpPr>
          <p:cNvPr id="9248" name="Ovál 135">
            <a:extLst>
              <a:ext uri="{FF2B5EF4-FFF2-40B4-BE49-F238E27FC236}">
                <a16:creationId xmlns:a16="http://schemas.microsoft.com/office/drawing/2014/main" id="{05F04845-17E4-46DF-AB33-D17EDDA8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4760913"/>
            <a:ext cx="360362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/>
              <a:t>7</a:t>
            </a:r>
            <a:endParaRPr lang="cs-CZ" altLang="cs-CZ" sz="2000"/>
          </a:p>
        </p:txBody>
      </p:sp>
      <p:sp>
        <p:nvSpPr>
          <p:cNvPr id="9249" name="Ovál 139">
            <a:extLst>
              <a:ext uri="{FF2B5EF4-FFF2-40B4-BE49-F238E27FC236}">
                <a16:creationId xmlns:a16="http://schemas.microsoft.com/office/drawing/2014/main" id="{B269452A-CA8A-459D-951E-442987F7F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5589588"/>
            <a:ext cx="360363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9250" name="Ovál 140">
            <a:extLst>
              <a:ext uri="{FF2B5EF4-FFF2-40B4-BE49-F238E27FC236}">
                <a16:creationId xmlns:a16="http://schemas.microsoft.com/office/drawing/2014/main" id="{546A7E6C-1A6D-4A08-9200-125B00243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589588"/>
            <a:ext cx="360363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9251" name="Ovál 141">
            <a:extLst>
              <a:ext uri="{FF2B5EF4-FFF2-40B4-BE49-F238E27FC236}">
                <a16:creationId xmlns:a16="http://schemas.microsoft.com/office/drawing/2014/main" id="{61CED3F0-905A-484B-85C4-A0EFA547B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5589588"/>
            <a:ext cx="358775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9252" name="Ovál 142">
            <a:extLst>
              <a:ext uri="{FF2B5EF4-FFF2-40B4-BE49-F238E27FC236}">
                <a16:creationId xmlns:a16="http://schemas.microsoft.com/office/drawing/2014/main" id="{F9C23B9F-B17B-4A12-97FE-2831D6BEB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5589588"/>
            <a:ext cx="360362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9253" name="Ovál 143">
            <a:extLst>
              <a:ext uri="{FF2B5EF4-FFF2-40B4-BE49-F238E27FC236}">
                <a16:creationId xmlns:a16="http://schemas.microsoft.com/office/drawing/2014/main" id="{3F3EB56E-F3B2-41E2-8A6F-94961D14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5589588"/>
            <a:ext cx="360362" cy="3603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9254" name="Šipka: dolů 25641">
            <a:extLst>
              <a:ext uri="{FF2B5EF4-FFF2-40B4-BE49-F238E27FC236}">
                <a16:creationId xmlns:a16="http://schemas.microsoft.com/office/drawing/2014/main" id="{96501B4C-3173-4281-BD3C-B5CE01492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57788"/>
            <a:ext cx="215900" cy="358775"/>
          </a:xfrm>
          <a:prstGeom prst="downArrow">
            <a:avLst>
              <a:gd name="adj1" fmla="val 50000"/>
              <a:gd name="adj2" fmla="val 4985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55" name="Pravá složená závorka 25642">
            <a:extLst>
              <a:ext uri="{FF2B5EF4-FFF2-40B4-BE49-F238E27FC236}">
                <a16:creationId xmlns:a16="http://schemas.microsoft.com/office/drawing/2014/main" id="{4F29EC1D-584B-409E-8C0E-F664D2E75DE3}"/>
              </a:ext>
            </a:extLst>
          </p:cNvPr>
          <p:cNvSpPr>
            <a:spLocks/>
          </p:cNvSpPr>
          <p:nvPr/>
        </p:nvSpPr>
        <p:spPr bwMode="auto">
          <a:xfrm>
            <a:off x="4859338" y="1520825"/>
            <a:ext cx="179387" cy="2700338"/>
          </a:xfrm>
          <a:prstGeom prst="rightBrace">
            <a:avLst>
              <a:gd name="adj1" fmla="val 836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56" name="Obdélník 25643">
            <a:extLst>
              <a:ext uri="{FF2B5EF4-FFF2-40B4-BE49-F238E27FC236}">
                <a16:creationId xmlns:a16="http://schemas.microsoft.com/office/drawing/2014/main" id="{0292B5AF-5C73-414C-931C-9C2BEBC24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675" y="2673350"/>
            <a:ext cx="15128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4</a:t>
            </a:r>
            <a:r>
              <a:rPr lang="cs-CZ" altLang="cs-CZ" sz="2400">
                <a:sym typeface="Symbol" panose="05050102010706020507" pitchFamily="18" charset="2"/>
              </a:rPr>
              <a:t></a:t>
            </a:r>
            <a:r>
              <a:rPr lang="cs-CZ" altLang="cs-CZ" sz="2400"/>
              <a:t>, (n-1)</a:t>
            </a:r>
            <a:r>
              <a:rPr lang="cs-CZ" altLang="cs-CZ" sz="2400"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9257" name="Obdélník 158">
            <a:extLst>
              <a:ext uri="{FF2B5EF4-FFF2-40B4-BE49-F238E27FC236}">
                <a16:creationId xmlns:a16="http://schemas.microsoft.com/office/drawing/2014/main" id="{824DEB4D-2B27-4205-A119-9B6E9582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675" y="5553075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Seřazeno</a:t>
            </a:r>
            <a:endParaRPr lang="cs-CZ" altLang="cs-CZ" sz="2400">
              <a:sym typeface="Symbol" panose="05050102010706020507" pitchFamily="18" charset="2"/>
            </a:endParaRPr>
          </a:p>
        </p:txBody>
      </p:sp>
      <p:cxnSp>
        <p:nvCxnSpPr>
          <p:cNvPr id="9258" name="Přímá spojnice se šipkou 4">
            <a:extLst>
              <a:ext uri="{FF2B5EF4-FFF2-40B4-BE49-F238E27FC236}">
                <a16:creationId xmlns:a16="http://schemas.microsoft.com/office/drawing/2014/main" id="{05566005-DD41-4781-82D0-37219C1D9025}"/>
              </a:ext>
            </a:extLst>
          </p:cNvPr>
          <p:cNvCxnSpPr>
            <a:cxnSpLocks noChangeShapeType="1"/>
            <a:stCxn id="9226" idx="5"/>
            <a:endCxn id="9235" idx="1"/>
          </p:cNvCxnSpPr>
          <p:nvPr/>
        </p:nvCxnSpPr>
        <p:spPr bwMode="auto">
          <a:xfrm>
            <a:off x="1314450" y="2582863"/>
            <a:ext cx="501650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9" name="Přímá spojnice se šipkou 62">
            <a:extLst>
              <a:ext uri="{FF2B5EF4-FFF2-40B4-BE49-F238E27FC236}">
                <a16:creationId xmlns:a16="http://schemas.microsoft.com/office/drawing/2014/main" id="{D6B7994C-8A77-4D00-8F4D-F42F1EDF7FA3}"/>
              </a:ext>
            </a:extLst>
          </p:cNvPr>
          <p:cNvCxnSpPr>
            <a:cxnSpLocks noChangeShapeType="1"/>
            <a:stCxn id="9227" idx="5"/>
            <a:endCxn id="9236" idx="1"/>
          </p:cNvCxnSpPr>
          <p:nvPr/>
        </p:nvCxnSpPr>
        <p:spPr bwMode="auto">
          <a:xfrm>
            <a:off x="2070100" y="2582863"/>
            <a:ext cx="503238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0" name="Přímá spojnice se šipkou 112">
            <a:extLst>
              <a:ext uri="{FF2B5EF4-FFF2-40B4-BE49-F238E27FC236}">
                <a16:creationId xmlns:a16="http://schemas.microsoft.com/office/drawing/2014/main" id="{312CBC34-43BD-4026-860C-1767E991F3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55988" y="2924175"/>
            <a:ext cx="0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1" name="Přímá spojnice se šipkou 113">
            <a:extLst>
              <a:ext uri="{FF2B5EF4-FFF2-40B4-BE49-F238E27FC236}">
                <a16:creationId xmlns:a16="http://schemas.microsoft.com/office/drawing/2014/main" id="{81BB9553-809C-47A7-8B68-F89615EF88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47813" y="2924175"/>
            <a:ext cx="0" cy="360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2" name="Přímá spojnice 114">
            <a:extLst>
              <a:ext uri="{FF2B5EF4-FFF2-40B4-BE49-F238E27FC236}">
                <a16:creationId xmlns:a16="http://schemas.microsoft.com/office/drawing/2014/main" id="{17C98376-0BE2-4787-97B1-A27E220CA2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47813" y="2924175"/>
            <a:ext cx="1908175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3" name="Přímá spojnice se šipkou 77">
            <a:extLst>
              <a:ext uri="{FF2B5EF4-FFF2-40B4-BE49-F238E27FC236}">
                <a16:creationId xmlns:a16="http://schemas.microsoft.com/office/drawing/2014/main" id="{D24E4590-7740-4022-884C-495CB0C9368F}"/>
              </a:ext>
            </a:extLst>
          </p:cNvPr>
          <p:cNvCxnSpPr>
            <a:cxnSpLocks noChangeShapeType="1"/>
            <a:stCxn id="9235" idx="5"/>
            <a:endCxn id="9241" idx="1"/>
          </p:cNvCxnSpPr>
          <p:nvPr/>
        </p:nvCxnSpPr>
        <p:spPr bwMode="auto">
          <a:xfrm>
            <a:off x="2070100" y="3411538"/>
            <a:ext cx="503238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4" name="Přímá spojnice se šipkou 80">
            <a:extLst>
              <a:ext uri="{FF2B5EF4-FFF2-40B4-BE49-F238E27FC236}">
                <a16:creationId xmlns:a16="http://schemas.microsoft.com/office/drawing/2014/main" id="{6DA7ACFB-8231-40D0-8DBF-407BC33C346A}"/>
              </a:ext>
            </a:extLst>
          </p:cNvPr>
          <p:cNvCxnSpPr>
            <a:cxnSpLocks noChangeShapeType="1"/>
            <a:stCxn id="9236" idx="5"/>
            <a:endCxn id="9242" idx="1"/>
          </p:cNvCxnSpPr>
          <p:nvPr/>
        </p:nvCxnSpPr>
        <p:spPr bwMode="auto">
          <a:xfrm>
            <a:off x="2825750" y="3411538"/>
            <a:ext cx="503238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5" name="Přímá spojnice se šipkou 112">
            <a:extLst>
              <a:ext uri="{FF2B5EF4-FFF2-40B4-BE49-F238E27FC236}">
                <a16:creationId xmlns:a16="http://schemas.microsoft.com/office/drawing/2014/main" id="{3F5595F9-E1CE-442A-B84E-6FACA2E6C8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1638" y="3752850"/>
            <a:ext cx="0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6" name="Přímá spojnice se šipkou 113">
            <a:extLst>
              <a:ext uri="{FF2B5EF4-FFF2-40B4-BE49-F238E27FC236}">
                <a16:creationId xmlns:a16="http://schemas.microsoft.com/office/drawing/2014/main" id="{BE5BA179-054D-4821-9E7E-CCE0E24AA8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59113" y="3752850"/>
            <a:ext cx="0" cy="358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7" name="Přímá spojnice 114">
            <a:extLst>
              <a:ext uri="{FF2B5EF4-FFF2-40B4-BE49-F238E27FC236}">
                <a16:creationId xmlns:a16="http://schemas.microsoft.com/office/drawing/2014/main" id="{0F76BC27-6CD4-43DB-A2E7-A821765FCB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59113" y="3752850"/>
            <a:ext cx="1152525" cy="0"/>
          </a:xfrm>
          <a:prstGeom prst="line">
            <a:avLst/>
          </a:prstGeom>
          <a:noFill/>
          <a:ln w="9525" cap="sq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8" name="Přímá spojnice se šipkou 88">
            <a:extLst>
              <a:ext uri="{FF2B5EF4-FFF2-40B4-BE49-F238E27FC236}">
                <a16:creationId xmlns:a16="http://schemas.microsoft.com/office/drawing/2014/main" id="{514672A4-26AF-4A43-9B0E-206D6F607FE6}"/>
              </a:ext>
            </a:extLst>
          </p:cNvPr>
          <p:cNvCxnSpPr>
            <a:cxnSpLocks noChangeShapeType="1"/>
            <a:stCxn id="9242" idx="5"/>
            <a:endCxn id="9248" idx="1"/>
          </p:cNvCxnSpPr>
          <p:nvPr/>
        </p:nvCxnSpPr>
        <p:spPr bwMode="auto">
          <a:xfrm>
            <a:off x="3582988" y="4240213"/>
            <a:ext cx="501650" cy="5730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0721FC6B-0F75-4E2E-A895-77E069253C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F4C9B3-C14D-4FBC-B0A3-A4D04DB3397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D13AB52E-CFF2-46C1-8514-C1CDB1B5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D1986C-F707-4B7C-B637-32A12B7BA152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119C1782-2D69-4032-B4F1-BBA86B36B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5425"/>
            <a:ext cx="7772400" cy="838200"/>
          </a:xfrm>
        </p:spPr>
        <p:txBody>
          <a:bodyPr/>
          <a:lstStyle/>
          <a:p>
            <a:r>
              <a:rPr lang="cs-CZ" altLang="cs-CZ"/>
              <a:t>Binární vyhledávání (1)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12B8BD0A-9CAA-4F4B-B25A-8798D828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96753"/>
            <a:ext cx="8001000" cy="496909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kern="0" dirty="0"/>
              <a:t>Nazýváno také jako vyhledávání metodou </a:t>
            </a:r>
            <a:r>
              <a:rPr lang="cs-CZ" altLang="cs-CZ" kern="0" dirty="0">
                <a:solidFill>
                  <a:srgbClr val="FFFF00"/>
                </a:solidFill>
              </a:rPr>
              <a:t>půlení intervalů</a:t>
            </a:r>
          </a:p>
          <a:p>
            <a:pPr>
              <a:defRPr/>
            </a:pPr>
            <a:r>
              <a:rPr lang="cs-CZ" altLang="cs-CZ" kern="0" dirty="0"/>
              <a:t>Tuto metodu lze použít pouze v případě, že posloupnost, v níž vyhledávání provádíme, je </a:t>
            </a:r>
            <a:r>
              <a:rPr lang="cs-CZ" altLang="cs-CZ" kern="0" dirty="0">
                <a:solidFill>
                  <a:srgbClr val="FFFF00"/>
                </a:solidFill>
              </a:rPr>
              <a:t>seřazená</a:t>
            </a:r>
            <a:r>
              <a:rPr lang="cs-CZ" altLang="cs-CZ" kern="0" dirty="0"/>
              <a:t> (vzestupně nebo sestupně)</a:t>
            </a:r>
          </a:p>
          <a:p>
            <a:pPr>
              <a:defRPr/>
            </a:pPr>
            <a:r>
              <a:rPr lang="cs-CZ" altLang="cs-CZ" kern="0" dirty="0"/>
              <a:t>Postup pro </a:t>
            </a:r>
            <a:r>
              <a:rPr lang="cs-CZ" altLang="cs-CZ" kern="0" dirty="0">
                <a:solidFill>
                  <a:srgbClr val="FFFF00"/>
                </a:solidFill>
              </a:rPr>
              <a:t>vzestupně</a:t>
            </a:r>
            <a:r>
              <a:rPr lang="cs-CZ" altLang="cs-CZ" kern="0" dirty="0"/>
              <a:t> seřazenou posloupnost:</a:t>
            </a:r>
          </a:p>
          <a:p>
            <a:pPr lvl="1">
              <a:defRPr/>
            </a:pPr>
            <a:r>
              <a:rPr lang="cs-CZ" altLang="cs-CZ" kern="0" dirty="0"/>
              <a:t>v posloupnosti určíme prostřední prvek</a:t>
            </a:r>
          </a:p>
          <a:p>
            <a:pPr lvl="1">
              <a:defRPr/>
            </a:pPr>
            <a:r>
              <a:rPr lang="cs-CZ" altLang="cs-CZ" kern="0" dirty="0"/>
              <a:t>je-li tento prvek prvkem hledaným, algoritmus končí – prvek byl nalezen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0721FC6B-0F75-4E2E-A895-77E069253C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F4C9B3-C14D-4FBC-B0A3-A4D04DB3397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D13AB52E-CFF2-46C1-8514-C1CDB1B5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D1986C-F707-4B7C-B637-32A12B7BA152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119C1782-2D69-4032-B4F1-BBA86B36B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94556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(2)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12B8BD0A-9CAA-4F4B-B25A-8798D828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8780"/>
            <a:ext cx="8001000" cy="471707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cs-CZ" altLang="cs-CZ" kern="0" dirty="0"/>
              <a:t>není-li tento prvek prvkem hledaným, zjistíme, zda hledaný prvek je menší nebo větší než prvek prostření</a:t>
            </a:r>
          </a:p>
          <a:p>
            <a:pPr lvl="1">
              <a:defRPr/>
            </a:pPr>
            <a:r>
              <a:rPr lang="cs-CZ" altLang="cs-CZ" kern="0" dirty="0"/>
              <a:t>je-li hledaný prvek:</a:t>
            </a:r>
          </a:p>
          <a:p>
            <a:pPr lvl="2">
              <a:defRPr/>
            </a:pPr>
            <a:r>
              <a:rPr lang="cs-CZ" altLang="cs-CZ" kern="0" dirty="0">
                <a:solidFill>
                  <a:srgbClr val="FFFF00"/>
                </a:solidFill>
              </a:rPr>
              <a:t>menší než prvek prostřední</a:t>
            </a:r>
            <a:r>
              <a:rPr lang="cs-CZ" altLang="cs-CZ" kern="0" dirty="0"/>
              <a:t>, tak celý postup opakuje-</a:t>
            </a:r>
            <a:r>
              <a:rPr lang="cs-CZ" altLang="cs-CZ" kern="0" dirty="0" err="1"/>
              <a:t>me</a:t>
            </a:r>
            <a:r>
              <a:rPr lang="cs-CZ" altLang="cs-CZ" kern="0" dirty="0"/>
              <a:t> na </a:t>
            </a:r>
            <a:r>
              <a:rPr lang="cs-CZ" altLang="cs-CZ" kern="0" dirty="0">
                <a:solidFill>
                  <a:srgbClr val="FFFF00"/>
                </a:solidFill>
              </a:rPr>
              <a:t>levou část posloupnosti </a:t>
            </a:r>
            <a:r>
              <a:rPr lang="cs-CZ" altLang="cs-CZ" kern="0" dirty="0"/>
              <a:t>(část, kde všechny prvky jsou menší než prvek prostřední) </a:t>
            </a:r>
          </a:p>
          <a:p>
            <a:pPr lvl="2">
              <a:defRPr/>
            </a:pPr>
            <a:r>
              <a:rPr lang="cs-CZ" altLang="cs-CZ" kern="0" dirty="0">
                <a:solidFill>
                  <a:srgbClr val="FFFF00"/>
                </a:solidFill>
              </a:rPr>
              <a:t>větší než prvek prostřední</a:t>
            </a:r>
            <a:r>
              <a:rPr lang="cs-CZ" altLang="cs-CZ" kern="0" dirty="0"/>
              <a:t>, tak celý postup opakujeme na </a:t>
            </a:r>
            <a:r>
              <a:rPr lang="cs-CZ" altLang="cs-CZ" kern="0" dirty="0">
                <a:solidFill>
                  <a:srgbClr val="FFFF00"/>
                </a:solidFill>
              </a:rPr>
              <a:t>pravou část posloupnosti </a:t>
            </a:r>
            <a:r>
              <a:rPr lang="cs-CZ" altLang="cs-CZ" kern="0" dirty="0"/>
              <a:t>(část, kde všechny prvky jsou větší než prvek prostřední) </a:t>
            </a:r>
          </a:p>
          <a:p>
            <a:pPr lvl="1">
              <a:defRPr/>
            </a:pP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324809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8894EBCB-55CC-4BD8-BE81-075F2758C3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C800CE-889E-4134-B8EF-E939737BE9A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A6350501-CB95-4887-9709-C5718FDE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565232-271A-419A-A351-D006DAD83704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5359C7C-C70D-400D-9A2C-FD902F6D5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963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(3)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63DC8D0E-37E7-4C56-AD72-9C6EE57CD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97200"/>
            <a:ext cx="8001000" cy="10445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98963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0; hm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6;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4" name="Ovál 18">
            <a:extLst>
              <a:ext uri="{FF2B5EF4-FFF2-40B4-BE49-F238E27FC236}">
                <a16:creationId xmlns:a16="http://schemas.microsoft.com/office/drawing/2014/main" id="{78572AB1-F7EA-4550-8323-09E19CF4B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295" name="Ovál 21">
            <a:extLst>
              <a:ext uri="{FF2B5EF4-FFF2-40B4-BE49-F238E27FC236}">
                <a16:creationId xmlns:a16="http://schemas.microsoft.com/office/drawing/2014/main" id="{B1932AE5-9D1B-4892-850C-1EECEDA39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cs-CZ" altLang="cs-CZ">
              <a:solidFill>
                <a:srgbClr val="FFFF00"/>
              </a:solidFill>
            </a:endParaRPr>
          </a:p>
        </p:txBody>
      </p:sp>
      <p:sp>
        <p:nvSpPr>
          <p:cNvPr id="12296" name="Ovál 27">
            <a:extLst>
              <a:ext uri="{FF2B5EF4-FFF2-40B4-BE49-F238E27FC236}">
                <a16:creationId xmlns:a16="http://schemas.microsoft.com/office/drawing/2014/main" id="{206DEA16-CF93-4503-AFC5-0E956C32D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297" name="Ovál 28">
            <a:extLst>
              <a:ext uri="{FF2B5EF4-FFF2-40B4-BE49-F238E27FC236}">
                <a16:creationId xmlns:a16="http://schemas.microsoft.com/office/drawing/2014/main" id="{151F2527-E37D-46E9-8016-196C4C2C1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298" name="Ovál 29">
            <a:extLst>
              <a:ext uri="{FF2B5EF4-FFF2-40B4-BE49-F238E27FC236}">
                <a16:creationId xmlns:a16="http://schemas.microsoft.com/office/drawing/2014/main" id="{8DB18DA7-7894-44EC-A524-E5DC6F91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299" name="Ovál 30">
            <a:extLst>
              <a:ext uri="{FF2B5EF4-FFF2-40B4-BE49-F238E27FC236}">
                <a16:creationId xmlns:a16="http://schemas.microsoft.com/office/drawing/2014/main" id="{A5A338CB-A74F-49B7-94E1-9B74901EF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12300" name="Ovál 31">
            <a:extLst>
              <a:ext uri="{FF2B5EF4-FFF2-40B4-BE49-F238E27FC236}">
                <a16:creationId xmlns:a16="http://schemas.microsoft.com/office/drawing/2014/main" id="{36904457-154E-4B9B-AE42-C99E14183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12301" name="Ovál 32">
            <a:extLst>
              <a:ext uri="{FF2B5EF4-FFF2-40B4-BE49-F238E27FC236}">
                <a16:creationId xmlns:a16="http://schemas.microsoft.com/office/drawing/2014/main" id="{BEDFC87A-2B2C-471F-9A46-15232EAB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12302" name="Obdélník 3">
            <a:extLst>
              <a:ext uri="{FF2B5EF4-FFF2-40B4-BE49-F238E27FC236}">
                <a16:creationId xmlns:a16="http://schemas.microsoft.com/office/drawing/2014/main" id="{F502CC0B-4771-4CAB-AFDE-7C721440F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3" name="Obdélník 35">
            <a:extLst>
              <a:ext uri="{FF2B5EF4-FFF2-40B4-BE49-F238E27FC236}">
                <a16:creationId xmlns:a16="http://schemas.microsoft.com/office/drawing/2014/main" id="{65CD04AC-46F8-420F-9742-0663386C2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90805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4" name="Obdélník 36">
            <a:extLst>
              <a:ext uri="{FF2B5EF4-FFF2-40B4-BE49-F238E27FC236}">
                <a16:creationId xmlns:a16="http://schemas.microsoft.com/office/drawing/2014/main" id="{B35E8FF4-DC8C-4748-B86C-44B916C89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5" name="Obdélník 37">
            <a:extLst>
              <a:ext uri="{FF2B5EF4-FFF2-40B4-BE49-F238E27FC236}">
                <a16:creationId xmlns:a16="http://schemas.microsoft.com/office/drawing/2014/main" id="{A7440B40-E031-40EB-99C1-800F93522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90805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6" name="Obdélník 38">
            <a:extLst>
              <a:ext uri="{FF2B5EF4-FFF2-40B4-BE49-F238E27FC236}">
                <a16:creationId xmlns:a16="http://schemas.microsoft.com/office/drawing/2014/main" id="{57861E9B-BA2D-411C-8A58-85AEE12E5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7" name="Obdélník 39">
            <a:extLst>
              <a:ext uri="{FF2B5EF4-FFF2-40B4-BE49-F238E27FC236}">
                <a16:creationId xmlns:a16="http://schemas.microsoft.com/office/drawing/2014/main" id="{88E80B6D-153D-484F-A3D7-9CD55C2F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90805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8" name="Obdélník 40">
            <a:extLst>
              <a:ext uri="{FF2B5EF4-FFF2-40B4-BE49-F238E27FC236}">
                <a16:creationId xmlns:a16="http://schemas.microsoft.com/office/drawing/2014/main" id="{7139F11A-04C0-4EE4-8917-47FF2BB43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9" name="Obdélník 41">
            <a:extLst>
              <a:ext uri="{FF2B5EF4-FFF2-40B4-BE49-F238E27FC236}">
                <a16:creationId xmlns:a16="http://schemas.microsoft.com/office/drawing/2014/main" id="{36EADA8B-43CD-424A-A2E7-8723F7E62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520825"/>
            <a:ext cx="649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3E8D995-D936-452D-AABD-B87F807D0E6A}"/>
              </a:ext>
            </a:extLst>
          </p:cNvPr>
          <p:cNvSpPr/>
          <p:nvPr/>
        </p:nvSpPr>
        <p:spPr bwMode="auto">
          <a:xfrm>
            <a:off x="863600" y="2312988"/>
            <a:ext cx="2771775" cy="5762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cs-CZ" dirty="0">
                <a:latin typeface="Times New Roman" charset="0"/>
              </a:rPr>
              <a:t>Hledaný prvek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cs-CZ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dirty="0">
                <a:latin typeface="Times New Roman" charset="0"/>
              </a:rPr>
              <a:t>= 7</a:t>
            </a:r>
          </a:p>
        </p:txBody>
      </p:sp>
      <p:sp>
        <p:nvSpPr>
          <p:cNvPr id="12311" name="Ovál 44">
            <a:extLst>
              <a:ext uri="{FF2B5EF4-FFF2-40B4-BE49-F238E27FC236}">
                <a16:creationId xmlns:a16="http://schemas.microsoft.com/office/drawing/2014/main" id="{A1EFB033-9750-4714-A574-E2337862F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312" name="Ovál 45">
            <a:extLst>
              <a:ext uri="{FF2B5EF4-FFF2-40B4-BE49-F238E27FC236}">
                <a16:creationId xmlns:a16="http://schemas.microsoft.com/office/drawing/2014/main" id="{CEBD7FFA-CBE6-45C6-81DC-8FF1EC4E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cs-CZ" altLang="cs-CZ">
              <a:solidFill>
                <a:srgbClr val="FFFF00"/>
              </a:solidFill>
            </a:endParaRPr>
          </a:p>
        </p:txBody>
      </p:sp>
      <p:sp>
        <p:nvSpPr>
          <p:cNvPr id="12313" name="Ovál 46">
            <a:extLst>
              <a:ext uri="{FF2B5EF4-FFF2-40B4-BE49-F238E27FC236}">
                <a16:creationId xmlns:a16="http://schemas.microsoft.com/office/drawing/2014/main" id="{B41C2482-49B2-4291-AD71-CF97463DC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314" name="Ovál 47">
            <a:extLst>
              <a:ext uri="{FF2B5EF4-FFF2-40B4-BE49-F238E27FC236}">
                <a16:creationId xmlns:a16="http://schemas.microsoft.com/office/drawing/2014/main" id="{D3D3EBF9-A789-4CB4-9D1B-407701031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315" name="Ovál 48">
            <a:extLst>
              <a:ext uri="{FF2B5EF4-FFF2-40B4-BE49-F238E27FC236}">
                <a16:creationId xmlns:a16="http://schemas.microsoft.com/office/drawing/2014/main" id="{C95CCC56-DFB3-4950-971D-EE59098D4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316" name="Ovál 49">
            <a:extLst>
              <a:ext uri="{FF2B5EF4-FFF2-40B4-BE49-F238E27FC236}">
                <a16:creationId xmlns:a16="http://schemas.microsoft.com/office/drawing/2014/main" id="{32F1FA5E-7F5B-4C42-A0EE-89DE1AD3B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12317" name="Ovál 50">
            <a:extLst>
              <a:ext uri="{FF2B5EF4-FFF2-40B4-BE49-F238E27FC236}">
                <a16:creationId xmlns:a16="http://schemas.microsoft.com/office/drawing/2014/main" id="{7B650022-25A8-451B-8944-DE3EA8AC8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12318" name="Ovál 52">
            <a:extLst>
              <a:ext uri="{FF2B5EF4-FFF2-40B4-BE49-F238E27FC236}">
                <a16:creationId xmlns:a16="http://schemas.microsoft.com/office/drawing/2014/main" id="{457AA465-0248-41B9-983F-EDE9F180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12319" name="Obdélník 53">
            <a:extLst>
              <a:ext uri="{FF2B5EF4-FFF2-40B4-BE49-F238E27FC236}">
                <a16:creationId xmlns:a16="http://schemas.microsoft.com/office/drawing/2014/main" id="{658AF408-C80F-47BB-85ED-E1109F59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0" name="Obdélník 54">
            <a:extLst>
              <a:ext uri="{FF2B5EF4-FFF2-40B4-BE49-F238E27FC236}">
                <a16:creationId xmlns:a16="http://schemas.microsoft.com/office/drawing/2014/main" id="{5B357C8B-FCAC-4B2C-ABF9-09937E204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4041775"/>
            <a:ext cx="7921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1" name="Obdélník 55">
            <a:extLst>
              <a:ext uri="{FF2B5EF4-FFF2-40B4-BE49-F238E27FC236}">
                <a16:creationId xmlns:a16="http://schemas.microsoft.com/office/drawing/2014/main" id="{89686292-8E16-4A83-9034-260169D85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2" name="Obdélník 56">
            <a:extLst>
              <a:ext uri="{FF2B5EF4-FFF2-40B4-BE49-F238E27FC236}">
                <a16:creationId xmlns:a16="http://schemas.microsoft.com/office/drawing/2014/main" id="{F70341A2-2C65-4A5E-8A7A-811334DA4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1775"/>
            <a:ext cx="7921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3" name="Obdélník 57">
            <a:extLst>
              <a:ext uri="{FF2B5EF4-FFF2-40B4-BE49-F238E27FC236}">
                <a16:creationId xmlns:a16="http://schemas.microsoft.com/office/drawing/2014/main" id="{1E2F8F02-4C06-49A9-A1A4-8024ED21B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4" name="Obdélník 58">
            <a:extLst>
              <a:ext uri="{FF2B5EF4-FFF2-40B4-BE49-F238E27FC236}">
                <a16:creationId xmlns:a16="http://schemas.microsoft.com/office/drawing/2014/main" id="{7CD9E4B5-C401-4989-B4FA-D7E3A3336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041775"/>
            <a:ext cx="7921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5" name="Obdélník 59">
            <a:extLst>
              <a:ext uri="{FF2B5EF4-FFF2-40B4-BE49-F238E27FC236}">
                <a16:creationId xmlns:a16="http://schemas.microsoft.com/office/drawing/2014/main" id="{E3615522-2B5F-42C9-A76F-75EE8435B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6" name="Obdélník 60">
            <a:extLst>
              <a:ext uri="{FF2B5EF4-FFF2-40B4-BE49-F238E27FC236}">
                <a16:creationId xmlns:a16="http://schemas.microsoft.com/office/drawing/2014/main" id="{E3C0AF4F-BC40-4777-8BB2-4C2E8080E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652963"/>
            <a:ext cx="649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7" name="Obdélník 61">
            <a:extLst>
              <a:ext uri="{FF2B5EF4-FFF2-40B4-BE49-F238E27FC236}">
                <a16:creationId xmlns:a16="http://schemas.microsoft.com/office/drawing/2014/main" id="{C046073A-4401-4D84-859D-368D686F6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62451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2328" name="Obdélník 62">
            <a:extLst>
              <a:ext uri="{FF2B5EF4-FFF2-40B4-BE49-F238E27FC236}">
                <a16:creationId xmlns:a16="http://schemas.microsoft.com/office/drawing/2014/main" id="{465EFCC3-EFFE-49B5-80C9-11DADAE4A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562451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2329" name="Přímá spojnice se šipkou 34">
            <a:extLst>
              <a:ext uri="{FF2B5EF4-FFF2-40B4-BE49-F238E27FC236}">
                <a16:creationId xmlns:a16="http://schemas.microsoft.com/office/drawing/2014/main" id="{D793C8A4-AD11-4DCB-A82E-ACBF68593B7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71663" y="544512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0" name="Přímá spojnice se šipkou 64">
            <a:extLst>
              <a:ext uri="{FF2B5EF4-FFF2-40B4-BE49-F238E27FC236}">
                <a16:creationId xmlns:a16="http://schemas.microsoft.com/office/drawing/2014/main" id="{8C6E93D9-168B-42E2-9937-FCD7A7FBFF8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20038" y="544512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1" name="Obdélník 65">
            <a:extLst>
              <a:ext uri="{FF2B5EF4-FFF2-40B4-BE49-F238E27FC236}">
                <a16:creationId xmlns:a16="http://schemas.microsoft.com/office/drawing/2014/main" id="{73F4C703-BBC5-450B-803F-06FA8EFE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624513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2332" name="Přímá spojnice se šipkou 66">
            <a:extLst>
              <a:ext uri="{FF2B5EF4-FFF2-40B4-BE49-F238E27FC236}">
                <a16:creationId xmlns:a16="http://schemas.microsoft.com/office/drawing/2014/main" id="{8EDB67AB-F4C7-444D-9BA0-9F64C56C94F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95850" y="544512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028CF2B4-5901-4E0C-91A9-5EE41BC308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F8AB0-5832-4A76-A8CF-E39947DF203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37FA0FE1-D005-49BF-87FA-93279BC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DB74D9-8915-45FE-8ED6-F00C34014A58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CF54220-D966-43C7-A3CD-C9DAC98B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0668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(4)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8B76A5C-7A5C-457E-9941-B3FB4FB8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00088"/>
            <a:ext cx="8001000" cy="15128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b="1" kern="0" dirty="0"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x; 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7,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342" name="Ovál 44">
            <a:extLst>
              <a:ext uri="{FF2B5EF4-FFF2-40B4-BE49-F238E27FC236}">
                <a16:creationId xmlns:a16="http://schemas.microsoft.com/office/drawing/2014/main" id="{F82D3984-0BED-4020-A069-50CFB0AD3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4343" name="Ovál 46">
            <a:extLst>
              <a:ext uri="{FF2B5EF4-FFF2-40B4-BE49-F238E27FC236}">
                <a16:creationId xmlns:a16="http://schemas.microsoft.com/office/drawing/2014/main" id="{7FFFF752-3F27-43EE-A5C1-0E438E7D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4344" name="Ovál 47">
            <a:extLst>
              <a:ext uri="{FF2B5EF4-FFF2-40B4-BE49-F238E27FC236}">
                <a16:creationId xmlns:a16="http://schemas.microsoft.com/office/drawing/2014/main" id="{599390D2-C653-4282-ACD2-A394A7E7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345" name="Ovál 48">
            <a:extLst>
              <a:ext uri="{FF2B5EF4-FFF2-40B4-BE49-F238E27FC236}">
                <a16:creationId xmlns:a16="http://schemas.microsoft.com/office/drawing/2014/main" id="{C9D37D10-DDC0-4885-BB85-11DFEF4E7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9</a:t>
            </a:r>
          </a:p>
        </p:txBody>
      </p:sp>
      <p:sp>
        <p:nvSpPr>
          <p:cNvPr id="14346" name="Ovál 49">
            <a:extLst>
              <a:ext uri="{FF2B5EF4-FFF2-40B4-BE49-F238E27FC236}">
                <a16:creationId xmlns:a16="http://schemas.microsoft.com/office/drawing/2014/main" id="{9D75B2C1-E857-4DBD-8F94-5A482B41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12</a:t>
            </a:r>
          </a:p>
        </p:txBody>
      </p:sp>
      <p:sp>
        <p:nvSpPr>
          <p:cNvPr id="14347" name="Ovál 50">
            <a:extLst>
              <a:ext uri="{FF2B5EF4-FFF2-40B4-BE49-F238E27FC236}">
                <a16:creationId xmlns:a16="http://schemas.microsoft.com/office/drawing/2014/main" id="{D857A693-766D-41C1-8F4C-F7F3C4CB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18</a:t>
            </a:r>
          </a:p>
        </p:txBody>
      </p:sp>
      <p:sp>
        <p:nvSpPr>
          <p:cNvPr id="14348" name="Ovál 52">
            <a:extLst>
              <a:ext uri="{FF2B5EF4-FFF2-40B4-BE49-F238E27FC236}">
                <a16:creationId xmlns:a16="http://schemas.microsoft.com/office/drawing/2014/main" id="{7E5B0D10-72A3-4E6E-B54E-FCEA38FE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4148993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25</a:t>
            </a:r>
          </a:p>
        </p:txBody>
      </p:sp>
      <p:sp>
        <p:nvSpPr>
          <p:cNvPr id="14349" name="Obdélník 53">
            <a:extLst>
              <a:ext uri="{FF2B5EF4-FFF2-40B4-BE49-F238E27FC236}">
                <a16:creationId xmlns:a16="http://schemas.microsoft.com/office/drawing/2014/main" id="{D66A8B30-7C2D-426D-9157-914B1FB7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0" name="Obdélník 54">
            <a:extLst>
              <a:ext uri="{FF2B5EF4-FFF2-40B4-BE49-F238E27FC236}">
                <a16:creationId xmlns:a16="http://schemas.microsoft.com/office/drawing/2014/main" id="{9EA9CC9E-3424-4EB6-BB45-65C6C4DF9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1" name="Obdélník 55">
            <a:extLst>
              <a:ext uri="{FF2B5EF4-FFF2-40B4-BE49-F238E27FC236}">
                <a16:creationId xmlns:a16="http://schemas.microsoft.com/office/drawing/2014/main" id="{C24517A2-CADB-426E-8AA9-D607C9399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2" name="Obdélník 56">
            <a:extLst>
              <a:ext uri="{FF2B5EF4-FFF2-40B4-BE49-F238E27FC236}">
                <a16:creationId xmlns:a16="http://schemas.microsoft.com/office/drawing/2014/main" id="{3A687259-2219-4D2F-A2CC-1C393730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3" name="Obdélník 57">
            <a:extLst>
              <a:ext uri="{FF2B5EF4-FFF2-40B4-BE49-F238E27FC236}">
                <a16:creationId xmlns:a16="http://schemas.microsoft.com/office/drawing/2014/main" id="{EC880845-6847-476A-A74D-8CF4D2A62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4" name="Obdélník 58">
            <a:extLst>
              <a:ext uri="{FF2B5EF4-FFF2-40B4-BE49-F238E27FC236}">
                <a16:creationId xmlns:a16="http://schemas.microsoft.com/office/drawing/2014/main" id="{BE53D619-66F1-41E3-9B26-3B838670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53621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5" name="Obdélník 59">
            <a:extLst>
              <a:ext uri="{FF2B5EF4-FFF2-40B4-BE49-F238E27FC236}">
                <a16:creationId xmlns:a16="http://schemas.microsoft.com/office/drawing/2014/main" id="{6E5C8105-DDB6-46DC-B46E-7C7B39AD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353621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6" name="Obdélník 60">
            <a:extLst>
              <a:ext uri="{FF2B5EF4-FFF2-40B4-BE49-F238E27FC236}">
                <a16:creationId xmlns:a16="http://schemas.microsoft.com/office/drawing/2014/main" id="{30922FE7-32C9-401F-84A2-9CD2CDA4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148993"/>
            <a:ext cx="6492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7" name="Obdélník 61">
            <a:extLst>
              <a:ext uri="{FF2B5EF4-FFF2-40B4-BE49-F238E27FC236}">
                <a16:creationId xmlns:a16="http://schemas.microsoft.com/office/drawing/2014/main" id="{F40F959D-A7B0-4339-B363-238B6A75F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12054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4358" name="Obdélník 62">
            <a:extLst>
              <a:ext uri="{FF2B5EF4-FFF2-40B4-BE49-F238E27FC236}">
                <a16:creationId xmlns:a16="http://schemas.microsoft.com/office/drawing/2014/main" id="{43DF526C-6ABF-4749-A4BE-5E7ABDF7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12054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4359" name="Přímá spojnice se šipkou 34">
            <a:extLst>
              <a:ext uri="{FF2B5EF4-FFF2-40B4-BE49-F238E27FC236}">
                <a16:creationId xmlns:a16="http://schemas.microsoft.com/office/drawing/2014/main" id="{D60EAF78-F15E-46B6-8310-E3CADC6411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71663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Přímá spojnice se šipkou 64">
            <a:extLst>
              <a:ext uri="{FF2B5EF4-FFF2-40B4-BE49-F238E27FC236}">
                <a16:creationId xmlns:a16="http://schemas.microsoft.com/office/drawing/2014/main" id="{AA387F42-5954-43B2-BAC7-D1584261A84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87788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Obdélník 65">
            <a:extLst>
              <a:ext uri="{FF2B5EF4-FFF2-40B4-BE49-F238E27FC236}">
                <a16:creationId xmlns:a16="http://schemas.microsoft.com/office/drawing/2014/main" id="{F7DC2734-D725-48E9-B4FA-2E4D86A18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120543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4362" name="Přímá spojnice se šipkou 66">
            <a:extLst>
              <a:ext uri="{FF2B5EF4-FFF2-40B4-BE49-F238E27FC236}">
                <a16:creationId xmlns:a16="http://schemas.microsoft.com/office/drawing/2014/main" id="{C120F2BA-6855-4767-86EF-6E54FB8F3D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79725" y="494115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>
            <a:extLst>
              <a:ext uri="{FF2B5EF4-FFF2-40B4-BE49-F238E27FC236}">
                <a16:creationId xmlns:a16="http://schemas.microsoft.com/office/drawing/2014/main" id="{028CF2B4-5901-4E0C-91A9-5EE41BC308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F8AB0-5832-4A76-A8CF-E39947DF203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4339" name="Zástupný symbol pro číslo snímku 5">
            <a:extLst>
              <a:ext uri="{FF2B5EF4-FFF2-40B4-BE49-F238E27FC236}">
                <a16:creationId xmlns:a16="http://schemas.microsoft.com/office/drawing/2014/main" id="{37FA0FE1-D005-49BF-87FA-93279BC2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DB74D9-8915-45FE-8ED6-F00C34014A58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DCF54220-D966-43C7-A3CD-C9DAC98B8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8532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(5)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8B76A5C-7A5C-457E-9941-B3FB4FB83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32756"/>
            <a:ext cx="8001000" cy="15128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b="1" kern="0" dirty="0"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x; 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!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7,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4342" name="Ovál 44">
            <a:extLst>
              <a:ext uri="{FF2B5EF4-FFF2-40B4-BE49-F238E27FC236}">
                <a16:creationId xmlns:a16="http://schemas.microsoft.com/office/drawing/2014/main" id="{F82D3984-0BED-4020-A069-50CFB0AD3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1</a:t>
            </a:r>
          </a:p>
        </p:txBody>
      </p:sp>
      <p:sp>
        <p:nvSpPr>
          <p:cNvPr id="14343" name="Ovál 46">
            <a:extLst>
              <a:ext uri="{FF2B5EF4-FFF2-40B4-BE49-F238E27FC236}">
                <a16:creationId xmlns:a16="http://schemas.microsoft.com/office/drawing/2014/main" id="{7FFFF752-3F27-43EE-A5C1-0E438E7D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/>
              <a:t>4</a:t>
            </a:r>
          </a:p>
        </p:txBody>
      </p:sp>
      <p:sp>
        <p:nvSpPr>
          <p:cNvPr id="14344" name="Ovál 47">
            <a:extLst>
              <a:ext uri="{FF2B5EF4-FFF2-40B4-BE49-F238E27FC236}">
                <a16:creationId xmlns:a16="http://schemas.microsoft.com/office/drawing/2014/main" id="{599390D2-C653-4282-ACD2-A394A7E7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345" name="Ovál 48">
            <a:extLst>
              <a:ext uri="{FF2B5EF4-FFF2-40B4-BE49-F238E27FC236}">
                <a16:creationId xmlns:a16="http://schemas.microsoft.com/office/drawing/2014/main" id="{C9D37D10-DDC0-4885-BB85-11DFEF4E7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9</a:t>
            </a:r>
          </a:p>
        </p:txBody>
      </p:sp>
      <p:sp>
        <p:nvSpPr>
          <p:cNvPr id="14346" name="Ovál 49">
            <a:extLst>
              <a:ext uri="{FF2B5EF4-FFF2-40B4-BE49-F238E27FC236}">
                <a16:creationId xmlns:a16="http://schemas.microsoft.com/office/drawing/2014/main" id="{9D75B2C1-E857-4DBD-8F94-5A482B41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12</a:t>
            </a:r>
          </a:p>
        </p:txBody>
      </p:sp>
      <p:sp>
        <p:nvSpPr>
          <p:cNvPr id="14347" name="Ovál 50">
            <a:extLst>
              <a:ext uri="{FF2B5EF4-FFF2-40B4-BE49-F238E27FC236}">
                <a16:creationId xmlns:a16="http://schemas.microsoft.com/office/drawing/2014/main" id="{D857A693-766D-41C1-8F4C-F7F3C4CB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18</a:t>
            </a:r>
          </a:p>
        </p:txBody>
      </p:sp>
      <p:sp>
        <p:nvSpPr>
          <p:cNvPr id="14348" name="Ovál 52">
            <a:extLst>
              <a:ext uri="{FF2B5EF4-FFF2-40B4-BE49-F238E27FC236}">
                <a16:creationId xmlns:a16="http://schemas.microsoft.com/office/drawing/2014/main" id="{7E5B0D10-72A3-4E6E-B54E-FCEA38FE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3500921"/>
            <a:ext cx="720725" cy="7191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/>
              <a:t>25</a:t>
            </a:r>
          </a:p>
        </p:txBody>
      </p:sp>
      <p:sp>
        <p:nvSpPr>
          <p:cNvPr id="14349" name="Obdélník 53">
            <a:extLst>
              <a:ext uri="{FF2B5EF4-FFF2-40B4-BE49-F238E27FC236}">
                <a16:creationId xmlns:a16="http://schemas.microsoft.com/office/drawing/2014/main" id="{D66A8B30-7C2D-426D-9157-914B1FB7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888146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0" name="Obdélník 54">
            <a:extLst>
              <a:ext uri="{FF2B5EF4-FFF2-40B4-BE49-F238E27FC236}">
                <a16:creationId xmlns:a16="http://schemas.microsoft.com/office/drawing/2014/main" id="{9EA9CC9E-3424-4EB6-BB45-65C6C4DF9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88814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1" name="Obdélník 55">
            <a:extLst>
              <a:ext uri="{FF2B5EF4-FFF2-40B4-BE49-F238E27FC236}">
                <a16:creationId xmlns:a16="http://schemas.microsoft.com/office/drawing/2014/main" id="{C24517A2-CADB-426E-8AA9-D607C9399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888146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2" name="Obdélník 56">
            <a:extLst>
              <a:ext uri="{FF2B5EF4-FFF2-40B4-BE49-F238E27FC236}">
                <a16:creationId xmlns:a16="http://schemas.microsoft.com/office/drawing/2014/main" id="{3A687259-2219-4D2F-A2CC-1C393730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88814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3" name="Obdélník 57">
            <a:extLst>
              <a:ext uri="{FF2B5EF4-FFF2-40B4-BE49-F238E27FC236}">
                <a16:creationId xmlns:a16="http://schemas.microsoft.com/office/drawing/2014/main" id="{EC880845-6847-476A-A74D-8CF4D2A62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888146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4" name="Obdélník 58">
            <a:extLst>
              <a:ext uri="{FF2B5EF4-FFF2-40B4-BE49-F238E27FC236}">
                <a16:creationId xmlns:a16="http://schemas.microsoft.com/office/drawing/2014/main" id="{BE53D619-66F1-41E3-9B26-3B838670D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888146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5" name="Obdélník 59">
            <a:extLst>
              <a:ext uri="{FF2B5EF4-FFF2-40B4-BE49-F238E27FC236}">
                <a16:creationId xmlns:a16="http://schemas.microsoft.com/office/drawing/2014/main" id="{6E5C8105-DDB6-46DC-B46E-7C7B39AD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888146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6" name="Obdélník 60">
            <a:extLst>
              <a:ext uri="{FF2B5EF4-FFF2-40B4-BE49-F238E27FC236}">
                <a16:creationId xmlns:a16="http://schemas.microsoft.com/office/drawing/2014/main" id="{30922FE7-32C9-401F-84A2-9CD2CDA47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00921"/>
            <a:ext cx="6492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57" name="Obdélník 61">
            <a:extLst>
              <a:ext uri="{FF2B5EF4-FFF2-40B4-BE49-F238E27FC236}">
                <a16:creationId xmlns:a16="http://schemas.microsoft.com/office/drawing/2014/main" id="{F40F959D-A7B0-4339-B363-238B6A75F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72" y="4472471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4358" name="Obdélník 62">
            <a:extLst>
              <a:ext uri="{FF2B5EF4-FFF2-40B4-BE49-F238E27FC236}">
                <a16:creationId xmlns:a16="http://schemas.microsoft.com/office/drawing/2014/main" id="{43DF526C-6ABF-4749-A4BE-5E7ABDF7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17" y="4472471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4359" name="Přímá spojnice se šipkou 34">
            <a:extLst>
              <a:ext uri="{FF2B5EF4-FFF2-40B4-BE49-F238E27FC236}">
                <a16:creationId xmlns:a16="http://schemas.microsoft.com/office/drawing/2014/main" id="{D60EAF78-F15E-46B6-8310-E3CADC6411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15060" y="4293096"/>
            <a:ext cx="828848" cy="323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0" name="Přímá spojnice se šipkou 64">
            <a:extLst>
              <a:ext uri="{FF2B5EF4-FFF2-40B4-BE49-F238E27FC236}">
                <a16:creationId xmlns:a16="http://schemas.microsoft.com/office/drawing/2014/main" id="{AA387F42-5954-43B2-BAC7-D1584261A84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03948" y="4293096"/>
            <a:ext cx="791257" cy="323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1" name="Obdélník 65">
            <a:extLst>
              <a:ext uri="{FF2B5EF4-FFF2-40B4-BE49-F238E27FC236}">
                <a16:creationId xmlns:a16="http://schemas.microsoft.com/office/drawing/2014/main" id="{F7DC2734-D725-48E9-B4FA-2E4D86A18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810" y="4472471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4362" name="Přímá spojnice se šipkou 66">
            <a:extLst>
              <a:ext uri="{FF2B5EF4-FFF2-40B4-BE49-F238E27FC236}">
                <a16:creationId xmlns:a16="http://schemas.microsoft.com/office/drawing/2014/main" id="{C120F2BA-6855-4767-86EF-6E54FB8F3D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23097" y="4293083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3">
            <a:extLst>
              <a:ext uri="{FF2B5EF4-FFF2-40B4-BE49-F238E27FC236}">
                <a16:creationId xmlns:a16="http://schemas.microsoft.com/office/drawing/2014/main" id="{EF9FEF58-ECFD-403B-86E7-144C31D73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56472"/>
            <a:ext cx="8001000" cy="97282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08475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x;   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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kern="0" dirty="0">
                <a:latin typeface="+mj-lt"/>
                <a:cs typeface="Courier New" panose="02070309020205020404" pitchFamily="49" charset="0"/>
              </a:rPr>
              <a:t>Prvek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cs-CZ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kern="0" dirty="0">
                <a:solidFill>
                  <a:srgbClr val="FFFF00"/>
                </a:solidFill>
                <a:latin typeface="+mj-lt"/>
                <a:cs typeface="Courier New" panose="02070309020205020404" pitchFamily="49" charset="0"/>
              </a:rPr>
              <a:t>nalezen</a:t>
            </a:r>
            <a:endParaRPr lang="en-US" altLang="cs-CZ" kern="0" dirty="0">
              <a:solidFill>
                <a:srgbClr val="FFFF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3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>
            <a:extLst>
              <a:ext uri="{FF2B5EF4-FFF2-40B4-BE49-F238E27FC236}">
                <a16:creationId xmlns:a16="http://schemas.microsoft.com/office/drawing/2014/main" id="{8894EBCB-55CC-4BD8-BE81-075F2758C3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C800CE-889E-4134-B8EF-E939737BE9A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2020-12-07</a:t>
            </a:fld>
            <a:endParaRPr lang="en-CA" altLang="cs-CZ" sz="1400"/>
          </a:p>
        </p:txBody>
      </p:sp>
      <p:sp>
        <p:nvSpPr>
          <p:cNvPr id="12291" name="Zástupný symbol pro číslo snímku 5">
            <a:extLst>
              <a:ext uri="{FF2B5EF4-FFF2-40B4-BE49-F238E27FC236}">
                <a16:creationId xmlns:a16="http://schemas.microsoft.com/office/drawing/2014/main" id="{A6350501-CB95-4887-9709-C5718FDE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565232-271A-419A-A351-D006DAD83704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5359C7C-C70D-400D-9A2C-FD902F6D5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963"/>
            <a:ext cx="7772400" cy="838200"/>
          </a:xfrm>
        </p:spPr>
        <p:txBody>
          <a:bodyPr/>
          <a:lstStyle/>
          <a:p>
            <a:r>
              <a:rPr lang="cs-CZ" altLang="cs-CZ" dirty="0"/>
              <a:t>Binární vyhledávání (6)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63DC8D0E-37E7-4C56-AD72-9C6EE57CD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97200"/>
            <a:ext cx="8001000" cy="10445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tabLst>
                <a:tab pos="4398963" algn="l"/>
              </a:tabLst>
              <a:defRPr/>
            </a:pP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0; hm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6;</a:t>
            </a:r>
            <a:b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(dm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hm)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2;	//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altLang="cs-CZ" b="1" kern="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cs-CZ" b="1" kern="0" dirty="0">
                <a:cs typeface="Courier New" panose="02070309020205020404" pitchFamily="49" charset="0"/>
              </a:rPr>
              <a:t> </a:t>
            </a:r>
            <a:r>
              <a:rPr lang="en-US" altLang="cs-CZ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cs-CZ" altLang="cs-CZ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4" name="Ovál 18">
            <a:extLst>
              <a:ext uri="{FF2B5EF4-FFF2-40B4-BE49-F238E27FC236}">
                <a16:creationId xmlns:a16="http://schemas.microsoft.com/office/drawing/2014/main" id="{78572AB1-F7EA-4550-8323-09E19CF4B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295" name="Ovál 21">
            <a:extLst>
              <a:ext uri="{FF2B5EF4-FFF2-40B4-BE49-F238E27FC236}">
                <a16:creationId xmlns:a16="http://schemas.microsoft.com/office/drawing/2014/main" id="{B1932AE5-9D1B-4892-850C-1EECEDA39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cs-CZ" altLang="cs-CZ">
              <a:solidFill>
                <a:srgbClr val="FFFF00"/>
              </a:solidFill>
            </a:endParaRPr>
          </a:p>
        </p:txBody>
      </p:sp>
      <p:sp>
        <p:nvSpPr>
          <p:cNvPr id="12296" name="Ovál 27">
            <a:extLst>
              <a:ext uri="{FF2B5EF4-FFF2-40B4-BE49-F238E27FC236}">
                <a16:creationId xmlns:a16="http://schemas.microsoft.com/office/drawing/2014/main" id="{206DEA16-CF93-4503-AFC5-0E956C32D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297" name="Ovál 28">
            <a:extLst>
              <a:ext uri="{FF2B5EF4-FFF2-40B4-BE49-F238E27FC236}">
                <a16:creationId xmlns:a16="http://schemas.microsoft.com/office/drawing/2014/main" id="{151F2527-E37D-46E9-8016-196C4C2C1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298" name="Ovál 29">
            <a:extLst>
              <a:ext uri="{FF2B5EF4-FFF2-40B4-BE49-F238E27FC236}">
                <a16:creationId xmlns:a16="http://schemas.microsoft.com/office/drawing/2014/main" id="{8DB18DA7-7894-44EC-A524-E5DC6F91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299" name="Ovál 30">
            <a:extLst>
              <a:ext uri="{FF2B5EF4-FFF2-40B4-BE49-F238E27FC236}">
                <a16:creationId xmlns:a16="http://schemas.microsoft.com/office/drawing/2014/main" id="{A5A338CB-A74F-49B7-94E1-9B74901EF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12300" name="Ovál 31">
            <a:extLst>
              <a:ext uri="{FF2B5EF4-FFF2-40B4-BE49-F238E27FC236}">
                <a16:creationId xmlns:a16="http://schemas.microsoft.com/office/drawing/2014/main" id="{36904457-154E-4B9B-AE42-C99E14183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12301" name="Ovál 32">
            <a:extLst>
              <a:ext uri="{FF2B5EF4-FFF2-40B4-BE49-F238E27FC236}">
                <a16:creationId xmlns:a16="http://schemas.microsoft.com/office/drawing/2014/main" id="{BEDFC87A-2B2C-471F-9A46-15232EAB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1520825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12302" name="Obdélník 3">
            <a:extLst>
              <a:ext uri="{FF2B5EF4-FFF2-40B4-BE49-F238E27FC236}">
                <a16:creationId xmlns:a16="http://schemas.microsoft.com/office/drawing/2014/main" id="{F502CC0B-4771-4CAB-AFDE-7C721440F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3" name="Obdélník 35">
            <a:extLst>
              <a:ext uri="{FF2B5EF4-FFF2-40B4-BE49-F238E27FC236}">
                <a16:creationId xmlns:a16="http://schemas.microsoft.com/office/drawing/2014/main" id="{65CD04AC-46F8-420F-9742-0663386C2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90805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4" name="Obdélník 36">
            <a:extLst>
              <a:ext uri="{FF2B5EF4-FFF2-40B4-BE49-F238E27FC236}">
                <a16:creationId xmlns:a16="http://schemas.microsoft.com/office/drawing/2014/main" id="{B35E8FF4-DC8C-4748-B86C-44B916C89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5" name="Obdélník 37">
            <a:extLst>
              <a:ext uri="{FF2B5EF4-FFF2-40B4-BE49-F238E27FC236}">
                <a16:creationId xmlns:a16="http://schemas.microsoft.com/office/drawing/2014/main" id="{A7440B40-E031-40EB-99C1-800F93522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90805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6" name="Obdélník 38">
            <a:extLst>
              <a:ext uri="{FF2B5EF4-FFF2-40B4-BE49-F238E27FC236}">
                <a16:creationId xmlns:a16="http://schemas.microsoft.com/office/drawing/2014/main" id="{57861E9B-BA2D-411C-8A58-85AEE12E5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7" name="Obdélník 39">
            <a:extLst>
              <a:ext uri="{FF2B5EF4-FFF2-40B4-BE49-F238E27FC236}">
                <a16:creationId xmlns:a16="http://schemas.microsoft.com/office/drawing/2014/main" id="{88E80B6D-153D-484F-A3D7-9CD55C2F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908050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8" name="Obdélník 40">
            <a:extLst>
              <a:ext uri="{FF2B5EF4-FFF2-40B4-BE49-F238E27FC236}">
                <a16:creationId xmlns:a16="http://schemas.microsoft.com/office/drawing/2014/main" id="{7139F11A-04C0-4EE4-8917-47FF2BB43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90805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09" name="Obdélník 41">
            <a:extLst>
              <a:ext uri="{FF2B5EF4-FFF2-40B4-BE49-F238E27FC236}">
                <a16:creationId xmlns:a16="http://schemas.microsoft.com/office/drawing/2014/main" id="{36EADA8B-43CD-424A-A2E7-8723F7E62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520825"/>
            <a:ext cx="649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3E8D995-D936-452D-AABD-B87F807D0E6A}"/>
              </a:ext>
            </a:extLst>
          </p:cNvPr>
          <p:cNvSpPr/>
          <p:nvPr/>
        </p:nvSpPr>
        <p:spPr bwMode="auto">
          <a:xfrm>
            <a:off x="863600" y="2312988"/>
            <a:ext cx="2771775" cy="5762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cs-CZ" dirty="0">
                <a:latin typeface="Times New Roman" charset="0"/>
              </a:rPr>
              <a:t>Hledaný prvek </a:t>
            </a:r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cs-CZ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dirty="0">
                <a:latin typeface="Times New Roman" charset="0"/>
              </a:rPr>
              <a:t>= 8</a:t>
            </a:r>
          </a:p>
        </p:txBody>
      </p:sp>
      <p:sp>
        <p:nvSpPr>
          <p:cNvPr id="12311" name="Ovál 44">
            <a:extLst>
              <a:ext uri="{FF2B5EF4-FFF2-40B4-BE49-F238E27FC236}">
                <a16:creationId xmlns:a16="http://schemas.microsoft.com/office/drawing/2014/main" id="{A1EFB033-9750-4714-A574-E2337862F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312" name="Ovál 45">
            <a:extLst>
              <a:ext uri="{FF2B5EF4-FFF2-40B4-BE49-F238E27FC236}">
                <a16:creationId xmlns:a16="http://schemas.microsoft.com/office/drawing/2014/main" id="{CEBD7FFA-CBE6-45C6-81DC-8FF1EC4E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cs-CZ" altLang="cs-CZ">
              <a:solidFill>
                <a:srgbClr val="FFFF00"/>
              </a:solidFill>
            </a:endParaRPr>
          </a:p>
        </p:txBody>
      </p:sp>
      <p:sp>
        <p:nvSpPr>
          <p:cNvPr id="12313" name="Ovál 46">
            <a:extLst>
              <a:ext uri="{FF2B5EF4-FFF2-40B4-BE49-F238E27FC236}">
                <a16:creationId xmlns:a16="http://schemas.microsoft.com/office/drawing/2014/main" id="{B41C2482-49B2-4291-AD71-CF97463DC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314" name="Ovál 47">
            <a:extLst>
              <a:ext uri="{FF2B5EF4-FFF2-40B4-BE49-F238E27FC236}">
                <a16:creationId xmlns:a16="http://schemas.microsoft.com/office/drawing/2014/main" id="{D3D3EBF9-A789-4CB4-9D1B-407701031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315" name="Ovál 48">
            <a:extLst>
              <a:ext uri="{FF2B5EF4-FFF2-40B4-BE49-F238E27FC236}">
                <a16:creationId xmlns:a16="http://schemas.microsoft.com/office/drawing/2014/main" id="{C95CCC56-DFB3-4950-971D-EE59098D4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316" name="Ovál 49">
            <a:extLst>
              <a:ext uri="{FF2B5EF4-FFF2-40B4-BE49-F238E27FC236}">
                <a16:creationId xmlns:a16="http://schemas.microsoft.com/office/drawing/2014/main" id="{32F1FA5E-7F5B-4C42-A0EE-89DE1AD3B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12317" name="Ovál 50">
            <a:extLst>
              <a:ext uri="{FF2B5EF4-FFF2-40B4-BE49-F238E27FC236}">
                <a16:creationId xmlns:a16="http://schemas.microsoft.com/office/drawing/2014/main" id="{7B650022-25A8-451B-8944-DE3EA8AC8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18</a:t>
            </a:r>
          </a:p>
        </p:txBody>
      </p:sp>
      <p:sp>
        <p:nvSpPr>
          <p:cNvPr id="12318" name="Ovál 52">
            <a:extLst>
              <a:ext uri="{FF2B5EF4-FFF2-40B4-BE49-F238E27FC236}">
                <a16:creationId xmlns:a16="http://schemas.microsoft.com/office/drawing/2014/main" id="{457AA465-0248-41B9-983F-EDE9F180C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4652963"/>
            <a:ext cx="720725" cy="7207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12319" name="Obdélník 53">
            <a:extLst>
              <a:ext uri="{FF2B5EF4-FFF2-40B4-BE49-F238E27FC236}">
                <a16:creationId xmlns:a16="http://schemas.microsoft.com/office/drawing/2014/main" id="{658AF408-C80F-47BB-85ED-E1109F59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0" name="Obdélník 54">
            <a:extLst>
              <a:ext uri="{FF2B5EF4-FFF2-40B4-BE49-F238E27FC236}">
                <a16:creationId xmlns:a16="http://schemas.microsoft.com/office/drawing/2014/main" id="{5B357C8B-FCAC-4B2C-ABF9-09937E204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4041775"/>
            <a:ext cx="7921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1" name="Obdélník 55">
            <a:extLst>
              <a:ext uri="{FF2B5EF4-FFF2-40B4-BE49-F238E27FC236}">
                <a16:creationId xmlns:a16="http://schemas.microsoft.com/office/drawing/2014/main" id="{89686292-8E16-4A83-9034-260169D85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2" name="Obdélník 56">
            <a:extLst>
              <a:ext uri="{FF2B5EF4-FFF2-40B4-BE49-F238E27FC236}">
                <a16:creationId xmlns:a16="http://schemas.microsoft.com/office/drawing/2014/main" id="{F70341A2-2C65-4A5E-8A7A-811334DA4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41775"/>
            <a:ext cx="7921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3" name="Obdélník 57">
            <a:extLst>
              <a:ext uri="{FF2B5EF4-FFF2-40B4-BE49-F238E27FC236}">
                <a16:creationId xmlns:a16="http://schemas.microsoft.com/office/drawing/2014/main" id="{1E2F8F02-4C06-49A9-A1A4-8024ED21B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4" name="Obdélník 58">
            <a:extLst>
              <a:ext uri="{FF2B5EF4-FFF2-40B4-BE49-F238E27FC236}">
                <a16:creationId xmlns:a16="http://schemas.microsoft.com/office/drawing/2014/main" id="{7CD9E4B5-C401-4989-B4FA-D7E3A3336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041775"/>
            <a:ext cx="7921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5" name="Obdélník 59">
            <a:extLst>
              <a:ext uri="{FF2B5EF4-FFF2-40B4-BE49-F238E27FC236}">
                <a16:creationId xmlns:a16="http://schemas.microsoft.com/office/drawing/2014/main" id="{E3615522-2B5F-42C9-A76F-75EE8435B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4041775"/>
            <a:ext cx="7921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6" name="Obdélník 60">
            <a:extLst>
              <a:ext uri="{FF2B5EF4-FFF2-40B4-BE49-F238E27FC236}">
                <a16:creationId xmlns:a16="http://schemas.microsoft.com/office/drawing/2014/main" id="{E3C0AF4F-BC40-4777-8BB2-4C2E8080E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652963"/>
            <a:ext cx="649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a:</a:t>
            </a:r>
            <a:endParaRPr lang="cs-CZ" alt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27" name="Obdélník 61">
            <a:extLst>
              <a:ext uri="{FF2B5EF4-FFF2-40B4-BE49-F238E27FC236}">
                <a16:creationId xmlns:a16="http://schemas.microsoft.com/office/drawing/2014/main" id="{C046073A-4401-4D84-859D-368D686F6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62451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dm</a:t>
            </a:r>
          </a:p>
        </p:txBody>
      </p:sp>
      <p:sp>
        <p:nvSpPr>
          <p:cNvPr id="12328" name="Obdélník 62">
            <a:extLst>
              <a:ext uri="{FF2B5EF4-FFF2-40B4-BE49-F238E27FC236}">
                <a16:creationId xmlns:a16="http://schemas.microsoft.com/office/drawing/2014/main" id="{465EFCC3-EFFE-49B5-80C9-11DADAE4A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5624513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</a:p>
        </p:txBody>
      </p:sp>
      <p:cxnSp>
        <p:nvCxnSpPr>
          <p:cNvPr id="12329" name="Přímá spojnice se šipkou 34">
            <a:extLst>
              <a:ext uri="{FF2B5EF4-FFF2-40B4-BE49-F238E27FC236}">
                <a16:creationId xmlns:a16="http://schemas.microsoft.com/office/drawing/2014/main" id="{D793C8A4-AD11-4DCB-A82E-ACBF68593B7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71663" y="544512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0" name="Přímá spojnice se šipkou 64">
            <a:extLst>
              <a:ext uri="{FF2B5EF4-FFF2-40B4-BE49-F238E27FC236}">
                <a16:creationId xmlns:a16="http://schemas.microsoft.com/office/drawing/2014/main" id="{8C6E93D9-168B-42E2-9937-FCD7A7FBFF8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20038" y="544512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1" name="Obdélník 65">
            <a:extLst>
              <a:ext uri="{FF2B5EF4-FFF2-40B4-BE49-F238E27FC236}">
                <a16:creationId xmlns:a16="http://schemas.microsoft.com/office/drawing/2014/main" id="{73F4C703-BBC5-450B-803F-06FA8EFE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624513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</a:p>
        </p:txBody>
      </p:sp>
      <p:cxnSp>
        <p:nvCxnSpPr>
          <p:cNvPr id="12332" name="Přímá spojnice se šipkou 66">
            <a:extLst>
              <a:ext uri="{FF2B5EF4-FFF2-40B4-BE49-F238E27FC236}">
                <a16:creationId xmlns:a16="http://schemas.microsoft.com/office/drawing/2014/main" id="{8EDB67AB-F4C7-444D-9BA0-9F64C56C94F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95850" y="5445125"/>
            <a:ext cx="0" cy="323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2020610"/>
      </p:ext>
    </p:extLst>
  </p:cSld>
  <p:clrMapOvr>
    <a:masterClrMapping/>
  </p:clrMapOvr>
</p:sld>
</file>

<file path=ppt/theme/theme1.xml><?xml version="1.0" encoding="utf-8"?>
<a:theme xmlns:a="http://schemas.openxmlformats.org/drawingml/2006/main" name="Impuls">
  <a:themeElements>
    <a:clrScheme name="Im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C:\MSOffice\Sablony\Návrhy prezentací\IMPULS.POT</Template>
  <TotalTime>12260</TotalTime>
  <Words>1827</Words>
  <Application>Microsoft Office PowerPoint</Application>
  <PresentationFormat>Předvádění na obrazovce (4:3)</PresentationFormat>
  <Paragraphs>400</Paragraphs>
  <Slides>24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Cambria Math</vt:lpstr>
      <vt:lpstr>Courier New</vt:lpstr>
      <vt:lpstr>Times New Roman</vt:lpstr>
      <vt:lpstr>Impuls</vt:lpstr>
      <vt:lpstr>Rovnice</vt:lpstr>
      <vt:lpstr>Metoda Insert sort (1)</vt:lpstr>
      <vt:lpstr>Metoda Insert sort (2)</vt:lpstr>
      <vt:lpstr>Metoda Insert sort (3)</vt:lpstr>
      <vt:lpstr>Binární vyhledávání (1)</vt:lpstr>
      <vt:lpstr>Binární vyhledávání (2)</vt:lpstr>
      <vt:lpstr>Binární vyhledávání (3)</vt:lpstr>
      <vt:lpstr>Binární vyhledávání (4)</vt:lpstr>
      <vt:lpstr>Binární vyhledávání (5)</vt:lpstr>
      <vt:lpstr>Binární vyhledávání (6)</vt:lpstr>
      <vt:lpstr>Binární vyhledávání (7)</vt:lpstr>
      <vt:lpstr>Binární vyhledávání (8)</vt:lpstr>
      <vt:lpstr>Binární vyhledávání (9)</vt:lpstr>
      <vt:lpstr>Binární vyhledávání (10)</vt:lpstr>
      <vt:lpstr>Vícerozměrná pole (1)</vt:lpstr>
      <vt:lpstr>Vícerozměrná pole (2)</vt:lpstr>
      <vt:lpstr>Vícerozměrná pole (3)</vt:lpstr>
      <vt:lpstr>Vícerozměrná pole (4)</vt:lpstr>
      <vt:lpstr>Vícerozměrná pole (5)</vt:lpstr>
      <vt:lpstr>Vícerozměrná pole (6)</vt:lpstr>
      <vt:lpstr>Vícerozměrná pole (7)</vt:lpstr>
      <vt:lpstr>Vícerozměrná pole (8)</vt:lpstr>
      <vt:lpstr>Vícerozměrná pole (9)</vt:lpstr>
      <vt:lpstr>Vícerozměrná pole (10)</vt:lpstr>
      <vt:lpstr>Vícerozměrná pole (11)</vt:lpstr>
    </vt:vector>
  </TitlesOfParts>
  <Company>Fakulta informatiky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programování</dc:title>
  <dc:creator>Dr. Jaroslav PELIKÁN</dc:creator>
  <cp:lastModifiedBy>Jaroslav PELIKÁN</cp:lastModifiedBy>
  <cp:revision>297</cp:revision>
  <dcterms:created xsi:type="dcterms:W3CDTF">1997-09-10T19:16:30Z</dcterms:created>
  <dcterms:modified xsi:type="dcterms:W3CDTF">2020-12-07T13:06:30Z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D:\Vyuka\IB001</vt:lpwstr>
  </property>
</Properties>
</file>