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406" r:id="rId2"/>
    <p:sldId id="421" r:id="rId3"/>
    <p:sldId id="407" r:id="rId4"/>
    <p:sldId id="408" r:id="rId5"/>
    <p:sldId id="409" r:id="rId6"/>
    <p:sldId id="418" r:id="rId7"/>
    <p:sldId id="410" r:id="rId8"/>
    <p:sldId id="411" r:id="rId9"/>
    <p:sldId id="415" r:id="rId10"/>
    <p:sldId id="413" r:id="rId11"/>
    <p:sldId id="414" r:id="rId12"/>
    <p:sldId id="419" r:id="rId13"/>
    <p:sldId id="416" r:id="rId14"/>
    <p:sldId id="417" r:id="rId15"/>
  </p:sldIdLst>
  <p:sldSz cx="9144000" cy="6858000" type="screen4x3"/>
  <p:notesSz cx="6743700" cy="9893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33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5" autoAdjust="0"/>
    <p:restoredTop sz="94627" autoAdjust="0"/>
  </p:normalViewPr>
  <p:slideViewPr>
    <p:cSldViewPr>
      <p:cViewPr varScale="1">
        <p:scale>
          <a:sx n="99" d="100"/>
          <a:sy n="99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3116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xmlns="" id="{D2F07712-892A-4647-A914-D4649AC417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xmlns="" id="{E717A552-1EE4-421F-8B44-91C74D35B2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884" name="Rectangle 4">
            <a:extLst>
              <a:ext uri="{FF2B5EF4-FFF2-40B4-BE49-F238E27FC236}">
                <a16:creationId xmlns:a16="http://schemas.microsoft.com/office/drawing/2014/main" xmlns="" id="{95A723C2-1AF9-4EA0-8BAD-2509DC6C0F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885" name="Rectangle 5">
            <a:extLst>
              <a:ext uri="{FF2B5EF4-FFF2-40B4-BE49-F238E27FC236}">
                <a16:creationId xmlns:a16="http://schemas.microsoft.com/office/drawing/2014/main" xmlns="" id="{69B60C1B-9F44-4F3F-B1A8-71CB99E8B41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68D67089-7EF2-42B6-B178-98B4257890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14ACB4B4-FC68-4541-B5A1-D32265B88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4460A0B2-D8F8-45E1-9752-E096A0B387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12AB8C4F-26BC-4DA2-B3C9-362295BB47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xmlns="" id="{EDA30D33-3B1B-4DAA-A357-EA264DFFEC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0"/>
            <a:r>
              <a:rPr lang="cs-CZ" noProof="0"/>
              <a:t>Druhá úroveň</a:t>
            </a:r>
          </a:p>
          <a:p>
            <a:pPr lvl="0"/>
            <a:r>
              <a:rPr lang="cs-CZ" noProof="0"/>
              <a:t>Třetí úroveň</a:t>
            </a:r>
          </a:p>
          <a:p>
            <a:pPr lvl="0"/>
            <a:r>
              <a:rPr lang="cs-CZ" noProof="0"/>
              <a:t>Čtvrtá úroveň</a:t>
            </a:r>
          </a:p>
          <a:p>
            <a:pPr lvl="0"/>
            <a:r>
              <a:rPr lang="cs-CZ" noProof="0"/>
              <a:t>Pátá úroveň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xmlns="" id="{CFBF1B19-2F4D-46DA-ADA0-868E1B59DC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xmlns="" id="{D1947C72-2D2C-44DB-B4C0-402A8B9720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2E3CE106-53B4-485D-B084-A485C21D5D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5462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8B2DC06-FE79-4F8B-9D86-0AAF2F95911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089C922E-1260-4B01-9203-2926B58D4596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2173D3ED-172D-42D0-B978-F1ED87C339DD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BBD82B0D-33CF-4B41-A55A-A38BFD9A409D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FAE2B1AE-B84C-4BAD-9F6F-2D5FD20A096A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DD3EBE79-DA0E-441D-812D-B4E5100DA127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1039AEEF-8EB9-48FD-BFDE-90ED0B53A9F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9F787A5C-5DD3-461B-BD0D-35B717A6E2D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E63793AF-A0DF-426A-A189-026ECB5E0BE3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/>
              <a:t>Klepnutím upravíte styl předlohy nadpisu.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noProof="0"/>
              <a:t>Klepnutím upravíte styl předlohy podnadpisu.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A7D989DB-7F8B-430D-BF40-E429B8C8C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0258-9B6F-4418-9767-A29205FECECA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008DF447-F943-42A6-8F3C-5835911EC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ACCC1521-5A93-47A0-8F47-8FAA7E0F5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5DB2-B35E-4D9E-8158-01B0E30FAFC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90960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1E130B3D-896C-4007-B063-1B522F538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E3513-145F-4AB8-99AB-86842FCF4285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A199464C-ADD8-422C-B22A-6A9C61B07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7A381B73-0C16-41B7-87DD-F132AB1FF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7A8B-5E4E-4C58-B3C2-E8AABF9B26D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535315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EB708709-EA72-4969-AECE-5E28FB767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A28E-804D-456F-8497-084B7C611BC9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E3F7930B-DBB4-4058-A8A0-994B3F7AE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7EBB3F4F-2447-4A62-8AF7-41D3DEDCF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E5DEC-CAE5-4D47-84F3-C98FB20D0B57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0039583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4AC84DB1-2762-46D5-811B-71237ACFB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CEE48-2370-476A-8CEC-8AB89881FBA9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822E3026-8B34-4C7A-BD1D-6D75B54F5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4A928B9E-850E-41E4-AC1E-AC480BE42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406D-1018-4B99-8F60-6596B62180F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068947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507D0CA9-EF15-4957-B456-6DA5A9AF2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733D2-DDC2-4AC3-97FB-9AC1CA9AA627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E3C12902-A6E5-48DB-8A99-5F64113BF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D58290F3-835C-4384-8CFD-4DE73A08D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6157-10CF-4F02-8E51-584386D1AD60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723289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FAB1CE2F-F278-4B5C-AD91-2CC219505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E817-6BD9-4288-A7B5-1076E81D8DBD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89A912BB-4340-4A23-9EC2-B6CA2E5E2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583DBA43-7959-4755-B592-A92BCF645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D3FAB-1B66-4675-87AC-966933939194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320984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1C74B5BF-A2E1-4CDA-BB5C-49C4CE889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95F6-3FAC-48F2-8717-00EE5D1A722B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5192419B-0BA8-4F58-A781-C6746C285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41D65B65-41D7-4A27-8BC1-9D74A6BEE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773A-4751-4127-B047-98E28C690A6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376233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DD231934-7A93-42F4-A573-4DF691892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25843-FA2F-4250-A786-07525A04DD5D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FD070C23-6D76-44E7-8512-42B32DEAE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DF02443E-7B92-409F-A588-A7AAD3895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AC93C-1387-46C6-B496-A0D75BB44A37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98034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xmlns="" id="{786B197A-8147-4FAF-8C44-1243695FA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467EF-370C-457D-805E-6BCEC4F4A6E2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E0B0D925-2A8C-4965-A4EA-BFEA92AC7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xmlns="" id="{EF470363-1521-4B51-A212-CB1FAFE9A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ACE3-52BE-4F16-AFB5-22AD9C9C4796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586047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08CBD66-916F-4E31-BFD3-4C87E50CB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A3BE-D6FB-4ABF-B312-EBD6AE043F49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BDFF59D6-35FB-4753-9976-A78E958AD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E2C878A2-A066-4674-AFE7-A06583DF1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1665-13F5-4999-BE4D-3B91EFD40110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905379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5DEAA27D-219F-42BC-9291-5DF442277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1767-82D4-4C07-8BFC-B9B687C3E6CC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4BB152CC-ED0F-44EE-8099-F51D9917C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FCA1D8FD-E4FB-4979-A0DB-04D737795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695B-EE3F-447D-8091-7B1211A9F66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0892423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61C7996D-5D55-43B8-B3A9-AB6516D0F4F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xmlns="" id="{08F1B985-C6EE-492A-BC2E-5B55A29FD658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xmlns="" id="{25098A8B-215F-4762-82E6-5F3F3138E8E8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xmlns="" id="{C793E5CB-D57F-47D3-B350-031E9D3975D9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xmlns="" id="{991DA217-0462-49F9-B2DA-DC8BC77D9F28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xmlns="" id="{CA892A6D-1C91-4B9C-962F-3F6C4000F91E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xmlns="" id="{4DD37C20-DD18-46B4-9E54-AD17D109C90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xmlns="" id="{4A6092C8-03F8-44E1-AE10-DE41A9CEA322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xmlns="" id="{F6129D3D-ABD3-4DA0-B27F-76FB76E9ECD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xmlns="" id="{717CD851-7069-4DBD-AF5A-29A07B9CB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xmlns="" id="{C4049BC8-27E9-4925-B41D-10BE4859F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xmlns="" id="{E6582883-2CB9-4C36-B04F-C923A5CF47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fld id="{71CE85ED-CC13-448E-B490-4C744D00E60B}" type="datetime1">
              <a:rPr lang="en-CA"/>
              <a:pPr>
                <a:defRPr/>
              </a:pPr>
              <a:t>17/05/2022</a:t>
            </a:fld>
            <a:endParaRPr lang="en-CA"/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xmlns="" id="{16A9EF03-C167-49A9-9FEC-B93CF2DA09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xmlns="" id="{4395FE1B-4AA3-451B-BBC9-B90C913C88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B6B8D318-F56E-4A20-8A4F-51903613AB8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64043313-FC3A-4F9C-A1C8-AD038E97F8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763000" cy="1219200"/>
          </a:xfrm>
        </p:spPr>
        <p:txBody>
          <a:bodyPr/>
          <a:lstStyle/>
          <a:p>
            <a:r>
              <a:rPr lang="en-US" altLang="cs-CZ" sz="5200" b="1"/>
              <a:t>Cisco Networking Academy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61B9965D-D62D-4AAF-9768-39520806B7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4343400"/>
            <a:ext cx="7467600" cy="1905000"/>
          </a:xfrm>
        </p:spPr>
        <p:txBody>
          <a:bodyPr/>
          <a:lstStyle/>
          <a:p>
            <a:r>
              <a:rPr lang="cs-CZ" altLang="cs-CZ"/>
              <a:t>Fakulta informatiky Masarykovy univerzity</a:t>
            </a:r>
          </a:p>
          <a:p>
            <a:endParaRPr lang="cs-CZ" altLang="cs-CZ" sz="500"/>
          </a:p>
          <a:p>
            <a:r>
              <a:rPr lang="cs-CZ" altLang="cs-CZ"/>
              <a:t>Fakulta vojenských technologií </a:t>
            </a:r>
            <a:br>
              <a:rPr lang="cs-CZ" altLang="cs-CZ"/>
            </a:br>
            <a:r>
              <a:rPr lang="cs-CZ" altLang="cs-CZ"/>
              <a:t>Univerzity obrany</a:t>
            </a:r>
          </a:p>
        </p:txBody>
      </p:sp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xmlns="" id="{A264A057-4E84-4E26-A1C3-6EB6847E9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012950"/>
          <a:ext cx="190817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3" imgW="2149053" imgH="2110701" progId="CorelDRAW.Graphic.11">
                  <p:embed/>
                </p:oleObj>
              </mc:Choice>
              <mc:Fallback>
                <p:oleObj name="CorelDRAW" r:id="rId3" imgW="2149053" imgH="2110701" progId="CorelDRAW.Graphic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12950"/>
                        <a:ext cx="1908175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>
            <a:extLst>
              <a:ext uri="{FF2B5EF4-FFF2-40B4-BE49-F238E27FC236}">
                <a16:creationId xmlns:a16="http://schemas.microsoft.com/office/drawing/2014/main" xmlns="" id="{41B61FD6-31F8-4889-A5B4-F8DA8B4EB8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012950"/>
          <a:ext cx="1871663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5" imgW="2324100" imgH="2324100" progId="CorelDRAW.Graphic.11">
                  <p:embed/>
                </p:oleObj>
              </mc:Choice>
              <mc:Fallback>
                <p:oleObj name="CorelDRAW" r:id="rId5" imgW="2324100" imgH="2324100" progId="CorelDRAW.Graphic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1871663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8">
            <a:extLst>
              <a:ext uri="{FF2B5EF4-FFF2-40B4-BE49-F238E27FC236}">
                <a16:creationId xmlns:a16="http://schemas.microsoft.com/office/drawing/2014/main" xmlns="" id="{D8CB7096-3C6D-4C3B-BC88-7873063A42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2012950"/>
          <a:ext cx="1500188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7" imgW="1866900" imgH="2324100" progId="CorelDRAW.Graphic.11">
                  <p:embed/>
                </p:oleObj>
              </mc:Choice>
              <mc:Fallback>
                <p:oleObj name="CorelDRAW" r:id="rId7" imgW="1866900" imgH="2324100" progId="CorelDRAW.Graphic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012950"/>
                        <a:ext cx="1500188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>
            <a:extLst>
              <a:ext uri="{FF2B5EF4-FFF2-40B4-BE49-F238E27FC236}">
                <a16:creationId xmlns:a16="http://schemas.microsoft.com/office/drawing/2014/main" xmlns="" id="{BDF671EE-6FF1-4C79-AE97-C7F3341C21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C5C68-A3F3-4D3C-9B59-0DDFBC7FBA2D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14339" name="Zástupný symbol pro číslo snímku 5">
            <a:extLst>
              <a:ext uri="{FF2B5EF4-FFF2-40B4-BE49-F238E27FC236}">
                <a16:creationId xmlns:a16="http://schemas.microsoft.com/office/drawing/2014/main" xmlns="" id="{525DF78B-222C-4569-81CE-E2515479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19D5E-7850-4202-A759-AF3AF5D6292D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CA" altLang="cs-CZ" sz="14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xmlns="" id="{813402D0-574D-4D0F-85FE-C42530E48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62000"/>
          </a:xfrm>
        </p:spPr>
        <p:txBody>
          <a:bodyPr/>
          <a:lstStyle/>
          <a:p>
            <a:r>
              <a:rPr lang="cs-CZ" altLang="cs-CZ"/>
              <a:t>Organizace studia (3)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xmlns="" id="{2239230A-E818-4D31-AC96-A9CDF9F3D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077200" cy="5256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cs-CZ" altLang="cs-CZ" dirty="0"/>
              <a:t>složení závěrečného testu (na počítači) z kurzu </a:t>
            </a:r>
            <a:r>
              <a:rPr lang="cs-CZ" altLang="cs-CZ" dirty="0" err="1">
                <a:solidFill>
                  <a:schemeClr val="tx2"/>
                </a:solidFill>
              </a:rPr>
              <a:t>Introduction</a:t>
            </a:r>
            <a:r>
              <a:rPr lang="cs-CZ" altLang="cs-CZ" dirty="0">
                <a:solidFill>
                  <a:schemeClr val="tx2"/>
                </a:solidFill>
              </a:rPr>
              <a:t> to </a:t>
            </a:r>
            <a:r>
              <a:rPr lang="cs-CZ" altLang="cs-CZ" dirty="0" err="1">
                <a:solidFill>
                  <a:schemeClr val="tx2"/>
                </a:solidFill>
              </a:rPr>
              <a:t>Networks</a:t>
            </a:r>
            <a:r>
              <a:rPr lang="cs-CZ" altLang="cs-CZ" dirty="0"/>
              <a:t>:	</a:t>
            </a:r>
          </a:p>
          <a:p>
            <a:pPr lvl="2"/>
            <a:r>
              <a:rPr lang="en-US" altLang="cs-CZ" dirty="0"/>
              <a:t>v </a:t>
            </a:r>
            <a:r>
              <a:rPr lang="cs-CZ" altLang="cs-CZ" dirty="0"/>
              <a:t>týdnu před začátkem podzimního semestru </a:t>
            </a:r>
            <a:r>
              <a:rPr lang="cs-CZ" altLang="cs-CZ" dirty="0" smtClean="0"/>
              <a:t>202</a:t>
            </a:r>
            <a:r>
              <a:rPr lang="cs-CZ" altLang="cs-CZ" dirty="0"/>
              <a:t>2</a:t>
            </a:r>
            <a:r>
              <a:rPr lang="cs-CZ" altLang="cs-CZ" dirty="0" smtClean="0"/>
              <a:t> </a:t>
            </a:r>
            <a:r>
              <a:rPr lang="en-US" altLang="cs-CZ" dirty="0"/>
              <a:t/>
            </a:r>
            <a:br>
              <a:rPr lang="en-US" altLang="cs-CZ" dirty="0"/>
            </a:br>
            <a:r>
              <a:rPr lang="cs-CZ" altLang="cs-CZ" dirty="0"/>
              <a:t>na FI</a:t>
            </a:r>
          </a:p>
          <a:p>
            <a:pPr lvl="1">
              <a:lnSpc>
                <a:spcPct val="95000"/>
              </a:lnSpc>
            </a:pPr>
            <a:r>
              <a:rPr lang="cs-CZ" altLang="cs-CZ" dirty="0"/>
              <a:t>na základě výsledků testu budou vybráni </a:t>
            </a:r>
            <a:r>
              <a:rPr lang="cs-CZ" altLang="cs-CZ" dirty="0">
                <a:solidFill>
                  <a:schemeClr val="tx2"/>
                </a:solidFill>
              </a:rPr>
              <a:t>nejlepší studenti</a:t>
            </a:r>
            <a:r>
              <a:rPr lang="cs-CZ" altLang="cs-CZ" dirty="0"/>
              <a:t>, kteří si mohou předmět </a:t>
            </a:r>
            <a:r>
              <a:rPr lang="cs-CZ" altLang="cs-CZ" dirty="0">
                <a:solidFill>
                  <a:schemeClr val="tx2"/>
                </a:solidFill>
              </a:rPr>
              <a:t>PV233</a:t>
            </a:r>
            <a:r>
              <a:rPr lang="cs-CZ" altLang="cs-CZ" dirty="0"/>
              <a:t> zapsat</a:t>
            </a:r>
          </a:p>
          <a:p>
            <a:pPr lvl="1">
              <a:lnSpc>
                <a:spcPct val="95000"/>
              </a:lnSpc>
            </a:pPr>
            <a:r>
              <a:rPr lang="cs-CZ" altLang="cs-CZ" dirty="0"/>
              <a:t>studenti, kteří závěrečný test z kurzu </a:t>
            </a:r>
            <a:r>
              <a:rPr lang="cs-CZ" altLang="cs-CZ" dirty="0" err="1">
                <a:solidFill>
                  <a:schemeClr val="tx2"/>
                </a:solidFill>
              </a:rPr>
              <a:t>Introduction</a:t>
            </a:r>
            <a:r>
              <a:rPr lang="en-US" altLang="cs-CZ" dirty="0">
                <a:solidFill>
                  <a:schemeClr val="tx2"/>
                </a:solidFill>
              </a:rPr>
              <a:t> </a:t>
            </a:r>
            <a:r>
              <a:rPr lang="cs-CZ" altLang="cs-CZ" dirty="0">
                <a:solidFill>
                  <a:schemeClr val="tx2"/>
                </a:solidFill>
              </a:rPr>
              <a:t>to </a:t>
            </a:r>
            <a:r>
              <a:rPr lang="cs-CZ" altLang="cs-CZ" dirty="0" err="1">
                <a:solidFill>
                  <a:schemeClr val="tx2"/>
                </a:solidFill>
              </a:rPr>
              <a:t>Networks</a:t>
            </a:r>
            <a:r>
              <a:rPr lang="cs-CZ" altLang="cs-CZ" dirty="0"/>
              <a:t> složí alespoň na </a:t>
            </a:r>
            <a:r>
              <a:rPr lang="en-US" altLang="cs-CZ" dirty="0">
                <a:solidFill>
                  <a:schemeClr val="tx2"/>
                </a:solidFill>
              </a:rPr>
              <a:t>7</a:t>
            </a:r>
            <a:r>
              <a:rPr lang="cs-CZ" altLang="cs-CZ" dirty="0">
                <a:solidFill>
                  <a:schemeClr val="tx2"/>
                </a:solidFill>
              </a:rPr>
              <a:t>0</a:t>
            </a:r>
            <a:r>
              <a:rPr lang="en-US" altLang="cs-CZ" dirty="0">
                <a:solidFill>
                  <a:schemeClr val="tx2"/>
                </a:solidFill>
              </a:rPr>
              <a:t> % </a:t>
            </a:r>
            <a:r>
              <a:rPr lang="cs-CZ" altLang="cs-CZ" dirty="0">
                <a:solidFill>
                  <a:schemeClr val="tx2"/>
                </a:solidFill>
              </a:rPr>
              <a:t>bodů</a:t>
            </a:r>
            <a:r>
              <a:rPr lang="cs-CZ" altLang="cs-CZ" dirty="0"/>
              <a:t>, mohou získat </a:t>
            </a:r>
            <a:r>
              <a:rPr lang="cs-CZ" altLang="cs-CZ" dirty="0">
                <a:solidFill>
                  <a:schemeClr val="tx2"/>
                </a:solidFill>
              </a:rPr>
              <a:t>certifikát </a:t>
            </a:r>
            <a:r>
              <a:rPr lang="en-US" altLang="cs-CZ" dirty="0">
                <a:solidFill>
                  <a:schemeClr val="tx2"/>
                </a:solidFill>
              </a:rPr>
              <a:t>Cisco</a:t>
            </a:r>
          </a:p>
          <a:p>
            <a:pPr lvl="1">
              <a:lnSpc>
                <a:spcPct val="95000"/>
              </a:lnSpc>
            </a:pPr>
            <a:r>
              <a:rPr lang="cs-CZ" altLang="cs-CZ" dirty="0"/>
              <a:t>studium předmětu</a:t>
            </a:r>
            <a:r>
              <a:rPr lang="cs-CZ" altLang="cs-CZ" dirty="0">
                <a:solidFill>
                  <a:schemeClr val="tx2"/>
                </a:solidFill>
              </a:rPr>
              <a:t> PV233</a:t>
            </a:r>
            <a:r>
              <a:rPr lang="cs-CZ" altLang="cs-CZ" dirty="0"/>
              <a:t> v průběhu semestru (pokrývá látku kurzu </a:t>
            </a:r>
            <a:r>
              <a:rPr lang="en-US" altLang="cs-CZ" dirty="0">
                <a:solidFill>
                  <a:schemeClr val="tx2"/>
                </a:solidFill>
              </a:rPr>
              <a:t>Switching, Routing, and Wireless Essentials</a:t>
            </a:r>
            <a:r>
              <a:rPr lang="cs-CZ" altLang="cs-CZ" dirty="0"/>
              <a:t>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3">
            <a:extLst>
              <a:ext uri="{FF2B5EF4-FFF2-40B4-BE49-F238E27FC236}">
                <a16:creationId xmlns:a16="http://schemas.microsoft.com/office/drawing/2014/main" xmlns="" id="{C55751A4-1CC3-41D4-9DB5-4A09501801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374AAA-8C14-460B-A8EC-35AB02AA2EF1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15363" name="Zástupný symbol pro číslo snímku 5">
            <a:extLst>
              <a:ext uri="{FF2B5EF4-FFF2-40B4-BE49-F238E27FC236}">
                <a16:creationId xmlns:a16="http://schemas.microsoft.com/office/drawing/2014/main" xmlns="" id="{FD90D0ED-0C34-4F55-88D3-0E3464EC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351B6F-57A4-4D9C-93EA-F7981F81D555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CA" altLang="cs-CZ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xmlns="" id="{53C503A4-C955-4774-B96B-BFCA6D0B0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762000"/>
          </a:xfrm>
        </p:spPr>
        <p:txBody>
          <a:bodyPr/>
          <a:lstStyle/>
          <a:p>
            <a:r>
              <a:rPr lang="cs-CZ" altLang="cs-CZ" dirty="0"/>
              <a:t>Organizace studia (4)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xmlns="" id="{95199DE0-1316-4199-93E1-D32EFE305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24744"/>
            <a:ext cx="8077200" cy="496832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3000"/>
              </a:lnSpc>
            </a:pPr>
            <a:r>
              <a:rPr lang="cs-CZ" altLang="cs-CZ" dirty="0"/>
              <a:t>výuka bude:</a:t>
            </a:r>
          </a:p>
          <a:p>
            <a:pPr lvl="2">
              <a:lnSpc>
                <a:spcPct val="93000"/>
              </a:lnSpc>
            </a:pPr>
            <a:r>
              <a:rPr lang="cs-CZ" altLang="cs-CZ" dirty="0"/>
              <a:t>probíhat na Fakultě vojenských technologií UO (Šumavská 2) vždy v době od 17:00 do 20:00</a:t>
            </a:r>
          </a:p>
          <a:p>
            <a:pPr lvl="2">
              <a:lnSpc>
                <a:spcPct val="93000"/>
              </a:lnSpc>
            </a:pPr>
            <a:r>
              <a:rPr lang="cs-CZ" altLang="cs-CZ" dirty="0"/>
              <a:t>obsahovat teoretický úvod a praktická cvičení</a:t>
            </a:r>
          </a:p>
          <a:p>
            <a:pPr lvl="2">
              <a:lnSpc>
                <a:spcPct val="93000"/>
              </a:lnSpc>
            </a:pPr>
            <a:r>
              <a:rPr lang="cs-CZ" altLang="cs-CZ" dirty="0"/>
              <a:t>výuka předmětu </a:t>
            </a:r>
            <a:r>
              <a:rPr lang="en-US" altLang="cs-CZ" dirty="0"/>
              <a:t>PV233 </a:t>
            </a:r>
            <a:r>
              <a:rPr lang="cs-CZ" altLang="cs-CZ" dirty="0"/>
              <a:t>(podzim</a:t>
            </a:r>
            <a:r>
              <a:rPr lang="en-US" altLang="cs-CZ" dirty="0"/>
              <a:t> 20</a:t>
            </a:r>
            <a:r>
              <a:rPr lang="cs-CZ" altLang="cs-CZ" dirty="0" smtClean="0"/>
              <a:t>22)</a:t>
            </a:r>
            <a:r>
              <a:rPr lang="en-US" altLang="cs-CZ" dirty="0" smtClean="0"/>
              <a:t> </a:t>
            </a:r>
            <a:r>
              <a:rPr lang="cs-CZ" altLang="cs-CZ" dirty="0"/>
              <a:t>bude rozdělena do 2 – 3 skupin</a:t>
            </a:r>
            <a:r>
              <a:rPr lang="cs-CZ" altLang="cs-CZ" dirty="0" smtClean="0"/>
              <a:t>:</a:t>
            </a:r>
          </a:p>
          <a:p>
            <a:pPr lvl="3">
              <a:lnSpc>
                <a:spcPct val="93000"/>
              </a:lnSpc>
            </a:pPr>
            <a:r>
              <a:rPr lang="cs-CZ" altLang="cs-CZ" dirty="0" smtClean="0"/>
              <a:t>vyučující Ing. Josef Kaderka, Ph.D.</a:t>
            </a:r>
            <a:endParaRPr lang="cs-CZ" altLang="cs-CZ" dirty="0"/>
          </a:p>
          <a:p>
            <a:pPr lvl="3">
              <a:lnSpc>
                <a:spcPct val="93000"/>
              </a:lnSpc>
            </a:pPr>
            <a:r>
              <a:rPr lang="cs-CZ" altLang="cs-CZ" dirty="0"/>
              <a:t>vyučující doc. Ing. Jaroslav Dočkal, CSc.</a:t>
            </a:r>
          </a:p>
          <a:p>
            <a:pPr lvl="3">
              <a:lnSpc>
                <a:spcPct val="93000"/>
              </a:lnSpc>
            </a:pPr>
            <a:r>
              <a:rPr lang="cs-CZ" altLang="cs-CZ" dirty="0"/>
              <a:t>vyučující Mgr. Luděk Bártek, Ph.D.</a:t>
            </a:r>
          </a:p>
          <a:p>
            <a:pPr lvl="2">
              <a:lnSpc>
                <a:spcPct val="93000"/>
              </a:lnSpc>
            </a:pPr>
            <a:r>
              <a:rPr lang="cs-CZ" altLang="cs-CZ" dirty="0"/>
              <a:t>v průběhu výuky jsou po skončení </a:t>
            </a:r>
            <a:r>
              <a:rPr lang="cs-CZ" altLang="cs-CZ" dirty="0" smtClean="0"/>
              <a:t>každého bloku skládány </a:t>
            </a:r>
            <a:r>
              <a:rPr lang="cs-CZ" altLang="cs-CZ" dirty="0">
                <a:solidFill>
                  <a:schemeClr val="tx2"/>
                </a:solidFill>
              </a:rPr>
              <a:t>průběžné testy</a:t>
            </a:r>
            <a:r>
              <a:rPr lang="cs-CZ" altLang="cs-CZ" dirty="0"/>
              <a:t> (na počítači)</a:t>
            </a:r>
          </a:p>
          <a:p>
            <a:pPr lvl="1">
              <a:lnSpc>
                <a:spcPct val="93000"/>
              </a:lnSpc>
            </a:pPr>
            <a:r>
              <a:rPr lang="cs-CZ" altLang="cs-CZ" dirty="0"/>
              <a:t>ukončení předmětu </a:t>
            </a:r>
            <a:r>
              <a:rPr lang="cs-CZ" altLang="cs-CZ" dirty="0">
                <a:solidFill>
                  <a:schemeClr val="tx2"/>
                </a:solidFill>
              </a:rPr>
              <a:t>závěrečným testem</a:t>
            </a:r>
            <a:r>
              <a:rPr lang="cs-CZ" altLang="cs-CZ" dirty="0"/>
              <a:t> (na </a:t>
            </a:r>
            <a:r>
              <a:rPr lang="cs-CZ" altLang="cs-CZ" dirty="0" err="1"/>
              <a:t>počí-tači</a:t>
            </a:r>
            <a:r>
              <a:rPr lang="cs-CZ" altLang="cs-CZ" dirty="0"/>
              <a:t>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3">
            <a:extLst>
              <a:ext uri="{FF2B5EF4-FFF2-40B4-BE49-F238E27FC236}">
                <a16:creationId xmlns:a16="http://schemas.microsoft.com/office/drawing/2014/main" xmlns="" id="{986AB35C-55C5-4991-9C29-73BE0E23AE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5C9D13-EB37-4A82-B0DF-99BC3D1AB0FA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16387" name="Zástupný symbol pro číslo snímku 5">
            <a:extLst>
              <a:ext uri="{FF2B5EF4-FFF2-40B4-BE49-F238E27FC236}">
                <a16:creationId xmlns:a16="http://schemas.microsoft.com/office/drawing/2014/main" xmlns="" id="{343D6FD9-D217-4C34-888A-9F71A939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9557DE-BAC0-45A9-B4E1-8448BF41B348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CA" altLang="cs-CZ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xmlns="" id="{C3AFAB81-A17D-4252-A26F-D5CB7243B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762000"/>
          </a:xfrm>
        </p:spPr>
        <p:txBody>
          <a:bodyPr/>
          <a:lstStyle/>
          <a:p>
            <a:r>
              <a:rPr lang="cs-CZ" altLang="cs-CZ" dirty="0"/>
              <a:t>Organizace studia (5)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xmlns="" id="{FE22172F-D733-48C1-B9CE-5D65E6B85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80728"/>
            <a:ext cx="8077200" cy="532859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cs-CZ" altLang="cs-CZ" dirty="0"/>
              <a:t>k získání </a:t>
            </a:r>
            <a:r>
              <a:rPr lang="cs-CZ" altLang="cs-CZ" dirty="0">
                <a:solidFill>
                  <a:schemeClr val="tx2"/>
                </a:solidFill>
              </a:rPr>
              <a:t>certifikátu Cisco</a:t>
            </a:r>
            <a:r>
              <a:rPr lang="cs-CZ" altLang="cs-CZ" dirty="0"/>
              <a:t> je zapotřebí závěrečný test složit alespoň na </a:t>
            </a:r>
            <a:r>
              <a:rPr lang="cs-CZ" altLang="cs-CZ" dirty="0">
                <a:solidFill>
                  <a:schemeClr val="tx2"/>
                </a:solidFill>
              </a:rPr>
              <a:t>70 </a:t>
            </a:r>
            <a:r>
              <a:rPr lang="en-US" altLang="cs-CZ" dirty="0">
                <a:solidFill>
                  <a:schemeClr val="tx2"/>
                </a:solidFill>
              </a:rPr>
              <a:t>%</a:t>
            </a:r>
            <a:r>
              <a:rPr lang="cs-CZ" altLang="cs-CZ" dirty="0">
                <a:solidFill>
                  <a:schemeClr val="tx2"/>
                </a:solidFill>
              </a:rPr>
              <a:t> </a:t>
            </a:r>
            <a:r>
              <a:rPr lang="cs-CZ" altLang="cs-CZ" dirty="0" smtClean="0">
                <a:solidFill>
                  <a:schemeClr val="tx2"/>
                </a:solidFill>
              </a:rPr>
              <a:t>bodů </a:t>
            </a:r>
            <a:r>
              <a:rPr lang="cs-CZ" altLang="cs-CZ" dirty="0" smtClean="0"/>
              <a:t>a</a:t>
            </a:r>
            <a:r>
              <a:rPr lang="cs-CZ" altLang="cs-CZ" dirty="0" smtClean="0">
                <a:solidFill>
                  <a:schemeClr val="tx2"/>
                </a:solidFill>
              </a:rPr>
              <a:t> složit </a:t>
            </a:r>
            <a:r>
              <a:rPr lang="cs-CZ" altLang="cs-CZ" dirty="0" err="1" smtClean="0">
                <a:solidFill>
                  <a:schemeClr val="tx2"/>
                </a:solidFill>
              </a:rPr>
              <a:t>praktic-kou</a:t>
            </a:r>
            <a:r>
              <a:rPr lang="cs-CZ" altLang="cs-CZ" dirty="0" smtClean="0">
                <a:solidFill>
                  <a:schemeClr val="tx2"/>
                </a:solidFill>
              </a:rPr>
              <a:t> zkoušku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en-US" altLang="cs-CZ" dirty="0"/>
              <a:t>pro </a:t>
            </a:r>
            <a:r>
              <a:rPr lang="cs-CZ" altLang="cs-CZ" dirty="0">
                <a:solidFill>
                  <a:schemeClr val="tx2"/>
                </a:solidFill>
              </a:rPr>
              <a:t>úspěšné ukončení předmětu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chemeClr val="tx2"/>
                </a:solidFill>
              </a:rPr>
              <a:t>zkouškou</a:t>
            </a:r>
            <a:r>
              <a:rPr lang="cs-CZ" altLang="cs-CZ" dirty="0"/>
              <a:t> je zapotřebí </a:t>
            </a:r>
            <a:r>
              <a:rPr lang="cs-CZ" altLang="cs-CZ" dirty="0">
                <a:solidFill>
                  <a:schemeClr val="tx2"/>
                </a:solidFill>
              </a:rPr>
              <a:t>závěrečný test</a:t>
            </a:r>
            <a:r>
              <a:rPr lang="cs-CZ" altLang="cs-CZ" dirty="0"/>
              <a:t> složit alespoň na </a:t>
            </a:r>
            <a:r>
              <a:rPr lang="en-US" altLang="cs-CZ" dirty="0">
                <a:solidFill>
                  <a:schemeClr val="tx2"/>
                </a:solidFill>
              </a:rPr>
              <a:t>5</a:t>
            </a:r>
            <a:r>
              <a:rPr lang="cs-CZ" altLang="cs-CZ" dirty="0">
                <a:solidFill>
                  <a:schemeClr val="tx2"/>
                </a:solidFill>
              </a:rPr>
              <a:t>0 </a:t>
            </a:r>
            <a:r>
              <a:rPr lang="en-US" altLang="cs-CZ" dirty="0">
                <a:solidFill>
                  <a:schemeClr val="tx2"/>
                </a:solidFill>
              </a:rPr>
              <a:t>%</a:t>
            </a:r>
            <a:r>
              <a:rPr lang="cs-CZ" altLang="cs-CZ" dirty="0">
                <a:solidFill>
                  <a:schemeClr val="tx2"/>
                </a:solidFill>
              </a:rPr>
              <a:t> bodů</a:t>
            </a:r>
          </a:p>
          <a:p>
            <a:pPr lvl="1">
              <a:lnSpc>
                <a:spcPct val="90000"/>
              </a:lnSpc>
            </a:pPr>
            <a:r>
              <a:rPr lang="en-US" altLang="cs-CZ" dirty="0"/>
              <a:t>h</a:t>
            </a:r>
            <a:r>
              <a:rPr lang="cs-CZ" altLang="cs-CZ" dirty="0" err="1"/>
              <a:t>odnocení</a:t>
            </a:r>
            <a:r>
              <a:rPr lang="cs-CZ" altLang="cs-CZ" dirty="0"/>
              <a:t>:</a:t>
            </a: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A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90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B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80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C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70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D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60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E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50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F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&lt;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50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en-US" altLang="cs-CZ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3">
            <a:extLst>
              <a:ext uri="{FF2B5EF4-FFF2-40B4-BE49-F238E27FC236}">
                <a16:creationId xmlns:a16="http://schemas.microsoft.com/office/drawing/2014/main" xmlns="" id="{A0C08481-9799-447F-8A8F-BB779BEAC4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ADFAD3-2C8C-4E0C-83F0-82FB16829D7D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17411" name="Zástupný symbol pro číslo snímku 5">
            <a:extLst>
              <a:ext uri="{FF2B5EF4-FFF2-40B4-BE49-F238E27FC236}">
                <a16:creationId xmlns:a16="http://schemas.microsoft.com/office/drawing/2014/main" xmlns="" id="{8A2CFDA5-D459-4776-A9B5-C0CA8580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76A4F6-9D09-4ECA-8A59-360DE7BF346A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CA" altLang="cs-CZ" sz="14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xmlns="" id="{F47CFFA2-9204-423F-8A9F-1A1BE7813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62000"/>
          </a:xfrm>
        </p:spPr>
        <p:txBody>
          <a:bodyPr/>
          <a:lstStyle/>
          <a:p>
            <a:r>
              <a:rPr lang="cs-CZ" altLang="cs-CZ"/>
              <a:t>Organizace studia (6)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xmlns="" id="{5CC58393-9CF3-4683-AC69-2F9003DD6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08050"/>
            <a:ext cx="8077200" cy="5400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2000"/>
              </a:lnSpc>
            </a:pPr>
            <a:r>
              <a:rPr lang="cs-CZ" altLang="cs-CZ">
                <a:solidFill>
                  <a:schemeClr val="tx2"/>
                </a:solidFill>
              </a:rPr>
              <a:t>PV234 </a:t>
            </a:r>
            <a:r>
              <a:rPr lang="en-US" altLang="cs-CZ">
                <a:solidFill>
                  <a:schemeClr val="tx2"/>
                </a:solidFill>
              </a:rPr>
              <a:t>Enterprise Networking, Security, </a:t>
            </a:r>
            <a:r>
              <a:rPr lang="cs-CZ" altLang="cs-CZ">
                <a:solidFill>
                  <a:schemeClr val="tx2"/>
                </a:solidFill>
              </a:rPr>
              <a:t/>
            </a:r>
            <a:br>
              <a:rPr lang="cs-CZ" altLang="cs-CZ">
                <a:solidFill>
                  <a:schemeClr val="tx2"/>
                </a:solidFill>
              </a:rPr>
            </a:br>
            <a:r>
              <a:rPr lang="cs-CZ" altLang="cs-CZ">
                <a:solidFill>
                  <a:schemeClr val="tx2"/>
                </a:solidFill>
              </a:rPr>
              <a:t>            </a:t>
            </a:r>
            <a:r>
              <a:rPr lang="en-US" altLang="cs-CZ">
                <a:solidFill>
                  <a:schemeClr val="tx2"/>
                </a:solidFill>
              </a:rPr>
              <a:t>and Automation</a:t>
            </a:r>
            <a:r>
              <a:rPr lang="cs-CZ" altLang="cs-CZ"/>
              <a:t>:</a:t>
            </a:r>
            <a:r>
              <a:rPr lang="en-US" altLang="cs-CZ">
                <a:solidFill>
                  <a:schemeClr val="tx2"/>
                </a:solidFill>
              </a:rPr>
              <a:t> </a:t>
            </a:r>
            <a:endParaRPr lang="cs-CZ" altLang="cs-CZ">
              <a:solidFill>
                <a:schemeClr val="tx2"/>
              </a:solidFill>
            </a:endParaRPr>
          </a:p>
          <a:p>
            <a:pPr lvl="1">
              <a:lnSpc>
                <a:spcPct val="92000"/>
              </a:lnSpc>
            </a:pPr>
            <a:r>
              <a:rPr lang="cs-CZ" altLang="cs-CZ"/>
              <a:t>zápis předmětu </a:t>
            </a:r>
            <a:r>
              <a:rPr lang="cs-CZ" altLang="cs-CZ">
                <a:solidFill>
                  <a:schemeClr val="tx2"/>
                </a:solidFill>
              </a:rPr>
              <a:t>PV234</a:t>
            </a:r>
            <a:r>
              <a:rPr lang="cs-CZ" altLang="cs-CZ"/>
              <a:t> je možný až po úspěšném absolvování předmětu </a:t>
            </a:r>
            <a:r>
              <a:rPr lang="cs-CZ" altLang="cs-CZ">
                <a:solidFill>
                  <a:schemeClr val="tx2"/>
                </a:solidFill>
              </a:rPr>
              <a:t>PV233</a:t>
            </a:r>
          </a:p>
          <a:p>
            <a:pPr lvl="1">
              <a:lnSpc>
                <a:spcPct val="92000"/>
              </a:lnSpc>
            </a:pPr>
            <a:r>
              <a:rPr lang="cs-CZ" altLang="cs-CZ"/>
              <a:t>pokrývá látku probíranou v kurzu:</a:t>
            </a:r>
          </a:p>
          <a:p>
            <a:pPr lvl="2">
              <a:lnSpc>
                <a:spcPct val="92000"/>
              </a:lnSpc>
            </a:pPr>
            <a:r>
              <a:rPr lang="en-US" altLang="cs-CZ">
                <a:solidFill>
                  <a:schemeClr val="tx2"/>
                </a:solidFill>
              </a:rPr>
              <a:t>Enterprise Networking, Security, and Automation</a:t>
            </a:r>
          </a:p>
          <a:p>
            <a:pPr lvl="1">
              <a:lnSpc>
                <a:spcPct val="92000"/>
              </a:lnSpc>
            </a:pPr>
            <a:r>
              <a:rPr lang="cs-CZ" altLang="cs-CZ"/>
              <a:t>výuka bude: </a:t>
            </a:r>
          </a:p>
          <a:p>
            <a:pPr lvl="2">
              <a:lnSpc>
                <a:spcPct val="92000"/>
              </a:lnSpc>
            </a:pPr>
            <a:r>
              <a:rPr lang="cs-CZ" altLang="cs-CZ"/>
              <a:t>probíhat na FVT UO vždy v době od 17:00 do 20:00</a:t>
            </a:r>
          </a:p>
          <a:p>
            <a:pPr lvl="2">
              <a:lnSpc>
                <a:spcPct val="92000"/>
              </a:lnSpc>
            </a:pPr>
            <a:r>
              <a:rPr lang="cs-CZ" altLang="cs-CZ"/>
              <a:t>obsahovat teoretický úvod a praktická cvičení</a:t>
            </a:r>
          </a:p>
          <a:p>
            <a:pPr lvl="1">
              <a:lnSpc>
                <a:spcPct val="92000"/>
              </a:lnSpc>
            </a:pPr>
            <a:r>
              <a:rPr lang="cs-CZ" altLang="cs-CZ"/>
              <a:t>v průběhu výuky je zapotřebí složit:</a:t>
            </a:r>
          </a:p>
          <a:p>
            <a:pPr lvl="2">
              <a:lnSpc>
                <a:spcPct val="92000"/>
              </a:lnSpc>
            </a:pPr>
            <a:r>
              <a:rPr lang="cs-CZ" altLang="cs-CZ"/>
              <a:t>všechny průběžné testy</a:t>
            </a:r>
          </a:p>
          <a:p>
            <a:pPr lvl="2">
              <a:lnSpc>
                <a:spcPct val="92000"/>
              </a:lnSpc>
            </a:pPr>
            <a:r>
              <a:rPr lang="cs-CZ" altLang="cs-CZ"/>
              <a:t>závěrečný test</a:t>
            </a:r>
          </a:p>
          <a:p>
            <a:pPr lvl="2"/>
            <a:endParaRPr lang="cs-CZ" altLang="cs-CZ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3">
            <a:extLst>
              <a:ext uri="{FF2B5EF4-FFF2-40B4-BE49-F238E27FC236}">
                <a16:creationId xmlns:a16="http://schemas.microsoft.com/office/drawing/2014/main" xmlns="" id="{04F29BE6-93F3-4060-966B-CE3D8E38D3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DDBF66-BB03-4484-BA90-17E4CBDD8065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18435" name="Zástupný symbol pro číslo snímku 5">
            <a:extLst>
              <a:ext uri="{FF2B5EF4-FFF2-40B4-BE49-F238E27FC236}">
                <a16:creationId xmlns:a16="http://schemas.microsoft.com/office/drawing/2014/main" xmlns="" id="{B2AEDFCF-595E-4614-BC30-489E999D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6C01BE-EA56-44C2-99FD-7FA8C54E2A4B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CA" altLang="cs-CZ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2719F37A-CE2F-4F81-95AB-BF4424D9D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762000"/>
          </a:xfrm>
        </p:spPr>
        <p:txBody>
          <a:bodyPr/>
          <a:lstStyle/>
          <a:p>
            <a:r>
              <a:rPr lang="cs-CZ" altLang="cs-CZ" dirty="0"/>
              <a:t>Organizace studia (</a:t>
            </a:r>
            <a:r>
              <a:rPr lang="en-US" altLang="cs-CZ" dirty="0"/>
              <a:t>7</a:t>
            </a:r>
            <a:r>
              <a:rPr lang="cs-CZ" altLang="cs-CZ" dirty="0"/>
              <a:t>)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F1A0479B-C0AB-40C0-B0C0-87BD86111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80728"/>
            <a:ext cx="8077200" cy="53150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cs-CZ" altLang="cs-CZ" dirty="0"/>
              <a:t>k získání </a:t>
            </a:r>
            <a:r>
              <a:rPr lang="cs-CZ" altLang="cs-CZ" dirty="0">
                <a:solidFill>
                  <a:schemeClr val="tx2"/>
                </a:solidFill>
              </a:rPr>
              <a:t>certifikátu Cisco</a:t>
            </a:r>
            <a:r>
              <a:rPr lang="cs-CZ" altLang="cs-CZ" dirty="0"/>
              <a:t> je zapotřebí závěrečný test složit alespoň na </a:t>
            </a:r>
            <a:r>
              <a:rPr lang="cs-CZ" altLang="cs-CZ" dirty="0">
                <a:solidFill>
                  <a:schemeClr val="tx2"/>
                </a:solidFill>
              </a:rPr>
              <a:t>70 </a:t>
            </a:r>
            <a:r>
              <a:rPr lang="en-US" altLang="cs-CZ" dirty="0">
                <a:solidFill>
                  <a:schemeClr val="tx2"/>
                </a:solidFill>
              </a:rPr>
              <a:t>%</a:t>
            </a:r>
            <a:r>
              <a:rPr lang="cs-CZ" altLang="cs-CZ" dirty="0">
                <a:solidFill>
                  <a:schemeClr val="tx2"/>
                </a:solidFill>
              </a:rPr>
              <a:t> bodů </a:t>
            </a:r>
            <a:r>
              <a:rPr lang="cs-CZ" altLang="cs-CZ" dirty="0"/>
              <a:t>a</a:t>
            </a:r>
            <a:r>
              <a:rPr lang="cs-CZ" altLang="cs-CZ" dirty="0">
                <a:solidFill>
                  <a:schemeClr val="tx2"/>
                </a:solidFill>
              </a:rPr>
              <a:t> složit </a:t>
            </a:r>
            <a:r>
              <a:rPr lang="cs-CZ" altLang="cs-CZ" dirty="0" err="1">
                <a:solidFill>
                  <a:schemeClr val="tx2"/>
                </a:solidFill>
              </a:rPr>
              <a:t>praktic-kou</a:t>
            </a:r>
            <a:r>
              <a:rPr lang="cs-CZ" altLang="cs-CZ" dirty="0">
                <a:solidFill>
                  <a:schemeClr val="tx2"/>
                </a:solidFill>
              </a:rPr>
              <a:t> zkoušku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en-US" altLang="cs-CZ" dirty="0" smtClean="0"/>
              <a:t>pro </a:t>
            </a:r>
            <a:r>
              <a:rPr lang="cs-CZ" altLang="cs-CZ" dirty="0">
                <a:solidFill>
                  <a:schemeClr val="tx2"/>
                </a:solidFill>
              </a:rPr>
              <a:t>úspěšné ukončení předmětu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chemeClr val="tx2"/>
                </a:solidFill>
              </a:rPr>
              <a:t>zkouškou</a:t>
            </a:r>
            <a:r>
              <a:rPr lang="cs-CZ" altLang="cs-CZ" dirty="0"/>
              <a:t> je zapotřebí </a:t>
            </a:r>
            <a:r>
              <a:rPr lang="cs-CZ" altLang="cs-CZ" dirty="0">
                <a:solidFill>
                  <a:schemeClr val="tx2"/>
                </a:solidFill>
              </a:rPr>
              <a:t>závěrečný test</a:t>
            </a:r>
            <a:r>
              <a:rPr lang="cs-CZ" altLang="cs-CZ" dirty="0"/>
              <a:t> složit alespoň na </a:t>
            </a:r>
            <a:r>
              <a:rPr lang="en-US" altLang="cs-CZ" dirty="0">
                <a:solidFill>
                  <a:schemeClr val="tx2"/>
                </a:solidFill>
              </a:rPr>
              <a:t>5</a:t>
            </a:r>
            <a:r>
              <a:rPr lang="cs-CZ" altLang="cs-CZ" dirty="0">
                <a:solidFill>
                  <a:schemeClr val="tx2"/>
                </a:solidFill>
              </a:rPr>
              <a:t>0 </a:t>
            </a:r>
            <a:r>
              <a:rPr lang="en-US" altLang="cs-CZ" dirty="0">
                <a:solidFill>
                  <a:schemeClr val="tx2"/>
                </a:solidFill>
              </a:rPr>
              <a:t>%</a:t>
            </a:r>
            <a:r>
              <a:rPr lang="cs-CZ" altLang="cs-CZ" dirty="0">
                <a:solidFill>
                  <a:schemeClr val="tx2"/>
                </a:solidFill>
              </a:rPr>
              <a:t> </a:t>
            </a:r>
            <a:r>
              <a:rPr lang="cs-CZ" altLang="cs-CZ" dirty="0" smtClean="0">
                <a:solidFill>
                  <a:schemeClr val="tx2"/>
                </a:solidFill>
              </a:rPr>
              <a:t>bodů </a:t>
            </a:r>
            <a:r>
              <a:rPr lang="cs-CZ" altLang="cs-CZ" dirty="0"/>
              <a:t>a</a:t>
            </a:r>
            <a:r>
              <a:rPr lang="cs-CZ" altLang="cs-CZ" dirty="0">
                <a:solidFill>
                  <a:schemeClr val="tx2"/>
                </a:solidFill>
              </a:rPr>
              <a:t> složit </a:t>
            </a:r>
            <a:r>
              <a:rPr lang="cs-CZ" altLang="cs-CZ" dirty="0" smtClean="0">
                <a:solidFill>
                  <a:schemeClr val="tx2"/>
                </a:solidFill>
              </a:rPr>
              <a:t>praktickou zkoušku</a:t>
            </a:r>
            <a:endParaRPr lang="en-US" altLang="cs-CZ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dirty="0"/>
              <a:t>hodnocení:</a:t>
            </a: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A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90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B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80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C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70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D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60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E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50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F</a:t>
            </a:r>
            <a:r>
              <a:rPr lang="en-US" altLang="cs-CZ" dirty="0">
                <a:solidFill>
                  <a:schemeClr val="tx2"/>
                </a:solidFill>
              </a:rPr>
              <a:t>:     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&lt; 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50 </a:t>
            </a:r>
            <a:r>
              <a:rPr lang="en-US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en-US" altLang="cs-CZ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>
            <a:extLst>
              <a:ext uri="{FF2B5EF4-FFF2-40B4-BE49-F238E27FC236}">
                <a16:creationId xmlns:a16="http://schemas.microsoft.com/office/drawing/2014/main" xmlns="" id="{62143832-5AA6-4758-B7F9-1361C852F6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A62FE4-BD25-4099-9270-CEB51F847AF5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6147" name="Zástupný symbol pro číslo snímku 5">
            <a:extLst>
              <a:ext uri="{FF2B5EF4-FFF2-40B4-BE49-F238E27FC236}">
                <a16:creationId xmlns:a16="http://schemas.microsoft.com/office/drawing/2014/main" xmlns="" id="{61FAEC40-CFC4-427A-B451-B9E5DAE3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771D24-0373-456A-A69F-BDF8383C0A3D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CA" altLang="cs-CZ" sz="1400"/>
          </a:p>
        </p:txBody>
      </p:sp>
      <p:sp>
        <p:nvSpPr>
          <p:cNvPr id="6148" name="Rectangle 1026">
            <a:extLst>
              <a:ext uri="{FF2B5EF4-FFF2-40B4-BE49-F238E27FC236}">
                <a16:creationId xmlns:a16="http://schemas.microsoft.com/office/drawing/2014/main" xmlns="" id="{E867A3E9-8766-46B8-8F37-87ADD485E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62000"/>
          </a:xfrm>
        </p:spPr>
        <p:txBody>
          <a:bodyPr/>
          <a:lstStyle/>
          <a:p>
            <a:r>
              <a:rPr lang="en-US" altLang="cs-CZ"/>
              <a:t>Cisco Networking Academy (1)</a:t>
            </a:r>
          </a:p>
        </p:txBody>
      </p:sp>
      <p:sp>
        <p:nvSpPr>
          <p:cNvPr id="6149" name="Rectangle 1027">
            <a:extLst>
              <a:ext uri="{FF2B5EF4-FFF2-40B4-BE49-F238E27FC236}">
                <a16:creationId xmlns:a16="http://schemas.microsoft.com/office/drawing/2014/main" xmlns="" id="{ED11B4A0-320B-43DA-9E74-9A6A95DC1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8077200" cy="47513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/>
              <a:t>Mezinárodní vzdělávací program zaměřený na výchovu odborníků pro návrh, budování </a:t>
            </a:r>
            <a:br>
              <a:rPr lang="cs-CZ" altLang="cs-CZ" dirty="0"/>
            </a:br>
            <a:r>
              <a:rPr lang="cs-CZ" altLang="cs-CZ" dirty="0"/>
              <a:t>a správu počítačových sítí</a:t>
            </a:r>
          </a:p>
          <a:p>
            <a:r>
              <a:rPr lang="cs-CZ" altLang="cs-CZ" dirty="0"/>
              <a:t>Během jeho studia lze získat nejen teoretické znalosti, ale i praktické dovednosti v oblasti moderních počítačových sítí</a:t>
            </a:r>
            <a:endParaRPr lang="en-US" altLang="cs-CZ" dirty="0"/>
          </a:p>
          <a:p>
            <a:r>
              <a:rPr lang="cs-CZ" altLang="cs-CZ" dirty="0"/>
              <a:t>Rozlišuje kurzy CCNA, CCNP, CCIE</a:t>
            </a:r>
          </a:p>
          <a:p>
            <a:r>
              <a:rPr lang="cs-CZ" altLang="cs-CZ" dirty="0"/>
              <a:t>Další informace lze najít na:</a:t>
            </a:r>
          </a:p>
          <a:p>
            <a:pPr lvl="1"/>
            <a:r>
              <a:rPr lang="cs-CZ" altLang="cs-CZ" dirty="0">
                <a:solidFill>
                  <a:schemeClr val="tx2"/>
                </a:solidFill>
              </a:rPr>
              <a:t>https://www.netacad.com/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>
            <a:extLst>
              <a:ext uri="{FF2B5EF4-FFF2-40B4-BE49-F238E27FC236}">
                <a16:creationId xmlns:a16="http://schemas.microsoft.com/office/drawing/2014/main" xmlns="" id="{9483B09F-121F-4F15-8831-0E60F52DD5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3834AC-3C16-4025-A3C6-7211236A39B6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7171" name="Zástupný symbol pro číslo snímku 5">
            <a:extLst>
              <a:ext uri="{FF2B5EF4-FFF2-40B4-BE49-F238E27FC236}">
                <a16:creationId xmlns:a16="http://schemas.microsoft.com/office/drawing/2014/main" xmlns="" id="{7EFDEB10-03B6-40C9-BE00-4A2A0E47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36CF6B-113D-4FD8-8473-12D7D70A43FC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CA" altLang="cs-CZ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xmlns="" id="{8CDCA7BE-5869-470E-9C7F-FFD32B736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62000"/>
          </a:xfrm>
        </p:spPr>
        <p:txBody>
          <a:bodyPr/>
          <a:lstStyle/>
          <a:p>
            <a:r>
              <a:rPr lang="en-US" altLang="cs-CZ"/>
              <a:t>Cisco Networking Academy</a:t>
            </a:r>
            <a:r>
              <a:rPr lang="cs-CZ" altLang="cs-CZ"/>
              <a:t> (</a:t>
            </a:r>
            <a:r>
              <a:rPr lang="en-US" altLang="cs-CZ"/>
              <a:t>2</a:t>
            </a:r>
            <a:r>
              <a:rPr lang="cs-CZ" altLang="cs-CZ"/>
              <a:t>)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xmlns="" id="{71288489-7CF5-45A5-B201-BC10B8CE8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96975"/>
            <a:ext cx="8077200" cy="48958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/>
              <a:t>Studium </a:t>
            </a:r>
            <a:r>
              <a:rPr lang="en-US" altLang="cs-CZ" dirty="0"/>
              <a:t>CCNA </a:t>
            </a:r>
            <a:r>
              <a:rPr lang="cs-CZ" altLang="cs-CZ" dirty="0"/>
              <a:t>je rozděleno do </a:t>
            </a:r>
            <a:r>
              <a:rPr lang="en-US" altLang="cs-CZ" dirty="0"/>
              <a:t>t</a:t>
            </a:r>
            <a:r>
              <a:rPr lang="cs-CZ" altLang="cs-CZ" dirty="0"/>
              <a:t>ří kurzů:</a:t>
            </a:r>
          </a:p>
          <a:p>
            <a:pPr lvl="1"/>
            <a:r>
              <a:rPr lang="en-US" altLang="cs-CZ" dirty="0">
                <a:solidFill>
                  <a:schemeClr val="tx2"/>
                </a:solidFill>
              </a:rPr>
              <a:t>Introduction to Networks</a:t>
            </a:r>
          </a:p>
          <a:p>
            <a:pPr lvl="1"/>
            <a:r>
              <a:rPr lang="en-US" altLang="cs-CZ" dirty="0" smtClean="0">
                <a:solidFill>
                  <a:schemeClr val="tx2"/>
                </a:solidFill>
              </a:rPr>
              <a:t>Switching, Routing, </a:t>
            </a:r>
            <a:r>
              <a:rPr lang="en-US" altLang="cs-CZ" dirty="0">
                <a:solidFill>
                  <a:schemeClr val="tx2"/>
                </a:solidFill>
              </a:rPr>
              <a:t>and </a:t>
            </a:r>
            <a:r>
              <a:rPr lang="en-US" altLang="cs-CZ" dirty="0" smtClean="0">
                <a:solidFill>
                  <a:schemeClr val="tx2"/>
                </a:solidFill>
              </a:rPr>
              <a:t>Wireless Essentials</a:t>
            </a:r>
            <a:endParaRPr lang="en-US" altLang="cs-CZ" dirty="0">
              <a:solidFill>
                <a:schemeClr val="tx2"/>
              </a:solidFill>
            </a:endParaRPr>
          </a:p>
          <a:p>
            <a:pPr lvl="1"/>
            <a:r>
              <a:rPr lang="en-US" altLang="cs-CZ" dirty="0">
                <a:solidFill>
                  <a:schemeClr val="tx2"/>
                </a:solidFill>
              </a:rPr>
              <a:t>Enterprise Networking, Security, and Automation</a:t>
            </a:r>
          </a:p>
          <a:p>
            <a:r>
              <a:rPr lang="cs-CZ" altLang="cs-CZ" dirty="0"/>
              <a:t>Každý kurz je </a:t>
            </a:r>
            <a:r>
              <a:rPr lang="cs-CZ" altLang="cs-CZ" dirty="0">
                <a:solidFill>
                  <a:schemeClr val="tx2"/>
                </a:solidFill>
              </a:rPr>
              <a:t>zakončen zkouškou:</a:t>
            </a:r>
          </a:p>
          <a:p>
            <a:pPr lvl="1"/>
            <a:r>
              <a:rPr lang="cs-CZ" altLang="cs-CZ" dirty="0"/>
              <a:t>test realizovaný na počítači </a:t>
            </a:r>
          </a:p>
          <a:p>
            <a:pPr lvl="1"/>
            <a:r>
              <a:rPr lang="cs-CZ" altLang="cs-CZ" dirty="0"/>
              <a:t>zadávaný </a:t>
            </a:r>
            <a:r>
              <a:rPr lang="en-US" altLang="cs-CZ" dirty="0">
                <a:solidFill>
                  <a:schemeClr val="tx2"/>
                </a:solidFill>
              </a:rPr>
              <a:t>Cisco Networking Academy</a:t>
            </a:r>
            <a:endParaRPr lang="cs-CZ" altLang="cs-CZ" dirty="0"/>
          </a:p>
          <a:p>
            <a:r>
              <a:rPr lang="cs-CZ" altLang="cs-CZ" dirty="0"/>
              <a:t>Absolvent může získat </a:t>
            </a:r>
            <a:r>
              <a:rPr lang="cs-CZ" altLang="cs-CZ" dirty="0">
                <a:solidFill>
                  <a:schemeClr val="tx2"/>
                </a:solidFill>
              </a:rPr>
              <a:t>mezinárodně platný certifikát</a:t>
            </a:r>
            <a:endParaRPr lang="cs-CZ" altLang="cs-CZ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>
            <a:extLst>
              <a:ext uri="{FF2B5EF4-FFF2-40B4-BE49-F238E27FC236}">
                <a16:creationId xmlns:a16="http://schemas.microsoft.com/office/drawing/2014/main" xmlns="" id="{73D2DE03-2AC8-4952-8108-B9B0C41810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95ECCE-1D40-4916-8C33-3BB79DDA4CBC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8195" name="Zástupný symbol pro číslo snímku 5">
            <a:extLst>
              <a:ext uri="{FF2B5EF4-FFF2-40B4-BE49-F238E27FC236}">
                <a16:creationId xmlns:a16="http://schemas.microsoft.com/office/drawing/2014/main" xmlns="" id="{0B406F80-DF05-4541-9B88-14AD482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F803A4-06D5-4D93-BF90-0E56AFF4047B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CA" altLang="cs-CZ" sz="14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xmlns="" id="{96DEA80F-AD16-4E06-8CE3-169CB681B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cs-CZ"/>
              <a:t>Cisco Networking Academy</a:t>
            </a:r>
            <a:r>
              <a:rPr lang="cs-CZ" altLang="cs-CZ"/>
              <a:t> (3)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xmlns="" id="{C7E60F12-C690-4456-A5AF-C554A513A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800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Výuka </a:t>
            </a:r>
            <a:r>
              <a:rPr lang="en-US" altLang="cs-CZ">
                <a:solidFill>
                  <a:schemeClr val="tx2"/>
                </a:solidFill>
              </a:rPr>
              <a:t>Cisco Networking Academy</a:t>
            </a:r>
            <a:r>
              <a:rPr lang="cs-CZ" altLang="cs-CZ"/>
              <a:t> pro stu-denty Fakulty informatiky MU:</a:t>
            </a:r>
          </a:p>
          <a:p>
            <a:pPr lvl="1"/>
            <a:r>
              <a:rPr lang="cs-CZ" altLang="cs-CZ">
                <a:solidFill>
                  <a:schemeClr val="tx2"/>
                </a:solidFill>
              </a:rPr>
              <a:t>byla zahájena v semestru podzim 2010</a:t>
            </a:r>
            <a:r>
              <a:rPr lang="en-US" altLang="cs-CZ">
                <a:solidFill>
                  <a:schemeClr val="tx2"/>
                </a:solidFill>
              </a:rPr>
              <a:t> </a:t>
            </a:r>
            <a:r>
              <a:rPr lang="cs-CZ" altLang="cs-CZ"/>
              <a:t>(CCNA)</a:t>
            </a:r>
            <a:endParaRPr lang="cs-CZ" altLang="cs-CZ">
              <a:solidFill>
                <a:schemeClr val="tx2"/>
              </a:solidFill>
            </a:endParaRPr>
          </a:p>
          <a:p>
            <a:pPr lvl="1"/>
            <a:r>
              <a:rPr lang="cs-CZ" altLang="cs-CZ">
                <a:solidFill>
                  <a:schemeClr val="tx2"/>
                </a:solidFill>
              </a:rPr>
              <a:t>probíhá v českém, popř. anglickém jazyce</a:t>
            </a:r>
            <a:r>
              <a:rPr lang="cs-CZ" altLang="cs-CZ"/>
              <a:t> </a:t>
            </a:r>
          </a:p>
          <a:p>
            <a:pPr lvl="1"/>
            <a:r>
              <a:rPr lang="cs-CZ" altLang="cs-CZ">
                <a:solidFill>
                  <a:schemeClr val="tx2"/>
                </a:solidFill>
              </a:rPr>
              <a:t>je rozdělena do dvou semestrů</a:t>
            </a:r>
            <a:r>
              <a:rPr lang="cs-CZ" altLang="cs-CZ"/>
              <a:t> (předmětů)</a:t>
            </a:r>
            <a:endParaRPr lang="en-US" altLang="cs-CZ"/>
          </a:p>
          <a:p>
            <a:pPr lvl="1"/>
            <a:r>
              <a:rPr lang="en-US" altLang="cs-CZ"/>
              <a:t>od </a:t>
            </a:r>
            <a:r>
              <a:rPr lang="cs-CZ" altLang="cs-CZ"/>
              <a:t>podzimu</a:t>
            </a:r>
            <a:r>
              <a:rPr lang="en-US" altLang="cs-CZ"/>
              <a:t> 2012 </a:t>
            </a:r>
            <a:r>
              <a:rPr lang="cs-CZ" altLang="cs-CZ"/>
              <a:t>se zavedla i výuka </a:t>
            </a:r>
            <a:r>
              <a:rPr lang="cs-CZ" altLang="cs-CZ">
                <a:solidFill>
                  <a:schemeClr val="tx2"/>
                </a:solidFill>
              </a:rPr>
              <a:t>CCNP</a:t>
            </a:r>
          </a:p>
          <a:p>
            <a:r>
              <a:rPr lang="cs-CZ" altLang="cs-CZ"/>
              <a:t>Poznámka:</a:t>
            </a:r>
          </a:p>
          <a:p>
            <a:pPr lvl="1"/>
            <a:r>
              <a:rPr lang="cs-CZ" altLang="cs-CZ"/>
              <a:t>studijní materiály, průběžné i závěrečné testy jsou v jazyce anglickém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>
            <a:extLst>
              <a:ext uri="{FF2B5EF4-FFF2-40B4-BE49-F238E27FC236}">
                <a16:creationId xmlns:a16="http://schemas.microsoft.com/office/drawing/2014/main" xmlns="" id="{8F3F44EC-C2FE-495B-8446-0F0C36B923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635789-F776-44E4-BBC8-750B76733ADF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9219" name="Zástupný symbol pro číslo snímku 5">
            <a:extLst>
              <a:ext uri="{FF2B5EF4-FFF2-40B4-BE49-F238E27FC236}">
                <a16:creationId xmlns:a16="http://schemas.microsoft.com/office/drawing/2014/main" xmlns="" id="{6F8F460F-FB4A-4B0F-B7BA-95822ACC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1A1568-9EAF-4C08-ABAF-450B0A2FBF97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CA" altLang="cs-CZ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xmlns="" id="{D11C3B65-4463-4466-9F90-0AB613213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cs-CZ"/>
              <a:t>Cisco Networking Academy</a:t>
            </a:r>
            <a:r>
              <a:rPr lang="cs-CZ" altLang="cs-CZ"/>
              <a:t> (4)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xmlns="" id="{D38F3CF0-497F-4CCC-AD25-0B7D89D14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66800"/>
            <a:ext cx="8280400" cy="5029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  <a:tabLst>
                <a:tab pos="1804988" algn="l"/>
              </a:tabLst>
            </a:pPr>
            <a:r>
              <a:rPr lang="cs-CZ" altLang="cs-CZ"/>
              <a:t>Předměty vyučované na FI MU, které pokrýva-jí látku </a:t>
            </a:r>
            <a:r>
              <a:rPr lang="en-US" altLang="cs-CZ">
                <a:solidFill>
                  <a:schemeClr val="tx2"/>
                </a:solidFill>
              </a:rPr>
              <a:t>Cisco Networking Academy</a:t>
            </a:r>
            <a:r>
              <a:rPr lang="cs-CZ" altLang="cs-CZ"/>
              <a:t> (CCNA):</a:t>
            </a:r>
          </a:p>
          <a:p>
            <a:pPr lvl="1">
              <a:spcBef>
                <a:spcPct val="5000"/>
              </a:spcBef>
              <a:tabLst>
                <a:tab pos="1804988" algn="l"/>
              </a:tabLst>
            </a:pPr>
            <a:r>
              <a:rPr lang="cs-CZ" altLang="cs-CZ">
                <a:solidFill>
                  <a:schemeClr val="tx2"/>
                </a:solidFill>
              </a:rPr>
              <a:t>PV233 </a:t>
            </a:r>
            <a:r>
              <a:rPr lang="en-US" altLang="cs-CZ">
                <a:solidFill>
                  <a:schemeClr val="tx2"/>
                </a:solidFill>
              </a:rPr>
              <a:t>Switching, Routing and Wireless Essentials</a:t>
            </a:r>
            <a:r>
              <a:rPr lang="cs-CZ" altLang="cs-CZ"/>
              <a:t>		(podzimní semestr)</a:t>
            </a:r>
          </a:p>
          <a:p>
            <a:pPr lvl="1">
              <a:spcBef>
                <a:spcPct val="5000"/>
              </a:spcBef>
              <a:tabLst>
                <a:tab pos="1804988" algn="l"/>
              </a:tabLst>
            </a:pPr>
            <a:r>
              <a:rPr lang="cs-CZ" altLang="cs-CZ">
                <a:solidFill>
                  <a:schemeClr val="tx2"/>
                </a:solidFill>
              </a:rPr>
              <a:t>PV234 </a:t>
            </a:r>
            <a:r>
              <a:rPr lang="en-US" altLang="cs-CZ">
                <a:solidFill>
                  <a:schemeClr val="tx2"/>
                </a:solidFill>
              </a:rPr>
              <a:t>Enterprise Networking, Security, </a:t>
            </a:r>
            <a:r>
              <a:rPr lang="cs-CZ" altLang="cs-CZ">
                <a:solidFill>
                  <a:schemeClr val="tx2"/>
                </a:solidFill>
              </a:rPr>
              <a:t/>
            </a:r>
            <a:br>
              <a:rPr lang="cs-CZ" altLang="cs-CZ">
                <a:solidFill>
                  <a:schemeClr val="tx2"/>
                </a:solidFill>
              </a:rPr>
            </a:br>
            <a:r>
              <a:rPr lang="cs-CZ" altLang="cs-CZ">
                <a:solidFill>
                  <a:schemeClr val="tx2"/>
                </a:solidFill>
              </a:rPr>
              <a:t>            </a:t>
            </a:r>
            <a:r>
              <a:rPr lang="en-US" altLang="cs-CZ">
                <a:solidFill>
                  <a:schemeClr val="tx2"/>
                </a:solidFill>
              </a:rPr>
              <a:t>and Automation </a:t>
            </a:r>
            <a:r>
              <a:rPr lang="cs-CZ" altLang="cs-CZ"/>
              <a:t>(jarní semestr)</a:t>
            </a:r>
          </a:p>
          <a:p>
            <a:pPr>
              <a:spcBef>
                <a:spcPct val="5000"/>
              </a:spcBef>
              <a:tabLst>
                <a:tab pos="1804988" algn="l"/>
              </a:tabLst>
            </a:pPr>
            <a:r>
              <a:rPr lang="cs-CZ" altLang="cs-CZ"/>
              <a:t>Poznámky:</a:t>
            </a:r>
          </a:p>
          <a:p>
            <a:pPr lvl="1">
              <a:spcBef>
                <a:spcPct val="5000"/>
              </a:spcBef>
              <a:tabLst>
                <a:tab pos="1804988" algn="l"/>
              </a:tabLst>
            </a:pPr>
            <a:r>
              <a:rPr lang="cs-CZ" altLang="cs-CZ"/>
              <a:t>předmět </a:t>
            </a:r>
            <a:r>
              <a:rPr lang="cs-CZ" altLang="cs-CZ">
                <a:solidFill>
                  <a:schemeClr val="tx2"/>
                </a:solidFill>
              </a:rPr>
              <a:t>PV234</a:t>
            </a:r>
            <a:r>
              <a:rPr lang="cs-CZ" altLang="cs-CZ"/>
              <a:t> si mohou studenti zapsat až po úspěšném absolvování předmětu </a:t>
            </a:r>
            <a:r>
              <a:rPr lang="cs-CZ" altLang="cs-CZ">
                <a:solidFill>
                  <a:schemeClr val="tx2"/>
                </a:solidFill>
              </a:rPr>
              <a:t>PV233</a:t>
            </a:r>
            <a:r>
              <a:rPr lang="cs-CZ" altLang="cs-CZ"/>
              <a:t> </a:t>
            </a:r>
          </a:p>
          <a:p>
            <a:pPr lvl="1">
              <a:spcBef>
                <a:spcPct val="5000"/>
              </a:spcBef>
              <a:tabLst>
                <a:tab pos="1804988" algn="l"/>
              </a:tabLst>
            </a:pPr>
            <a:r>
              <a:rPr lang="cs-CZ" altLang="cs-CZ"/>
              <a:t>oba předměty mají hodinovou dotaci </a:t>
            </a:r>
            <a:r>
              <a:rPr lang="cs-CZ" altLang="cs-CZ">
                <a:solidFill>
                  <a:schemeClr val="tx2"/>
                </a:solidFill>
              </a:rPr>
              <a:t>2</a:t>
            </a:r>
            <a:r>
              <a:rPr lang="en-US" altLang="cs-CZ">
                <a:solidFill>
                  <a:schemeClr val="tx2"/>
                </a:solidFill>
              </a:rPr>
              <a:t>/</a:t>
            </a:r>
            <a:r>
              <a:rPr lang="cs-CZ" altLang="cs-CZ">
                <a:solidFill>
                  <a:schemeClr val="tx2"/>
                </a:solidFill>
              </a:rPr>
              <a:t>2 </a:t>
            </a:r>
            <a:br>
              <a:rPr lang="cs-CZ" altLang="cs-CZ">
                <a:solidFill>
                  <a:schemeClr val="tx2"/>
                </a:solidFill>
              </a:rPr>
            </a:br>
            <a:r>
              <a:rPr lang="cs-CZ" altLang="cs-CZ"/>
              <a:t>a</a:t>
            </a:r>
            <a:r>
              <a:rPr lang="cs-CZ" altLang="cs-CZ">
                <a:solidFill>
                  <a:schemeClr val="tx2"/>
                </a:solidFill>
              </a:rPr>
              <a:t> </a:t>
            </a:r>
            <a:r>
              <a:rPr lang="cs-CZ" altLang="cs-CZ"/>
              <a:t>kapacitní omezení</a:t>
            </a:r>
            <a:r>
              <a:rPr lang="cs-CZ" altLang="cs-CZ">
                <a:solidFill>
                  <a:schemeClr val="tx2"/>
                </a:solidFill>
              </a:rPr>
              <a:t> </a:t>
            </a:r>
            <a:r>
              <a:rPr lang="cs-CZ" altLang="cs-CZ"/>
              <a:t>(</a:t>
            </a:r>
            <a:r>
              <a:rPr lang="en-US" altLang="cs-CZ"/>
              <a:t>cca</a:t>
            </a:r>
            <a:r>
              <a:rPr lang="cs-CZ" altLang="cs-CZ">
                <a:solidFill>
                  <a:schemeClr val="tx2"/>
                </a:solidFill>
              </a:rPr>
              <a:t> 24</a:t>
            </a:r>
            <a:r>
              <a:rPr lang="en-US" altLang="cs-CZ">
                <a:solidFill>
                  <a:schemeClr val="tx2"/>
                </a:solidFill>
              </a:rPr>
              <a:t> </a:t>
            </a:r>
            <a:r>
              <a:rPr lang="cs-CZ" altLang="cs-CZ">
                <a:solidFill>
                  <a:schemeClr val="tx2"/>
                </a:solidFill>
              </a:rPr>
              <a:t>–</a:t>
            </a:r>
            <a:r>
              <a:rPr lang="en-US" altLang="cs-CZ">
                <a:solidFill>
                  <a:schemeClr val="tx2"/>
                </a:solidFill>
              </a:rPr>
              <a:t> </a:t>
            </a:r>
            <a:r>
              <a:rPr lang="cs-CZ" altLang="cs-CZ">
                <a:solidFill>
                  <a:schemeClr val="tx2"/>
                </a:solidFill>
              </a:rPr>
              <a:t>36 studentů</a:t>
            </a:r>
            <a:r>
              <a:rPr lang="cs-CZ" altLang="cs-CZ"/>
              <a:t>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3">
            <a:extLst>
              <a:ext uri="{FF2B5EF4-FFF2-40B4-BE49-F238E27FC236}">
                <a16:creationId xmlns:a16="http://schemas.microsoft.com/office/drawing/2014/main" xmlns="" id="{DDA92998-A6DD-4FC5-966B-F8838F2E41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C4AB2-815C-4B6E-9F54-C83E303C1F08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10243" name="Zástupný symbol pro číslo snímku 5">
            <a:extLst>
              <a:ext uri="{FF2B5EF4-FFF2-40B4-BE49-F238E27FC236}">
                <a16:creationId xmlns:a16="http://schemas.microsoft.com/office/drawing/2014/main" xmlns="" id="{270407FE-7378-4979-B6B8-0D50EBA5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EF002-4A6A-4753-84C2-45135B1F0E0E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CA" altLang="cs-CZ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xmlns="" id="{15B4E98A-308A-4D7E-9466-F8E188413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altLang="cs-CZ"/>
              <a:t>Cisco Networking Academy</a:t>
            </a:r>
            <a:r>
              <a:rPr lang="cs-CZ" altLang="cs-CZ"/>
              <a:t> (5)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xmlns="" id="{67CF8DCC-04D8-4416-9E96-35943FD75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267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Vyučující předmětů </a:t>
            </a:r>
            <a:r>
              <a:rPr lang="cs-CZ" altLang="cs-CZ">
                <a:solidFill>
                  <a:schemeClr val="tx2"/>
                </a:solidFill>
              </a:rPr>
              <a:t>PV233</a:t>
            </a:r>
            <a:r>
              <a:rPr lang="cs-CZ" altLang="cs-CZ"/>
              <a:t> a </a:t>
            </a:r>
            <a:r>
              <a:rPr lang="cs-CZ" altLang="cs-CZ">
                <a:solidFill>
                  <a:schemeClr val="tx2"/>
                </a:solidFill>
              </a:rPr>
              <a:t>PV234</a:t>
            </a:r>
            <a:r>
              <a:rPr lang="cs-CZ" altLang="cs-CZ"/>
              <a:t>:</a:t>
            </a:r>
          </a:p>
          <a:p>
            <a:pPr lvl="2"/>
            <a:r>
              <a:rPr lang="cs-CZ" altLang="cs-CZ">
                <a:solidFill>
                  <a:schemeClr val="tx2"/>
                </a:solidFill>
              </a:rPr>
              <a:t>Mgr. Luděk Bártek, Ph.D. </a:t>
            </a:r>
          </a:p>
          <a:p>
            <a:pPr lvl="2"/>
            <a:r>
              <a:rPr lang="cs-CZ" altLang="cs-CZ">
                <a:solidFill>
                  <a:schemeClr val="tx2"/>
                </a:solidFill>
              </a:rPr>
              <a:t>Doc. Ing. Jaroslav Dočkal, CSc.</a:t>
            </a:r>
            <a:endParaRPr lang="en-US" altLang="cs-CZ">
              <a:solidFill>
                <a:schemeClr val="tx2"/>
              </a:solidFill>
            </a:endParaRPr>
          </a:p>
          <a:p>
            <a:pPr lvl="2"/>
            <a:r>
              <a:rPr lang="cs-CZ" altLang="cs-CZ">
                <a:solidFill>
                  <a:schemeClr val="tx2"/>
                </a:solidFill>
              </a:rPr>
              <a:t>Ing. Josef Kaderka, Ph.D. </a:t>
            </a:r>
            <a:endParaRPr lang="en-US" altLang="cs-CZ">
              <a:solidFill>
                <a:schemeClr val="tx2"/>
              </a:solidFill>
            </a:endParaRPr>
          </a:p>
          <a:p>
            <a:pPr lvl="2"/>
            <a:r>
              <a:rPr lang="cs-CZ" altLang="cs-CZ">
                <a:solidFill>
                  <a:schemeClr val="tx2"/>
                </a:solidFill>
              </a:rPr>
              <a:t>RNDr. Jaroslav Pelikán, Ph.D.</a:t>
            </a:r>
          </a:p>
          <a:p>
            <a:pPr lvl="1"/>
            <a:endParaRPr lang="cs-CZ" altLang="cs-CZ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>
            <a:extLst>
              <a:ext uri="{FF2B5EF4-FFF2-40B4-BE49-F238E27FC236}">
                <a16:creationId xmlns:a16="http://schemas.microsoft.com/office/drawing/2014/main" xmlns="" id="{0C3695CB-3AF4-4B92-B534-3769774F47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974521-4115-47DF-91DF-A42F6C5F7882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11267" name="Zástupný symbol pro číslo snímku 5">
            <a:extLst>
              <a:ext uri="{FF2B5EF4-FFF2-40B4-BE49-F238E27FC236}">
                <a16:creationId xmlns:a16="http://schemas.microsoft.com/office/drawing/2014/main" xmlns="" id="{ADD28A9A-5894-4563-8EEB-647484E2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17AB06-9EF7-4757-8CA1-9C5B98AA5DEE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CA" altLang="cs-CZ" sz="14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xmlns="" id="{079C21AF-D19D-4387-831B-617228ABB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cs-CZ" altLang="cs-CZ"/>
              <a:t>Vstupní předpoklady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xmlns="" id="{279A7E24-D1C2-4239-9ED1-210D130B0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77200" cy="4419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Úspěšné absolvování alespoň jednoho z před-mětů:</a:t>
            </a:r>
          </a:p>
          <a:p>
            <a:pPr lvl="1"/>
            <a:r>
              <a:rPr lang="cs-CZ" altLang="cs-CZ">
                <a:solidFill>
                  <a:schemeClr val="tx2"/>
                </a:solidFill>
              </a:rPr>
              <a:t>PB156 Počítačové sítě</a:t>
            </a:r>
            <a:endParaRPr lang="cs-CZ" altLang="cs-CZ"/>
          </a:p>
          <a:p>
            <a:pPr lvl="1"/>
            <a:r>
              <a:rPr lang="cs-CZ" altLang="cs-CZ">
                <a:solidFill>
                  <a:schemeClr val="tx2"/>
                </a:solidFill>
              </a:rPr>
              <a:t>PV183 Technologie počítačových sítí</a:t>
            </a:r>
          </a:p>
          <a:p>
            <a:r>
              <a:rPr lang="cs-CZ" altLang="cs-CZ"/>
              <a:t>Poznámka:</a:t>
            </a:r>
          </a:p>
          <a:p>
            <a:pPr lvl="1"/>
            <a:r>
              <a:rPr lang="cs-CZ" altLang="cs-CZ"/>
              <a:t>zmíněné předměty z části pokrývají látku probí</a:t>
            </a:r>
            <a:r>
              <a:rPr lang="en-US" altLang="cs-CZ"/>
              <a:t>-</a:t>
            </a:r>
            <a:r>
              <a:rPr lang="cs-CZ" altLang="cs-CZ"/>
              <a:t>ranou v kurzu </a:t>
            </a:r>
            <a:r>
              <a:rPr lang="en-US" altLang="cs-CZ">
                <a:solidFill>
                  <a:schemeClr val="tx2"/>
                </a:solidFill>
              </a:rPr>
              <a:t>Introduction to Networks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3">
            <a:extLst>
              <a:ext uri="{FF2B5EF4-FFF2-40B4-BE49-F238E27FC236}">
                <a16:creationId xmlns:a16="http://schemas.microsoft.com/office/drawing/2014/main" xmlns="" id="{B44E5ADC-7E38-4A12-A182-CB73B31971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827466-665D-46D0-9BEF-4FEE624557AD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12291" name="Zástupný symbol pro číslo snímku 5">
            <a:extLst>
              <a:ext uri="{FF2B5EF4-FFF2-40B4-BE49-F238E27FC236}">
                <a16:creationId xmlns:a16="http://schemas.microsoft.com/office/drawing/2014/main" xmlns="" id="{D3558995-3033-40B2-AF7D-61B433D0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2F412-C498-46C5-A56D-E509D05BABB7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CA" altLang="cs-CZ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xmlns="" id="{416BD401-0ACA-482C-B48F-3CAA77782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333375"/>
            <a:ext cx="7772400" cy="762000"/>
          </a:xfrm>
        </p:spPr>
        <p:txBody>
          <a:bodyPr/>
          <a:lstStyle/>
          <a:p>
            <a:r>
              <a:rPr lang="cs-CZ" altLang="cs-CZ"/>
              <a:t>Organizace studia (1)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xmlns="" id="{0C85E30E-5182-4623-9723-1D0DE184B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147050" cy="47513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tx2"/>
                </a:solidFill>
              </a:rPr>
              <a:t>PV233 </a:t>
            </a:r>
            <a:r>
              <a:rPr lang="en-US" altLang="cs-CZ" dirty="0">
                <a:solidFill>
                  <a:schemeClr val="tx2"/>
                </a:solidFill>
              </a:rPr>
              <a:t>Switching, Routing and Wireless </a:t>
            </a:r>
            <a:r>
              <a:rPr lang="cs-CZ" altLang="cs-CZ" dirty="0">
                <a:solidFill>
                  <a:schemeClr val="tx2"/>
                </a:solidFill>
              </a:rPr>
              <a:t/>
            </a:r>
            <a:br>
              <a:rPr lang="cs-CZ" altLang="cs-CZ" dirty="0">
                <a:solidFill>
                  <a:schemeClr val="tx2"/>
                </a:solidFill>
              </a:rPr>
            </a:br>
            <a:r>
              <a:rPr lang="cs-CZ" altLang="cs-CZ" dirty="0">
                <a:solidFill>
                  <a:schemeClr val="tx2"/>
                </a:solidFill>
              </a:rPr>
              <a:t>            </a:t>
            </a:r>
            <a:r>
              <a:rPr lang="en-US" altLang="cs-CZ" dirty="0">
                <a:solidFill>
                  <a:schemeClr val="tx2"/>
                </a:solidFill>
              </a:rPr>
              <a:t>Essentials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/>
              <a:t>registrace </a:t>
            </a:r>
            <a:r>
              <a:rPr lang="en-US" altLang="cs-CZ" dirty="0"/>
              <a:t>v</a:t>
            </a:r>
            <a:r>
              <a:rPr lang="cs-CZ" altLang="cs-CZ" dirty="0"/>
              <a:t> </a:t>
            </a:r>
            <a:r>
              <a:rPr lang="cs-CZ" altLang="cs-CZ" dirty="0" err="1"/>
              <a:t>ISu</a:t>
            </a:r>
            <a:r>
              <a:rPr lang="cs-CZ" altLang="cs-CZ" dirty="0"/>
              <a:t>:</a:t>
            </a:r>
          </a:p>
          <a:p>
            <a:pPr lvl="2"/>
            <a:r>
              <a:rPr lang="cs-CZ" altLang="cs-CZ" dirty="0"/>
              <a:t>klasická registrace, na čase registrace nezáleží</a:t>
            </a:r>
            <a:br>
              <a:rPr lang="cs-CZ" altLang="cs-CZ" dirty="0"/>
            </a:br>
            <a:r>
              <a:rPr lang="cs-CZ" altLang="cs-CZ" dirty="0"/>
              <a:t>(nejedná se o časovou</a:t>
            </a:r>
            <a:r>
              <a:rPr lang="en-US" altLang="cs-CZ" dirty="0"/>
              <a:t> </a:t>
            </a:r>
            <a:r>
              <a:rPr lang="cs-CZ" altLang="cs-CZ" dirty="0"/>
              <a:t>soutěž)</a:t>
            </a:r>
            <a:endParaRPr lang="en-US" altLang="cs-CZ" dirty="0"/>
          </a:p>
          <a:p>
            <a:pPr lvl="2"/>
            <a:r>
              <a:rPr lang="cs-CZ" altLang="cs-CZ" dirty="0"/>
              <a:t>nutno provést do </a:t>
            </a:r>
            <a:r>
              <a:rPr lang="en-US" altLang="cs-CZ" dirty="0" smtClean="0">
                <a:solidFill>
                  <a:schemeClr val="tx2"/>
                </a:solidFill>
              </a:rPr>
              <a:t>30</a:t>
            </a:r>
            <a:r>
              <a:rPr lang="cs-CZ" altLang="cs-CZ" dirty="0" smtClean="0">
                <a:solidFill>
                  <a:schemeClr val="tx2"/>
                </a:solidFill>
              </a:rPr>
              <a:t>. </a:t>
            </a:r>
            <a:r>
              <a:rPr lang="en-US" altLang="cs-CZ" dirty="0">
                <a:solidFill>
                  <a:schemeClr val="tx2"/>
                </a:solidFill>
              </a:rPr>
              <a:t>6</a:t>
            </a:r>
            <a:r>
              <a:rPr lang="cs-CZ" altLang="cs-CZ" dirty="0" smtClean="0">
                <a:solidFill>
                  <a:schemeClr val="tx2"/>
                </a:solidFill>
              </a:rPr>
              <a:t>. 202</a:t>
            </a:r>
            <a:r>
              <a:rPr lang="en-US" altLang="cs-CZ" dirty="0">
                <a:solidFill>
                  <a:schemeClr val="tx2"/>
                </a:solidFill>
              </a:rPr>
              <a:t>2</a:t>
            </a:r>
            <a:endParaRPr lang="en-US" altLang="cs-CZ" dirty="0">
              <a:solidFill>
                <a:schemeClr val="tx2"/>
              </a:solidFill>
            </a:endParaRPr>
          </a:p>
          <a:p>
            <a:pPr lvl="1"/>
            <a:r>
              <a:rPr lang="cs-CZ" altLang="cs-CZ" dirty="0"/>
              <a:t>zápis do </a:t>
            </a:r>
            <a:r>
              <a:rPr lang="en-US" altLang="cs-CZ" dirty="0">
                <a:solidFill>
                  <a:schemeClr val="tx2"/>
                </a:solidFill>
              </a:rPr>
              <a:t>Cisco Networking Academy</a:t>
            </a:r>
            <a:r>
              <a:rPr lang="cs-CZ" altLang="cs-CZ" dirty="0"/>
              <a:t>: </a:t>
            </a:r>
          </a:p>
          <a:p>
            <a:pPr lvl="2"/>
            <a:r>
              <a:rPr lang="cs-CZ" altLang="cs-CZ" dirty="0"/>
              <a:t>vytvoření </a:t>
            </a:r>
            <a:r>
              <a:rPr lang="cs-CZ" altLang="cs-CZ" dirty="0">
                <a:solidFill>
                  <a:schemeClr val="tx2"/>
                </a:solidFill>
              </a:rPr>
              <a:t>účtu</a:t>
            </a:r>
            <a:r>
              <a:rPr lang="cs-CZ" altLang="cs-CZ" dirty="0"/>
              <a:t> v systému </a:t>
            </a:r>
            <a:r>
              <a:rPr lang="en-US" altLang="cs-CZ" dirty="0">
                <a:solidFill>
                  <a:schemeClr val="tx2"/>
                </a:solidFill>
              </a:rPr>
              <a:t>Cisco Networking Academy</a:t>
            </a:r>
            <a:r>
              <a:rPr lang="cs-CZ" altLang="cs-CZ" dirty="0"/>
              <a:t> (</a:t>
            </a:r>
            <a:r>
              <a:rPr lang="cs-CZ" altLang="cs-CZ" dirty="0" err="1">
                <a:solidFill>
                  <a:schemeClr val="tx2"/>
                </a:solidFill>
              </a:rPr>
              <a:t>NetSpace</a:t>
            </a:r>
            <a:r>
              <a:rPr lang="cs-CZ" altLang="cs-CZ" dirty="0"/>
              <a:t>)</a:t>
            </a:r>
          </a:p>
          <a:p>
            <a:pPr lvl="2"/>
            <a:r>
              <a:rPr lang="cs-CZ" altLang="cs-CZ" dirty="0"/>
              <a:t>bude proveden vyučujícími předmětu </a:t>
            </a:r>
            <a:r>
              <a:rPr lang="cs-CZ" altLang="cs-CZ" dirty="0">
                <a:solidFill>
                  <a:schemeClr val="tx2"/>
                </a:solidFill>
              </a:rPr>
              <a:t>PV233</a:t>
            </a:r>
            <a:endParaRPr lang="cs-CZ" altLang="cs-CZ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>
            <a:extLst>
              <a:ext uri="{FF2B5EF4-FFF2-40B4-BE49-F238E27FC236}">
                <a16:creationId xmlns:a16="http://schemas.microsoft.com/office/drawing/2014/main" xmlns="" id="{07AE9A16-0285-47CE-9668-FC8865CFDE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D926B0-2917-4CB1-B489-382E18F31438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17/05/2022</a:t>
            </a:fld>
            <a:endParaRPr lang="en-CA" altLang="cs-CZ" sz="1400"/>
          </a:p>
        </p:txBody>
      </p:sp>
      <p:sp>
        <p:nvSpPr>
          <p:cNvPr id="13315" name="Zástupný symbol pro číslo snímku 5">
            <a:extLst>
              <a:ext uri="{FF2B5EF4-FFF2-40B4-BE49-F238E27FC236}">
                <a16:creationId xmlns:a16="http://schemas.microsoft.com/office/drawing/2014/main" xmlns="" id="{5B7A7DD6-3858-46D2-B4B4-64489F31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5CD4A2-EB2F-4611-BB50-2A7C22EC15A0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CA" altLang="cs-CZ" sz="14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xmlns="" id="{01E4B137-0EFE-401A-B53B-60B49A126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762000"/>
          </a:xfrm>
        </p:spPr>
        <p:txBody>
          <a:bodyPr/>
          <a:lstStyle/>
          <a:p>
            <a:r>
              <a:rPr lang="cs-CZ" altLang="cs-CZ" dirty="0"/>
              <a:t>Organizace studia (2)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xmlns="" id="{C3F7F1D8-2645-4DAF-922A-55CF296AC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80728"/>
            <a:ext cx="8077200" cy="52565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lnSpc>
                <a:spcPct val="92000"/>
              </a:lnSpc>
            </a:pPr>
            <a:r>
              <a:rPr lang="cs-CZ" altLang="cs-CZ" dirty="0"/>
              <a:t>o vytvoření účtu budete informováni e-mailem, který obsahuje vaše uživatelské jméno a prvotní heslo:</a:t>
            </a:r>
          </a:p>
          <a:p>
            <a:pPr lvl="3">
              <a:lnSpc>
                <a:spcPct val="92000"/>
              </a:lnSpc>
            </a:pPr>
            <a:r>
              <a:rPr lang="cs-CZ" altLang="cs-CZ" dirty="0"/>
              <a:t>e-mail přijde na vaši adresu </a:t>
            </a:r>
            <a:r>
              <a:rPr lang="cs-CZ" altLang="cs-CZ" dirty="0">
                <a:solidFill>
                  <a:schemeClr val="tx2"/>
                </a:solidFill>
              </a:rPr>
              <a:t>učo</a:t>
            </a:r>
            <a:r>
              <a:rPr lang="en-US" altLang="cs-CZ" dirty="0">
                <a:solidFill>
                  <a:schemeClr val="tx2"/>
                </a:solidFill>
              </a:rPr>
              <a:t>@mail.muni.cz</a:t>
            </a:r>
          </a:p>
          <a:p>
            <a:pPr lvl="3">
              <a:lnSpc>
                <a:spcPct val="92000"/>
              </a:lnSpc>
            </a:pPr>
            <a:r>
              <a:rPr lang="en-US" altLang="cs-CZ" dirty="0" err="1">
                <a:solidFill>
                  <a:schemeClr val="tx2"/>
                </a:solidFill>
              </a:rPr>
              <a:t>pozor</a:t>
            </a:r>
            <a:r>
              <a:rPr lang="en-US" altLang="cs-CZ" dirty="0"/>
              <a:t>: </a:t>
            </a:r>
            <a:r>
              <a:rPr lang="cs-CZ" altLang="cs-CZ" dirty="0"/>
              <a:t>může skončit ve </a:t>
            </a:r>
            <a:r>
              <a:rPr lang="cs-CZ" altLang="cs-CZ" dirty="0">
                <a:solidFill>
                  <a:schemeClr val="tx2"/>
                </a:solidFill>
              </a:rPr>
              <a:t>spamu</a:t>
            </a:r>
            <a:r>
              <a:rPr lang="cs-CZ" altLang="cs-CZ" dirty="0"/>
              <a:t> – kontrolujte si i </a:t>
            </a:r>
            <a:r>
              <a:rPr lang="cs-CZ" altLang="cs-CZ" dirty="0" err="1">
                <a:solidFill>
                  <a:schemeClr val="tx2"/>
                </a:solidFill>
              </a:rPr>
              <a:t>spambox</a:t>
            </a:r>
            <a:endParaRPr lang="cs-CZ" altLang="cs-CZ" dirty="0"/>
          </a:p>
          <a:p>
            <a:pPr lvl="1">
              <a:lnSpc>
                <a:spcPct val="92000"/>
              </a:lnSpc>
            </a:pPr>
            <a:r>
              <a:rPr lang="cs-CZ" altLang="cs-CZ" dirty="0"/>
              <a:t>první přihlášení do systému Cisco Networking </a:t>
            </a:r>
            <a:r>
              <a:rPr lang="cs-CZ" altLang="cs-CZ" dirty="0" err="1"/>
              <a:t>Academy</a:t>
            </a:r>
            <a:r>
              <a:rPr lang="cs-CZ" altLang="cs-CZ" dirty="0"/>
              <a:t>:</a:t>
            </a:r>
          </a:p>
          <a:p>
            <a:pPr lvl="2">
              <a:lnSpc>
                <a:spcPct val="92000"/>
              </a:lnSpc>
            </a:pPr>
            <a:r>
              <a:rPr lang="cs-CZ" altLang="cs-CZ" dirty="0"/>
              <a:t>nastavení vašeho hesla</a:t>
            </a:r>
            <a:endParaRPr lang="en-US" altLang="cs-CZ" dirty="0"/>
          </a:p>
          <a:p>
            <a:pPr lvl="1">
              <a:lnSpc>
                <a:spcPct val="92000"/>
              </a:lnSpc>
            </a:pPr>
            <a:r>
              <a:rPr lang="cs-CZ" altLang="cs-CZ" dirty="0"/>
              <a:t>doplnění znalostí (formou samostudia v průběhu prázdnin) z kurzu </a:t>
            </a:r>
            <a:r>
              <a:rPr lang="cs-CZ" altLang="cs-CZ" dirty="0" err="1">
                <a:solidFill>
                  <a:schemeClr val="tx2"/>
                </a:solidFill>
              </a:rPr>
              <a:t>Introduction</a:t>
            </a:r>
            <a:r>
              <a:rPr lang="cs-CZ" altLang="cs-CZ" dirty="0">
                <a:solidFill>
                  <a:schemeClr val="tx2"/>
                </a:solidFill>
              </a:rPr>
              <a:t> to </a:t>
            </a:r>
            <a:r>
              <a:rPr lang="cs-CZ" altLang="cs-CZ" dirty="0" err="1">
                <a:solidFill>
                  <a:schemeClr val="tx2"/>
                </a:solidFill>
              </a:rPr>
              <a:t>Networks</a:t>
            </a:r>
            <a:endParaRPr lang="cs-CZ" altLang="cs-CZ" dirty="0">
              <a:solidFill>
                <a:schemeClr val="tx2"/>
              </a:solidFill>
            </a:endParaRPr>
          </a:p>
          <a:p>
            <a:pPr lvl="1">
              <a:lnSpc>
                <a:spcPct val="92000"/>
              </a:lnSpc>
            </a:pPr>
            <a:r>
              <a:rPr lang="cs-CZ" altLang="cs-CZ" dirty="0">
                <a:solidFill>
                  <a:schemeClr val="tx2"/>
                </a:solidFill>
              </a:rPr>
              <a:t>doporučení</a:t>
            </a:r>
            <a:r>
              <a:rPr lang="cs-CZ" altLang="cs-CZ" dirty="0"/>
              <a:t>:</a:t>
            </a:r>
          </a:p>
          <a:p>
            <a:pPr lvl="2">
              <a:lnSpc>
                <a:spcPct val="92000"/>
              </a:lnSpc>
            </a:pPr>
            <a:r>
              <a:rPr lang="cs-CZ" altLang="cs-CZ" dirty="0"/>
              <a:t>složit </a:t>
            </a:r>
            <a:r>
              <a:rPr lang="cs-CZ" altLang="cs-CZ" dirty="0">
                <a:solidFill>
                  <a:schemeClr val="tx2"/>
                </a:solidFill>
              </a:rPr>
              <a:t>všechny průběžné testy</a:t>
            </a:r>
            <a:r>
              <a:rPr lang="cs-CZ" altLang="cs-CZ" dirty="0"/>
              <a:t> na počítači</a:t>
            </a:r>
          </a:p>
          <a:p>
            <a:pPr lvl="2">
              <a:lnSpc>
                <a:spcPct val="92000"/>
              </a:lnSpc>
            </a:pPr>
            <a:r>
              <a:rPr lang="cs-CZ" altLang="cs-CZ" dirty="0"/>
              <a:t>seznámit se programem Packet </a:t>
            </a:r>
            <a:r>
              <a:rPr lang="cs-CZ" altLang="cs-CZ" dirty="0" err="1"/>
              <a:t>Tracer</a:t>
            </a:r>
            <a:r>
              <a:rPr lang="cs-CZ" altLang="cs-CZ" dirty="0"/>
              <a:t> </a:t>
            </a:r>
          </a:p>
          <a:p>
            <a:pPr lvl="2">
              <a:lnSpc>
                <a:spcPct val="92000"/>
              </a:lnSpc>
            </a:pPr>
            <a:r>
              <a:rPr lang="cs-CZ" altLang="cs-CZ" dirty="0"/>
              <a:t>zkusit si </a:t>
            </a:r>
            <a:r>
              <a:rPr lang="en-US" altLang="cs-CZ" dirty="0" smtClean="0"/>
              <a:t>co </a:t>
            </a:r>
            <a:r>
              <a:rPr lang="cs-CZ" altLang="cs-CZ" dirty="0" smtClean="0"/>
              <a:t>nejvíce</a:t>
            </a:r>
            <a:r>
              <a:rPr lang="cs-CZ" altLang="cs-CZ" dirty="0" smtClean="0"/>
              <a:t> aktivit </a:t>
            </a:r>
            <a:r>
              <a:rPr lang="cs-CZ" altLang="cs-CZ" dirty="0"/>
              <a:t>v Packet </a:t>
            </a:r>
            <a:r>
              <a:rPr lang="cs-CZ" altLang="cs-CZ" dirty="0" err="1"/>
              <a:t>Traceru</a:t>
            </a:r>
            <a:r>
              <a:rPr lang="cs-CZ" altLang="cs-CZ" dirty="0"/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Impuls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C:\Microsoft Office\Sablony\Návrhy prezentací\IMPULS.POT</Template>
  <TotalTime>5216</TotalTime>
  <Words>661</Words>
  <Application>Microsoft Office PowerPoint</Application>
  <PresentationFormat>Předvádění na obrazovce (4:3)</PresentationFormat>
  <Paragraphs>138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Impuls</vt:lpstr>
      <vt:lpstr>CorelDRAW</vt:lpstr>
      <vt:lpstr>Cisco Networking Academy</vt:lpstr>
      <vt:lpstr>Cisco Networking Academy (1)</vt:lpstr>
      <vt:lpstr>Cisco Networking Academy (2)</vt:lpstr>
      <vt:lpstr>Cisco Networking Academy (3)</vt:lpstr>
      <vt:lpstr>Cisco Networking Academy (4)</vt:lpstr>
      <vt:lpstr>Cisco Networking Academy (5)</vt:lpstr>
      <vt:lpstr>Vstupní předpoklady</vt:lpstr>
      <vt:lpstr>Organizace studia (1)</vt:lpstr>
      <vt:lpstr>Organizace studia (2)</vt:lpstr>
      <vt:lpstr>Organizace studia (3)</vt:lpstr>
      <vt:lpstr>Organizace studia (4)</vt:lpstr>
      <vt:lpstr>Organizace studia (5)</vt:lpstr>
      <vt:lpstr>Organizace studia (6)</vt:lpstr>
      <vt:lpstr>Organizace studia (7)</vt:lpstr>
    </vt:vector>
  </TitlesOfParts>
  <Company>Fakulta informatiky MU,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Networking Academy</dc:title>
  <dc:creator>Dr. Jaroslav PELIKÁN</dc:creator>
  <cp:lastModifiedBy>pelikan</cp:lastModifiedBy>
  <cp:revision>428</cp:revision>
  <dcterms:created xsi:type="dcterms:W3CDTF">1997-09-13T17:03:38Z</dcterms:created>
  <dcterms:modified xsi:type="dcterms:W3CDTF">2022-05-17T09:20:13Z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85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D:\Vyuka\PB157</vt:lpwstr>
  </property>
</Properties>
</file>