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1524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48" r:id="rId20"/>
    <p:sldId id="349" r:id="rId21"/>
    <p:sldId id="350" r:id="rId22"/>
    <p:sldId id="354" r:id="rId23"/>
    <p:sldId id="1530" r:id="rId24"/>
    <p:sldId id="351" r:id="rId25"/>
    <p:sldId id="352" r:id="rId26"/>
    <p:sldId id="353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451" r:id="rId37"/>
    <p:sldId id="364" r:id="rId38"/>
    <p:sldId id="365" r:id="rId39"/>
    <p:sldId id="366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62" r:id="rId52"/>
    <p:sldId id="1525" r:id="rId53"/>
    <p:sldId id="429" r:id="rId54"/>
    <p:sldId id="430" r:id="rId55"/>
    <p:sldId id="431" r:id="rId56"/>
    <p:sldId id="1351" r:id="rId57"/>
    <p:sldId id="1529" r:id="rId58"/>
    <p:sldId id="1528" r:id="rId5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omic Sans MS" panose="030F0702030302020204" pitchFamily="66" charset="0"/>
      <p:regular r:id="rId66"/>
      <p:bold r:id="rId67"/>
      <p:italic r:id="rId68"/>
      <p:boldItalic r:id="rId69"/>
    </p:embeddedFont>
    <p:embeddedFont>
      <p:font typeface="Verdana" panose="020B060403050404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33CC33"/>
    <a:srgbClr val="2E5DB6"/>
    <a:srgbClr val="CCCC00"/>
    <a:srgbClr val="CC6600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7" autoAdjust="0"/>
    <p:restoredTop sz="49750" autoAdjust="0"/>
  </p:normalViewPr>
  <p:slideViewPr>
    <p:cSldViewPr>
      <p:cViewPr varScale="1">
        <p:scale>
          <a:sx n="76" d="100"/>
          <a:sy n="76" d="100"/>
        </p:scale>
        <p:origin x="10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pPr>
              <a:defRPr/>
            </a:pPr>
            <a:fld id="{49EA0764-0096-4158-B7B3-0A092EBB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1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2308F8-362E-45D3-94FB-5C17D123DA16}" type="datetimeFigureOut">
              <a:rPr lang="en-GB"/>
              <a:pPr>
                <a:defRPr/>
              </a:pPr>
              <a:t>27/04/2024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00512C-960F-4453-ADC3-3B0DF3121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60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E610F1F0-91D9-4459-B877-D3F3A08B3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BD829138-55C2-4718-8FF9-837AF5BA0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B22A6BDE-E08C-481E-9D98-8F53ADB88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E51A57-6275-408D-8897-DA1F4E16F14D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5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8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96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96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03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1412875"/>
            <a:ext cx="4137025" cy="2335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900488"/>
            <a:ext cx="4137025" cy="233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F6787C-C572-4C4C-B686-C9329CC0E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ED97ACC-12CA-4336-B949-BBD554F5C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7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8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8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5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4248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solidFill>
            <a:srgbClr val="F02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308850" y="6462713"/>
            <a:ext cx="1835150" cy="3952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7451725" y="6513513"/>
            <a:ext cx="1655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chemeClr val="bg1"/>
                </a:solidFill>
              </a:rPr>
              <a:t>PB071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07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97638"/>
            <a:ext cx="71294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13131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2D32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31313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●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n4E1Rq8A1yLQ8OisQxk5k4TejJaeX-BX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/keyword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604082341/http:/blog.julipedia.org/2005/08/using-gotos-in-c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.arizona.edu/~rubinson/copyright_violations/Go_To_Considered_Harmfu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eb.archive.org/web/20120604082341/http:/blog.julipedia.org/2005/08/using-gotos-in-c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fi.muni.cz/pb071/seminars/-/blob/master/seminar-08/solution/cipher.c#L184-28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tric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4B8F0685-5CD5-48DC-B9EA-D83C5B8B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B7BC2E8-6740-4EED-9698-23AC4BECCE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4438"/>
            <a:ext cx="7772400" cy="1025525"/>
          </a:xfrm>
        </p:spPr>
        <p:txBody>
          <a:bodyPr>
            <a:spAutoFit/>
          </a:bodyPr>
          <a:lstStyle/>
          <a:p>
            <a:pPr algn="ctr" eaLnBrk="1" hangingPunct="1"/>
            <a:r>
              <a:rPr lang="cs-CZ" altLang="en-US"/>
              <a:t>PB</a:t>
            </a:r>
            <a:r>
              <a:rPr lang="en-US" altLang="en-US"/>
              <a:t>071</a:t>
            </a:r>
            <a:r>
              <a:rPr lang="cs-CZ" altLang="en-US"/>
              <a:t> – </a:t>
            </a:r>
            <a:r>
              <a:rPr lang="en-GB" altLang="en-US"/>
              <a:t>Principy </a:t>
            </a:r>
            <a:r>
              <a:rPr lang="cs-CZ" altLang="en-US"/>
              <a:t>nízkoúrovňového programování</a:t>
            </a:r>
            <a:endParaRPr lang="en-US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752B424-CFEF-4DB3-A6E9-F5015EA43C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7924800" cy="1752600"/>
          </a:xfrm>
        </p:spPr>
        <p:txBody>
          <a:bodyPr/>
          <a:lstStyle/>
          <a:p>
            <a:pPr eaLnBrk="1" hangingPunct="1"/>
            <a:r>
              <a:rPr lang="cs-CZ" altLang="en-US" dirty="0"/>
              <a:t>P</a:t>
            </a:r>
            <a:r>
              <a:rPr lang="en-US" altLang="en-US" dirty="0" err="1"/>
              <a:t>reprocesor</a:t>
            </a:r>
            <a:r>
              <a:rPr lang="en-US" altLang="en-US" dirty="0"/>
              <a:t>, </a:t>
            </a:r>
            <a:r>
              <a:rPr lang="cs-CZ" altLang="en-US" dirty="0" err="1"/>
              <a:t>assert</a:t>
            </a:r>
            <a:r>
              <a:rPr lang="cs-CZ" altLang="en-US" dirty="0"/>
              <a:t>, </a:t>
            </a:r>
            <a:r>
              <a:rPr lang="cs-CZ" altLang="en-US" dirty="0" err="1"/>
              <a:t>varargs</a:t>
            </a:r>
            <a:r>
              <a:rPr lang="cs-CZ" altLang="en-US" dirty="0"/>
              <a:t>, zbývající klíčová slova C99</a:t>
            </a:r>
            <a:endParaRPr lang="en-GB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4EEEB-C4B7-4FBA-ABDF-4953C0726D2A}"/>
              </a:ext>
            </a:extLst>
          </p:cNvPr>
          <p:cNvSpPr txBox="1"/>
          <p:nvPr/>
        </p:nvSpPr>
        <p:spPr>
          <a:xfrm>
            <a:off x="157265" y="5447750"/>
            <a:ext cx="67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/>
            <a:r>
              <a:rPr lang="en-GB" altLang="en-US" sz="2000" dirty="0" err="1"/>
              <a:t>Slidy</a:t>
            </a:r>
            <a:r>
              <a:rPr lang="en-GB" altLang="en-US" sz="2000" dirty="0"/>
              <a:t> pro </a:t>
            </a:r>
            <a:r>
              <a:rPr lang="cs-CZ" altLang="en-US" sz="2000" dirty="0"/>
              <a:t>komentáře (děkuji</a:t>
            </a:r>
            <a:r>
              <a:rPr lang="en-GB" altLang="en-US" sz="2000" dirty="0"/>
              <a:t>!</a:t>
            </a:r>
            <a:r>
              <a:rPr lang="cs-CZ" altLang="en-US" sz="2000" dirty="0"/>
              <a:t>):</a:t>
            </a:r>
            <a:endParaRPr lang="en-GB" altLang="en-US" sz="2000" dirty="0"/>
          </a:p>
          <a:p>
            <a:pPr algn="l" eaLnBrk="1" hangingPunct="1"/>
            <a:r>
              <a:rPr lang="en-US" altLang="en-US" sz="1800">
                <a:hlinkClick r:id="rId3"/>
              </a:rPr>
              <a:t>https://drive.google.com/file/d/1n4E1Rq8A1yLQ8OisQxk5k4TejJaeX-BX/view?usp=sharing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BA5E6FAA-3713-4457-9B29-611B29D3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DEC7690-AC30-4105-B853-AC318C87D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Preprocesor – podmíněný překlad</a:t>
            </a:r>
            <a:endParaRPr lang="en-US" altLang="en-US" dirty="0"/>
          </a:p>
        </p:txBody>
      </p:sp>
      <p:sp>
        <p:nvSpPr>
          <p:cNvPr id="858115" name="Rectangle 3">
            <a:extLst>
              <a:ext uri="{FF2B5EF4-FFF2-40B4-BE49-F238E27FC236}">
                <a16:creationId xmlns:a16="http://schemas.microsoft.com/office/drawing/2014/main" id="{4A30A04E-A9C2-4EA0-92A0-0C8CC175F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751888" cy="4824413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Chceme vždy přeložit celý zdrojový kód?</a:t>
            </a:r>
          </a:p>
          <a:p>
            <a:pPr lvl="1" eaLnBrk="1" hangingPunct="1"/>
            <a:r>
              <a:rPr lang="cs-CZ" altLang="en-US" sz="2000" dirty="0"/>
              <a:t>ne nutně, část kódu může vynechat</a:t>
            </a:r>
            <a:endParaRPr lang="en-US" altLang="en-US" sz="2000" dirty="0"/>
          </a:p>
          <a:p>
            <a:pPr lvl="1" eaLnBrk="1" hangingPunct="1"/>
            <a:r>
              <a:rPr lang="cs-CZ" altLang="en-US" sz="2000" dirty="0"/>
              <a:t>chceme mít zároveň jediný zdrojový kód, ne násobné (nekonzistentní) kopie</a:t>
            </a:r>
          </a:p>
          <a:p>
            <a:pPr eaLnBrk="1" hangingPunct="1"/>
            <a:r>
              <a:rPr lang="cs-CZ" altLang="en-US" sz="2400" dirty="0"/>
              <a:t>Např. v ladícím režimu chceme dodatečné výpisy  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#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ifdef DEBUG  </a:t>
            </a:r>
            <a:r>
              <a:rPr lang="en-US" altLang="en-US" sz="18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("Just testing") </a:t>
            </a:r>
          </a:p>
          <a:p>
            <a:pPr eaLnBrk="1" hangingPunct="1"/>
            <a:r>
              <a:rPr lang="cs-CZ" altLang="en-US" sz="2400" dirty="0"/>
              <a:t>Např. máme části programů závislé na platformě</a:t>
            </a:r>
          </a:p>
          <a:p>
            <a:pPr lvl="1" eaLnBrk="1" hangingPunct="1"/>
            <a:r>
              <a:rPr lang="cs-CZ" altLang="en-US" sz="2000" dirty="0" err="1"/>
              <a:t>little</a:t>
            </a:r>
            <a:r>
              <a:rPr lang="cs-CZ" altLang="en-US" sz="2000" dirty="0"/>
              <a:t> vs. big </a:t>
            </a:r>
            <a:r>
              <a:rPr lang="cs-CZ" altLang="en-US" sz="2000" dirty="0" err="1"/>
              <a:t>endian</a:t>
            </a:r>
            <a:r>
              <a:rPr lang="cs-CZ" altLang="en-US" sz="2000" dirty="0"/>
              <a:t>, Unix vs. Windows</a:t>
            </a:r>
          </a:p>
          <a:p>
            <a:pPr lvl="1" eaLnBrk="1" hangingPunct="1"/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#ifdef _WIN32 </a:t>
            </a:r>
          </a:p>
          <a:p>
            <a:pPr eaLnBrk="1" hangingPunct="1"/>
            <a:r>
              <a:rPr lang="cs-CZ" altLang="en-US" sz="2400" dirty="0"/>
              <a:t>Příkazy preprocesoru pro podmíněný překlad</a:t>
            </a:r>
          </a:p>
          <a:p>
            <a:pPr lvl="1" eaLnBrk="1" hangingPunct="1"/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#if, #ifdef, #ifndef, #else, #elif, </a:t>
            </a:r>
            <a:r>
              <a:rPr lang="en-US" altLang="en-US" sz="2000">
                <a:solidFill>
                  <a:srgbClr val="7F7F00"/>
                </a:solidFill>
                <a:latin typeface="Verdana" panose="020B0604030504040204" pitchFamily="34" charset="0"/>
              </a:rPr>
              <a:t>#endif (</a:t>
            </a:r>
            <a:r>
              <a:rPr lang="en-US" altLang="en-US" sz="1600">
                <a:solidFill>
                  <a:srgbClr val="7F7F00"/>
                </a:solidFill>
                <a:latin typeface="Verdana" panose="020B0604030504040204" pitchFamily="34" charset="0"/>
              </a:rPr>
              <a:t>#</a:t>
            </a:r>
            <a:r>
              <a:rPr lang="en-US" altLang="en-US" sz="1600" dirty="0">
                <a:solidFill>
                  <a:srgbClr val="7F7F00"/>
                </a:solidFill>
                <a:latin typeface="Verdana" panose="020B0604030504040204" pitchFamily="34" charset="0"/>
              </a:rPr>
              <a:t>el</a:t>
            </a:r>
            <a:r>
              <a:rPr lang="cs-CZ" altLang="en-US" sz="1600" dirty="0" err="1">
                <a:solidFill>
                  <a:srgbClr val="7F7F00"/>
                </a:solidFill>
                <a:latin typeface="Verdana" panose="020B0604030504040204" pitchFamily="34" charset="0"/>
              </a:rPr>
              <a:t>ifndef</a:t>
            </a:r>
            <a:r>
              <a:rPr lang="cs-CZ" altLang="en-US" sz="1600" dirty="0"/>
              <a:t> </a:t>
            </a:r>
            <a:r>
              <a:rPr lang="cs-CZ" altLang="en-US" sz="2000" dirty="0"/>
              <a:t>od C23)</a:t>
            </a:r>
          </a:p>
          <a:p>
            <a:pPr eaLnBrk="1" hangingPunct="1"/>
            <a:r>
              <a:rPr lang="cs-CZ" altLang="en-US" sz="2400" dirty="0"/>
              <a:t>Podmínky se vyhodnotí v době překladu</a:t>
            </a:r>
            <a:r>
              <a:rPr lang="en-US" altLang="en-US" sz="2400" dirty="0"/>
              <a:t>!</a:t>
            </a:r>
            <a:endParaRPr lang="cs-CZ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8501D-9186-4E04-B935-353703AF5934}"/>
              </a:ext>
            </a:extLst>
          </p:cNvPr>
          <p:cNvSpPr txBox="1"/>
          <p:nvPr/>
        </p:nvSpPr>
        <p:spPr>
          <a:xfrm>
            <a:off x="5828158" y="3236694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eaLnBrk="1" hangingPunct="1"/>
            <a:r>
              <a:rPr lang="en-US" altLang="en-US" sz="1200" b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#if (DEBUG &gt; 0) &amp;&amp; (DEBUG &lt; 2)</a:t>
            </a:r>
          </a:p>
          <a:p>
            <a:pPr lvl="1" eaLnBrk="1" hangingPunct="1"/>
            <a:r>
              <a:rPr lang="en-US" altLang="en-US" sz="1200" b="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1200" b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("Debug level 1");</a:t>
            </a:r>
          </a:p>
          <a:p>
            <a:pPr lvl="1" eaLnBrk="1" hangingPunct="1"/>
            <a:r>
              <a:rPr lang="en-US" altLang="en-US" sz="1200" b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#endif</a:t>
            </a:r>
            <a:endParaRPr lang="en-US" sz="12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D7C8B951-3287-4638-AE2B-5FB9AD54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A428DF4-8E85-4C3C-A20F-6CC18E09C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Ukázka </a:t>
            </a:r>
            <a:r>
              <a:rPr lang="en-US" altLang="en-US"/>
              <a:t>#ifdef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93BEF55-092B-4D4B-A96F-32A6851D5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7BC50CB2-9118-448C-8E0B-AAB6FCCC4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97000"/>
            <a:ext cx="4562475" cy="4770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&lt;stdlib.h&gt;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&lt;stdio.h&gt;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VERBOSE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"%d %d"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#ifdef VERBOSE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"a=%d b=%d\n"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#endif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"a+b=%d\n"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68357" name="AutoShape 5">
            <a:extLst>
              <a:ext uri="{FF2B5EF4-FFF2-40B4-BE49-F238E27FC236}">
                <a16:creationId xmlns:a16="http://schemas.microsoft.com/office/drawing/2014/main" id="{DF0E745F-967A-4780-86A6-20BD476AB396}"/>
              </a:ext>
            </a:extLst>
          </p:cNvPr>
          <p:cNvSpPr>
            <a:spLocks/>
          </p:cNvSpPr>
          <p:nvPr/>
        </p:nvSpPr>
        <p:spPr bwMode="auto">
          <a:xfrm>
            <a:off x="5562600" y="609600"/>
            <a:ext cx="3429000" cy="609600"/>
          </a:xfrm>
          <a:prstGeom prst="borderCallout2">
            <a:avLst>
              <a:gd name="adj1" fmla="val 18750"/>
              <a:gd name="adj2" fmla="val -2222"/>
              <a:gd name="adj3" fmla="val 18750"/>
              <a:gd name="adj4" fmla="val -44583"/>
              <a:gd name="adj5" fmla="val 279426"/>
              <a:gd name="adj6" fmla="val -88565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Zakomentov</a:t>
            </a:r>
            <a:r>
              <a:rPr lang="cs-CZ" altLang="en-US" sz="1800"/>
              <a:t>áním odstraníme dílčí výpis</a:t>
            </a:r>
            <a:endParaRPr lang="en-US" altLang="en-US" sz="1800"/>
          </a:p>
        </p:txBody>
      </p:sp>
      <p:sp>
        <p:nvSpPr>
          <p:cNvPr id="868358" name="AutoShape 6">
            <a:extLst>
              <a:ext uri="{FF2B5EF4-FFF2-40B4-BE49-F238E27FC236}">
                <a16:creationId xmlns:a16="http://schemas.microsoft.com/office/drawing/2014/main" id="{784E77F9-E8E9-46D8-9CA8-BBFBC50F9C30}"/>
              </a:ext>
            </a:extLst>
          </p:cNvPr>
          <p:cNvSpPr>
            <a:spLocks/>
          </p:cNvSpPr>
          <p:nvPr/>
        </p:nvSpPr>
        <p:spPr bwMode="auto">
          <a:xfrm>
            <a:off x="5486400" y="3810000"/>
            <a:ext cx="3352800" cy="1219200"/>
          </a:xfrm>
          <a:prstGeom prst="borderCallout2">
            <a:avLst>
              <a:gd name="adj1" fmla="val 9375"/>
              <a:gd name="adj2" fmla="val -2273"/>
              <a:gd name="adj3" fmla="val 9375"/>
              <a:gd name="adj4" fmla="val -25000"/>
              <a:gd name="adj5" fmla="val 37759"/>
              <a:gd name="adj6" fmla="val -48625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Pokud není VERBOSE definován, tento řádek nebude vůbec přítomný ve výsledné binárce </a:t>
            </a:r>
            <a:endParaRPr lang="en-US" altLang="en-US" sz="1800"/>
          </a:p>
        </p:txBody>
      </p:sp>
      <p:sp>
        <p:nvSpPr>
          <p:cNvPr id="868359" name="AutoShape 7">
            <a:extLst>
              <a:ext uri="{FF2B5EF4-FFF2-40B4-BE49-F238E27FC236}">
                <a16:creationId xmlns:a16="http://schemas.microsoft.com/office/drawing/2014/main" id="{D039EBF5-5E5F-4AD3-8A72-7785A84D56DC}"/>
              </a:ext>
            </a:extLst>
          </p:cNvPr>
          <p:cNvSpPr>
            <a:spLocks/>
          </p:cNvSpPr>
          <p:nvPr/>
        </p:nvSpPr>
        <p:spPr bwMode="auto">
          <a:xfrm>
            <a:off x="4953000" y="1447800"/>
            <a:ext cx="4038600" cy="1828800"/>
          </a:xfrm>
          <a:prstGeom prst="borderCallout2">
            <a:avLst>
              <a:gd name="adj1" fmla="val 6250"/>
              <a:gd name="adj2" fmla="val -1889"/>
              <a:gd name="adj3" fmla="val 6250"/>
              <a:gd name="adj4" fmla="val -29639"/>
              <a:gd name="adj5" fmla="val 51824"/>
              <a:gd name="adj6" fmla="val -58412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Namísto definice VERBOSE v kódu můžeme použít: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Přepínač překladače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latin typeface="Courier New" panose="02070309020205020404" pitchFamily="49" charset="0"/>
              </a:rPr>
              <a:t>gcc</a:t>
            </a:r>
            <a:r>
              <a:rPr lang="cs-CZ" altLang="en-US" sz="1800" dirty="0">
                <a:latin typeface="Courier New" panose="02070309020205020404" pitchFamily="49" charset="0"/>
              </a:rPr>
              <a:t> –DVERBOSE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/>
              <a:t>(Pokud používáte IDE, hledejte příslušné nastavení pro překladač)</a:t>
            </a:r>
            <a:endParaRPr lang="en-US" alt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7" grpId="0" animBg="1"/>
      <p:bldP spid="868358" grpId="0" animBg="1"/>
      <p:bldP spid="8683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C03F27D3-031F-44B0-A653-9F7689CF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A885001-2012-4EAC-9D6A-BAA5C128C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Z</a:t>
            </a:r>
            <a:r>
              <a:rPr lang="cs-CZ" altLang="en-US"/>
              <a:t>amezení opakovanému vkládání souboru</a:t>
            </a:r>
            <a:endParaRPr lang="en-US" altLang="en-US"/>
          </a:p>
        </p:txBody>
      </p:sp>
      <p:sp>
        <p:nvSpPr>
          <p:cNvPr id="863235" name="Rectangle 3">
            <a:extLst>
              <a:ext uri="{FF2B5EF4-FFF2-40B4-BE49-F238E27FC236}">
                <a16:creationId xmlns:a16="http://schemas.microsoft.com/office/drawing/2014/main" id="{956E3D1D-7E08-4012-B49E-069B27B37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/>
              <a:t>Opakované vložení hlavičkového souboru je nepříjemné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překladač hlásí násobnou deklaraci funkcí apod.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obtížné pohlídat vkládání souboru jen jednou </a:t>
            </a:r>
            <a:r>
              <a:rPr lang="en-US" altLang="en-US" sz="2000"/>
              <a:t>"</a:t>
            </a:r>
            <a:r>
              <a:rPr lang="cs-CZ" altLang="en-US" sz="2000"/>
              <a:t>manuálně</a:t>
            </a:r>
            <a:r>
              <a:rPr lang="en-US" altLang="en-US" sz="2000"/>
              <a:t>"</a:t>
            </a:r>
            <a:r>
              <a:rPr lang="cs-CZ" altLang="en-US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S pomocí podmíněného překladu lze řešit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vložení souboru podmíníme (ne-)existující definicí makra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sz="2100">
                <a:solidFill>
                  <a:srgbClr val="7F7F00"/>
                </a:solidFill>
                <a:latin typeface="Verdana" panose="020B0604030504040204" pitchFamily="34" charset="0"/>
              </a:rPr>
              <a:t>#ifndef JMENOSOUBORU_H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ve vkládaném souboru makro definujeme</a:t>
            </a:r>
          </a:p>
          <a:p>
            <a:pPr lvl="2" eaLnBrk="1" hangingPunct="1">
              <a:lnSpc>
                <a:spcPct val="90000"/>
              </a:lnSpc>
            </a:pPr>
            <a:r>
              <a:rPr lang="pt-BR" altLang="en-US" sz="2100">
                <a:solidFill>
                  <a:srgbClr val="7F7F00"/>
                </a:solidFill>
                <a:latin typeface="Verdana" panose="020B0604030504040204" pitchFamily="34" charset="0"/>
              </a:rPr>
              <a:t>#define JMENOSOUBORU_H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Při prvním</a:t>
            </a:r>
            <a:r>
              <a:rPr lang="en-US" altLang="en-US" sz="2400"/>
              <a:t> </a:t>
            </a:r>
            <a:r>
              <a:rPr lang="cs-CZ" altLang="en-US" sz="2400"/>
              <a:t>vkládání se obsah souboru vloží a zadefinuje makro </a:t>
            </a:r>
            <a:r>
              <a:rPr lang="en-US" altLang="en-US" sz="2400"/>
              <a:t>JMENOSOUBORU</a:t>
            </a:r>
            <a:r>
              <a:rPr lang="cs-CZ" altLang="en-US" sz="2400"/>
              <a:t>_H, které zamezí dalšímu vložení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/>
              <a:t>U souborů </a:t>
            </a:r>
            <a:r>
              <a:rPr lang="en-US" altLang="en-US" sz="2400"/>
              <a:t>*.c se typicky </a:t>
            </a:r>
            <a:r>
              <a:rPr lang="cs-CZ" altLang="en-US" sz="2400"/>
              <a:t>nepoužívá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/>
              <a:t>nepoužíváme </a:t>
            </a:r>
            <a:r>
              <a:rPr lang="en-US" altLang="en-US" sz="1900">
                <a:solidFill>
                  <a:srgbClr val="7F7F00"/>
                </a:solidFill>
                <a:latin typeface="Verdana" panose="020B0604030504040204" pitchFamily="34" charset="0"/>
              </a:rPr>
              <a:t>#include "soubor.c" </a:t>
            </a:r>
            <a:r>
              <a:rPr lang="en-US" altLang="en-US" sz="1900">
                <a:latin typeface="Verdana" panose="020B0604030504040204" pitchFamily="34" charset="0"/>
              </a:rPr>
              <a:t>ale</a:t>
            </a:r>
            <a:r>
              <a:rPr lang="en-US" altLang="en-US" sz="1900">
                <a:solidFill>
                  <a:srgbClr val="7F7F00"/>
                </a:solidFill>
                <a:latin typeface="Verdana" panose="020B0604030504040204" pitchFamily="34" charset="0"/>
              </a:rPr>
              <a:t> #include "soubor.h"</a:t>
            </a:r>
            <a:endParaRPr lang="en-US" altLang="en-US" sz="1800"/>
          </a:p>
        </p:txBody>
      </p:sp>
      <p:sp>
        <p:nvSpPr>
          <p:cNvPr id="863236" name="Text Box 4">
            <a:extLst>
              <a:ext uri="{FF2B5EF4-FFF2-40B4-BE49-F238E27FC236}">
                <a16:creationId xmlns:a16="http://schemas.microsoft.com/office/drawing/2014/main" id="{0DBD05E3-95C8-452A-A184-FDD2D4F8F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3200400"/>
            <a:ext cx="3147015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#ifndef </a:t>
            </a:r>
            <a:r>
              <a:rPr lang="cs-CZ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MYLIB</a:t>
            </a:r>
            <a:r>
              <a:rPr lang="pt-BR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_H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#define </a:t>
            </a:r>
            <a:r>
              <a:rPr lang="cs-CZ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MYLIB_H</a:t>
            </a:r>
            <a:endParaRPr lang="pt-BR" altLang="en-US" sz="1600" b="0" dirty="0">
              <a:solidFill>
                <a:srgbClr val="7F7F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sz="16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obsah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souboru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mylib</a:t>
            </a:r>
            <a:r>
              <a:rPr lang="en-US" altLang="en-US" sz="1600" b="0" dirty="0">
                <a:solidFill>
                  <a:srgbClr val="007F00"/>
                </a:solidFill>
                <a:latin typeface="Courier New" panose="02070309020205020404" pitchFamily="49" charset="0"/>
              </a:rPr>
              <a:t>.h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7F7F00"/>
                </a:solidFill>
                <a:latin typeface="Courier New" panose="02070309020205020404" pitchFamily="49" charset="0"/>
              </a:rPr>
              <a:t>#endif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CDA11A6D-B386-4B50-B281-F2E3DAED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F663D5B-418F-406E-AB98-DE4573183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Preproces</a:t>
            </a:r>
            <a:r>
              <a:rPr lang="cs-CZ" altLang="en-US"/>
              <a:t>or</a:t>
            </a:r>
            <a:r>
              <a:rPr lang="en-US" altLang="en-US"/>
              <a:t> – </a:t>
            </a:r>
            <a:r>
              <a:rPr lang="cs-CZ" altLang="en-US"/>
              <a:t>makra s parametry</a:t>
            </a:r>
            <a:endParaRPr lang="en-US" altLang="en-US"/>
          </a:p>
        </p:txBody>
      </p:sp>
      <p:sp>
        <p:nvSpPr>
          <p:cNvPr id="862211" name="Rectangle 3">
            <a:extLst>
              <a:ext uri="{FF2B5EF4-FFF2-40B4-BE49-F238E27FC236}">
                <a16:creationId xmlns:a16="http://schemas.microsoft.com/office/drawing/2014/main" id="{B6F681E9-2A53-4897-AABB-4BF466559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Makra můžeme použít pro parametrizaci nahrazení opakujícího se kódu (tzv. </a:t>
            </a:r>
            <a:r>
              <a:rPr lang="cs-CZ" altLang="en-US" sz="2400" dirty="0" err="1"/>
              <a:t>function</a:t>
            </a:r>
            <a:r>
              <a:rPr lang="en-US" altLang="en-US" sz="2400" dirty="0"/>
              <a:t>-</a:t>
            </a:r>
            <a:r>
              <a:rPr lang="cs-CZ" altLang="en-US" sz="2400" dirty="0"/>
              <a:t>style </a:t>
            </a:r>
            <a:r>
              <a:rPr lang="en-US" altLang="en-US" sz="2400" dirty="0"/>
              <a:t>macro</a:t>
            </a:r>
            <a:r>
              <a:rPr lang="cs-CZ" altLang="en-US" sz="2000" dirty="0"/>
              <a:t>)</a:t>
            </a:r>
            <a:endParaRPr lang="en-US" altLang="en-US" sz="2000" dirty="0"/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</a:rPr>
              <a:t>#define </a:t>
            </a:r>
            <a:r>
              <a:rPr lang="cs-CZ" altLang="en-US" sz="2400" dirty="0">
                <a:solidFill>
                  <a:schemeClr val="accent2"/>
                </a:solidFill>
              </a:rPr>
              <a:t>JMÉNO_MAKRA (argumenty) </a:t>
            </a:r>
            <a:r>
              <a:rPr lang="cs-CZ" altLang="en-US" sz="2400" dirty="0" err="1">
                <a:solidFill>
                  <a:schemeClr val="accent2"/>
                </a:solidFill>
              </a:rPr>
              <a:t>tělo_makra</a:t>
            </a:r>
            <a:endParaRPr lang="cs-CZ" altLang="en-US" sz="2400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en-US" sz="2400" dirty="0"/>
              <a:t>Preprocesor nahradí (rozvine) výskyty makra včetně jejich zadaných argumentů</a:t>
            </a:r>
          </a:p>
          <a:p>
            <a:pPr lvl="1" eaLnBrk="1" hangingPunct="1"/>
            <a:r>
              <a:rPr lang="cs-CZ" altLang="en-US" sz="2000" dirty="0"/>
              <a:t>argumenty makra v definici se nahradí za reálné argumenty při použití makra</a:t>
            </a:r>
          </a:p>
          <a:p>
            <a:pPr lvl="1" eaLnBrk="1" hangingPunct="1"/>
            <a:endParaRPr lang="en-US" altLang="en-US" sz="2000" dirty="0"/>
          </a:p>
        </p:txBody>
      </p:sp>
      <p:sp>
        <p:nvSpPr>
          <p:cNvPr id="862213" name="Text Box 5">
            <a:extLst>
              <a:ext uri="{FF2B5EF4-FFF2-40B4-BE49-F238E27FC236}">
                <a16:creationId xmlns:a16="http://schemas.microsoft.com/office/drawing/2014/main" id="{CDB520A0-284D-4570-98E0-B78BFE8B3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14800"/>
            <a:ext cx="3249613" cy="230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#define ADD(a, b) (a + b)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A40DB815-CEAD-49D9-8024-E8D5C2D27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4343400"/>
            <a:ext cx="3743325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ADD(a, b) </a:t>
            </a:r>
            <a:r>
              <a:rPr lang="cs-CZ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a + b</a:t>
            </a:r>
            <a:r>
              <a:rPr lang="cs-CZ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)</a:t>
            </a:r>
            <a:endParaRPr lang="it-IT" altLang="en-US" sz="1800">
              <a:solidFill>
                <a:srgbClr val="FF33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862215" name="Text Box 7">
            <a:extLst>
              <a:ext uri="{FF2B5EF4-FFF2-40B4-BE49-F238E27FC236}">
                <a16:creationId xmlns:a16="http://schemas.microsoft.com/office/drawing/2014/main" id="{EAF21511-1F61-4FBB-B213-1FFEC0F29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5429250"/>
            <a:ext cx="34702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62216" name="AutoShape 8">
            <a:extLst>
              <a:ext uri="{FF2B5EF4-FFF2-40B4-BE49-F238E27FC236}">
                <a16:creationId xmlns:a16="http://schemas.microsoft.com/office/drawing/2014/main" id="{E19DC6AB-3B43-4270-9C9D-AE5FB5C8DCE4}"/>
              </a:ext>
            </a:extLst>
          </p:cNvPr>
          <p:cNvSpPr>
            <a:spLocks noChangeArrowheads="1"/>
          </p:cNvSpPr>
          <p:nvPr/>
        </p:nvSpPr>
        <p:spPr bwMode="auto">
          <a:xfrm rot="2767398">
            <a:off x="1741488" y="56769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3" grpId="0" animBg="1"/>
      <p:bldP spid="8622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04ABFFD-0490-4A4A-869D-B79625BE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0B29AC3B-8CD2-44EF-A99F-24A21B8A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905000"/>
            <a:ext cx="3249612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#define ADD(a, b) (a + b)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D709407-5D81-474B-B6D1-A35A39547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Preproces</a:t>
            </a:r>
            <a:r>
              <a:rPr lang="cs-CZ" altLang="en-US" dirty="0" err="1"/>
              <a:t>or</a:t>
            </a:r>
            <a:r>
              <a:rPr lang="en-US" altLang="en-US" dirty="0"/>
              <a:t> – </a:t>
            </a:r>
            <a:r>
              <a:rPr lang="cs-CZ" altLang="en-US" dirty="0"/>
              <a:t>makra s parametry</a:t>
            </a:r>
            <a:endParaRPr lang="en-US" altLang="en-US" dirty="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F571F2C-4DC4-4AC0-90A5-2C2DF56F0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Pozor na Debug vs. Release (optimalizace)</a:t>
            </a:r>
          </a:p>
        </p:txBody>
      </p:sp>
      <p:sp>
        <p:nvSpPr>
          <p:cNvPr id="855045" name="Text Box 5">
            <a:extLst>
              <a:ext uri="{FF2B5EF4-FFF2-40B4-BE49-F238E27FC236}">
                <a16:creationId xmlns:a16="http://schemas.microsoft.com/office/drawing/2014/main" id="{A5C0FAD2-223F-4DE8-9F20-115917FF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888" y="957263"/>
            <a:ext cx="6199187" cy="2892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23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0x00401399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85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0x48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),%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0x0040139d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89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0x4c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),%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edx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0x004013a1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93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edx,%eax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0x004013a4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96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0x44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24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cs-CZ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0x004013a8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100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0x48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),%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0x004013ac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104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0x004013b0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108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0x4c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),%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0x004013b4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112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0x004013b7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115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400">
                <a:solidFill>
                  <a:srgbClr val="FF3300"/>
                </a:solidFill>
                <a:latin typeface="Courier New" panose="02070309020205020404" pitchFamily="49" charset="0"/>
              </a:rPr>
              <a:t>call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0x401d5c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_Z3addii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0x004013bc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120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   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0x44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EFA65B76-539F-4668-B97F-9ED53451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72FFDAA-EFF8-4344-B8B8-E7014C112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Makro vs. </a:t>
            </a:r>
            <a:r>
              <a:rPr lang="cs-CZ" altLang="en-US"/>
              <a:t>Funkce inline </a:t>
            </a:r>
            <a:endParaRPr lang="en-US" altLang="en-US"/>
          </a:p>
        </p:txBody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7117B4ED-AC40-4778-83BC-3CC238A34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Makra s parametry typicky zavedeny z důvodu rychlosti</a:t>
            </a:r>
          </a:p>
          <a:p>
            <a:pPr lvl="1" eaLnBrk="1" hangingPunct="1"/>
            <a:r>
              <a:rPr lang="cs-CZ" altLang="en-US" sz="2000" dirty="0"/>
              <a:t>pokud</a:t>
            </a:r>
            <a:r>
              <a:rPr lang="en-US" altLang="en-US" sz="2000" dirty="0"/>
              <a:t> je </a:t>
            </a:r>
            <a:r>
              <a:rPr lang="cs-CZ" altLang="en-US" sz="2000" dirty="0"/>
              <a:t>standardní funkce, musí se připravit zásobník...</a:t>
            </a:r>
          </a:p>
          <a:p>
            <a:pPr lvl="1" eaLnBrk="1" hangingPunct="1"/>
            <a:r>
              <a:rPr lang="cs-CZ" altLang="en-US" sz="2000" dirty="0"/>
              <a:t>např. jednoduché sečtení dvou čísel může znatelně zpomalovat</a:t>
            </a:r>
          </a:p>
          <a:p>
            <a:pPr eaLnBrk="1" hangingPunct="1"/>
            <a:r>
              <a:rPr lang="cs-CZ" altLang="en-US" sz="2400" dirty="0"/>
              <a:t>Při použití makra vložen přímo kód funkce namísto volání</a:t>
            </a:r>
          </a:p>
          <a:p>
            <a:pPr eaLnBrk="1" hangingPunct="1"/>
            <a:r>
              <a:rPr lang="cs-CZ" altLang="en-US" sz="2400" dirty="0"/>
              <a:t>Optimalizující překladač ale může sám vložit kód funkce namísto volání (tzv. </a:t>
            </a:r>
            <a:r>
              <a:rPr lang="cs-CZ" altLang="en-US" sz="2400" dirty="0" err="1"/>
              <a:t>inlining</a:t>
            </a:r>
            <a:r>
              <a:rPr lang="cs-CZ" altLang="en-US" sz="2400" dirty="0"/>
              <a:t>)</a:t>
            </a:r>
          </a:p>
          <a:p>
            <a:pPr lvl="1" eaLnBrk="1" hangingPunct="1"/>
            <a:r>
              <a:rPr lang="cs-CZ" altLang="en-US" sz="2000" dirty="0"/>
              <a:t>rychlostní optimalizace na úkor paměti (delší kód)</a:t>
            </a:r>
          </a:p>
          <a:p>
            <a:pPr lvl="1" eaLnBrk="1" hangingPunct="1"/>
            <a:r>
              <a:rPr lang="cs-CZ" altLang="en-US" sz="2000" dirty="0"/>
              <a:t>překladače jsou obecně v optimalizaci velice dobré</a:t>
            </a:r>
            <a:r>
              <a:rPr lang="en-US" altLang="en-US" sz="2000" dirty="0"/>
              <a:t>!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Pomocí klíčového slova 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inline</a:t>
            </a:r>
            <a:r>
              <a:rPr lang="cs-CZ" altLang="en-US" sz="2400" dirty="0"/>
              <a:t> signalizujeme funkci vhodnou pro vložení </a:t>
            </a:r>
          </a:p>
          <a:p>
            <a:pPr lvl="1" eaLnBrk="1" hangingPunct="1"/>
            <a:r>
              <a:rPr lang="cs-CZ" altLang="en-US" sz="2000" dirty="0"/>
              <a:t>překladač ale může ignorovat (jen doporučení)</a:t>
            </a:r>
          </a:p>
          <a:p>
            <a:pPr eaLnBrk="1" hangingPunct="1"/>
            <a:r>
              <a:rPr lang="cs-CZ" altLang="en-US" sz="2400" dirty="0"/>
              <a:t>Ladění 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inline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funkc</a:t>
            </a:r>
            <a:r>
              <a:rPr lang="cs-CZ" altLang="en-US" sz="2400" dirty="0"/>
              <a:t>í je výrazně snazší než maker</a:t>
            </a:r>
            <a:r>
              <a:rPr lang="en-US" altLang="en-US" sz="2400" dirty="0"/>
              <a:t>!</a:t>
            </a: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AB0C0C7C-BF49-4235-85D1-035F2B775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625"/>
            <a:ext cx="3860800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</a:t>
            </a:r>
            <a:r>
              <a:rPr lang="cs-CZ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nline i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cs-CZ" altLang="en-US" sz="16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CC00"/>
                </a:solidFill>
                <a:latin typeface="Courier New" panose="02070309020205020404" pitchFamily="49" charset="0"/>
              </a:rPr>
              <a:t>// ...</a:t>
            </a:r>
            <a:endParaRPr lang="en-US" altLang="en-US" sz="1600" b="0">
              <a:solidFill>
                <a:srgbClr val="00CC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3175B6CA-E37C-4BD5-8187-4E7ED152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5329B19-CC0B-4B79-A2EA-B693617DB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Makra – </a:t>
            </a:r>
            <a:r>
              <a:rPr lang="cs-CZ" altLang="en-US"/>
              <a:t>problémy s typem</a:t>
            </a:r>
            <a:endParaRPr lang="en-US" altLang="en-US"/>
          </a:p>
        </p:txBody>
      </p:sp>
      <p:sp>
        <p:nvSpPr>
          <p:cNvPr id="864259" name="Rectangle 3">
            <a:extLst>
              <a:ext uri="{FF2B5EF4-FFF2-40B4-BE49-F238E27FC236}">
                <a16:creationId xmlns:a16="http://schemas.microsoft.com/office/drawing/2014/main" id="{FD4DB03B-57A2-4855-AFBC-929821980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Makro nemá žádný typ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jde o textovou náhradu během </a:t>
            </a:r>
            <a:r>
              <a:rPr lang="cs-CZ" altLang="en-US" sz="2000" dirty="0" err="1"/>
              <a:t>preprocessingu</a:t>
            </a: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velmi náchylné na textové překlepy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Např. pozor na</a:t>
            </a:r>
            <a:endParaRPr lang="en-US" altLang="en-US" sz="2400" b="1" dirty="0">
              <a:solidFill>
                <a:srgbClr val="FF33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hodnotou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makra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zde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10000; </a:t>
            </a:r>
            <a:r>
              <a:rPr lang="en-US" altLang="en-US" sz="2000" dirty="0">
                <a:solidFill>
                  <a:srgbClr val="007F00"/>
                </a:solidFill>
              </a:rPr>
              <a:t>// int array[10000;];</a:t>
            </a:r>
            <a:endParaRPr lang="cs-CZ" altLang="en-US" sz="2000" dirty="0">
              <a:solidFill>
                <a:srgbClr val="7F7F0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=</a:t>
            </a:r>
            <a:r>
              <a:rPr lang="en-US" altLang="en-US" sz="2000" dirty="0"/>
              <a:t>&gt;</a:t>
            </a:r>
            <a:r>
              <a:rPr lang="cs-CZ" altLang="en-US" sz="2000" dirty="0"/>
              <a:t> </a:t>
            </a:r>
            <a:r>
              <a:rPr lang="en-US" altLang="en-US" sz="2000" dirty="0" err="1"/>
              <a:t>chyba</a:t>
            </a:r>
            <a:r>
              <a:rPr lang="cs-CZ" altLang="en-US" sz="2000" dirty="0"/>
              <a:t>, ale tuto odhalí už překladač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Překladač nemůže kontrolovat typovou správnost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zvyšuje se riziko nesprávné interpretace dat</a:t>
            </a:r>
            <a:endParaRPr lang="cs-CZ" altLang="en-US" sz="2000" b="1" dirty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Často problém díky automatickým implicitním konverzím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díky automatické konverzi překladač neohlásí chybu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paměť s konstantou 100 je interpretována jako řetězec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=&gt; </a:t>
            </a:r>
            <a:r>
              <a:rPr lang="cs-CZ" altLang="en-US" sz="2000" dirty="0"/>
              <a:t>chyba se projeví až za běhu </a:t>
            </a:r>
            <a:r>
              <a:rPr lang="en-US" altLang="en-US" sz="2000" dirty="0">
                <a:sym typeface="Wingdings" panose="05000000000000000000" pitchFamily="2" charset="2"/>
              </a:rPr>
              <a:t></a:t>
            </a:r>
            <a:endParaRPr lang="cs-CZ" altLang="en-US" sz="2000" dirty="0"/>
          </a:p>
        </p:txBody>
      </p:sp>
      <p:sp>
        <p:nvSpPr>
          <p:cNvPr id="864260" name="Text Box 4">
            <a:extLst>
              <a:ext uri="{FF2B5EF4-FFF2-40B4-BE49-F238E27FC236}">
                <a16:creationId xmlns:a16="http://schemas.microsoft.com/office/drawing/2014/main" id="{00E19E96-FC52-460C-8DB6-D4890DB6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15000"/>
            <a:ext cx="29241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VALUE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"%s"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64261" name="Text Box 5">
            <a:extLst>
              <a:ext uri="{FF2B5EF4-FFF2-40B4-BE49-F238E27FC236}">
                <a16:creationId xmlns:a16="http://schemas.microsoft.com/office/drawing/2014/main" id="{D5E6ED33-BBDC-4746-8684-3B96D24F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540000"/>
            <a:ext cx="347027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ARRAYSIZE 10000;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array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ARRAYSIZE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0" grpId="0" animBg="1"/>
      <p:bldP spid="8642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E1A064FC-999B-4FDD-BE82-865817D8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08D2BC7-B645-4865-89A0-8E246C130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Makra – problémy s rozvojem</a:t>
            </a:r>
            <a:endParaRPr lang="en-US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B179EEC-77A6-4D61-A41A-EAFDF3332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Velký pozor na přesný výsledek rozvoje</a:t>
            </a:r>
            <a:endParaRPr lang="en-US" altLang="en-US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E7504C26-ADDB-4568-80D9-D756F073A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3743325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ADD(a, b)   a + b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872454" name="Text Box 6">
            <a:extLst>
              <a:ext uri="{FF2B5EF4-FFF2-40B4-BE49-F238E27FC236}">
                <a16:creationId xmlns:a16="http://schemas.microsoft.com/office/drawing/2014/main" id="{E37CE5B0-35A3-4920-A575-55F652614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09800"/>
            <a:ext cx="3197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872455" name="Text Box 7">
            <a:extLst>
              <a:ext uri="{FF2B5EF4-FFF2-40B4-BE49-F238E27FC236}">
                <a16:creationId xmlns:a16="http://schemas.microsoft.com/office/drawing/2014/main" id="{E6B394B5-116E-4A90-8EF5-2E770ED1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3743325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ADD(a, b) </a:t>
            </a:r>
            <a:r>
              <a:rPr lang="cs-CZ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(</a:t>
            </a:r>
            <a:r>
              <a:rPr lang="it-IT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a + b</a:t>
            </a:r>
            <a:r>
              <a:rPr lang="cs-CZ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)</a:t>
            </a:r>
            <a:endParaRPr lang="it-IT" altLang="en-US" sz="1800">
              <a:solidFill>
                <a:srgbClr val="FF33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fr-F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fr-F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872456" name="Text Box 8">
            <a:extLst>
              <a:ext uri="{FF2B5EF4-FFF2-40B4-BE49-F238E27FC236}">
                <a16:creationId xmlns:a16="http://schemas.microsoft.com/office/drawing/2014/main" id="{B2074CE4-3F24-48C7-BB3A-53357B88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34702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1800">
                <a:solidFill>
                  <a:srgbClr val="FF33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72457" name="AutoShape 9">
            <a:extLst>
              <a:ext uri="{FF2B5EF4-FFF2-40B4-BE49-F238E27FC236}">
                <a16:creationId xmlns:a16="http://schemas.microsoft.com/office/drawing/2014/main" id="{233E3B48-4895-4C43-B9AD-447A9332A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72458" name="AutoShape 10">
            <a:extLst>
              <a:ext uri="{FF2B5EF4-FFF2-40B4-BE49-F238E27FC236}">
                <a16:creationId xmlns:a16="http://schemas.microsoft.com/office/drawing/2014/main" id="{BB9A2F49-0A66-4243-87FC-B786B5AA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72460" name="AutoShape 12">
            <a:extLst>
              <a:ext uri="{FF2B5EF4-FFF2-40B4-BE49-F238E27FC236}">
                <a16:creationId xmlns:a16="http://schemas.microsoft.com/office/drawing/2014/main" id="{7A17D4ED-99CC-491B-8348-5F675C77B6AD}"/>
              </a:ext>
            </a:extLst>
          </p:cNvPr>
          <p:cNvSpPr>
            <a:spLocks/>
          </p:cNvSpPr>
          <p:nvPr/>
        </p:nvSpPr>
        <p:spPr bwMode="auto">
          <a:xfrm>
            <a:off x="5486400" y="3810000"/>
            <a:ext cx="3429000" cy="685800"/>
          </a:xfrm>
          <a:prstGeom prst="borderCallout2">
            <a:avLst>
              <a:gd name="adj1" fmla="val 16667"/>
              <a:gd name="adj2" fmla="val -2222"/>
              <a:gd name="adj3" fmla="val 16667"/>
              <a:gd name="adj4" fmla="val -24444"/>
              <a:gd name="adj5" fmla="val 93519"/>
              <a:gd name="adj6" fmla="val -47546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používejte preventivní uzávorkování</a:t>
            </a: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4" grpId="0" animBg="1"/>
      <p:bldP spid="872455" grpId="0" animBg="1"/>
      <p:bldP spid="872456" grpId="0" animBg="1"/>
      <p:bldP spid="8724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B31319D1-1397-4942-996C-CF1E22EE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1332EFD-05F6-4F4D-958E-D413CE55A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Makra </a:t>
            </a:r>
            <a:r>
              <a:rPr lang="cs-CZ" altLang="en-US"/>
              <a:t>- shrnutí</a:t>
            </a:r>
            <a:endParaRPr lang="en-US" altLang="en-US"/>
          </a:p>
        </p:txBody>
      </p:sp>
      <p:sp>
        <p:nvSpPr>
          <p:cNvPr id="870403" name="Rectangle 3">
            <a:extLst>
              <a:ext uri="{FF2B5EF4-FFF2-40B4-BE49-F238E27FC236}">
                <a16:creationId xmlns:a16="http://schemas.microsoft.com/office/drawing/2014/main" id="{2ACB1780-F482-432E-8C6E-3BDF078FD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Makra se vyhodnocují při překladu, nikoli při běhu</a:t>
            </a:r>
          </a:p>
          <a:p>
            <a:pPr eaLnBrk="1" hangingPunct="1"/>
            <a:r>
              <a:rPr lang="cs-CZ" altLang="en-US" dirty="0"/>
              <a:t>Snažte se minimalizovat jejich používání</a:t>
            </a:r>
          </a:p>
          <a:p>
            <a:pPr lvl="1" eaLnBrk="1" hangingPunct="1"/>
            <a:r>
              <a:rPr lang="en-US" altLang="en-US" dirty="0"/>
              <a:t>#include “</a:t>
            </a:r>
            <a:r>
              <a:rPr lang="en-US" altLang="en-US" dirty="0" err="1"/>
              <a:t>library.h</a:t>
            </a:r>
            <a:r>
              <a:rPr lang="en-US" altLang="en-US" dirty="0"/>
              <a:t>” </a:t>
            </a:r>
          </a:p>
          <a:p>
            <a:pPr lvl="1" eaLnBrk="1" hangingPunct="1"/>
            <a:r>
              <a:rPr lang="en-US" altLang="en-US" dirty="0"/>
              <a:t>#ifndef SOUBOR_H </a:t>
            </a:r>
          </a:p>
          <a:p>
            <a:pPr lvl="1" eaLnBrk="1" hangingPunct="1"/>
            <a:r>
              <a:rPr lang="en-US" altLang="en-US" dirty="0"/>
              <a:t>#define MAX 10 ... </a:t>
            </a:r>
            <a:r>
              <a:rPr lang="cs-CZ" altLang="en-US" dirty="0"/>
              <a:t>raději </a:t>
            </a:r>
            <a:r>
              <a:rPr lang="cs-CZ" altLang="en-US" dirty="0" err="1">
                <a:latin typeface="Courier New" panose="02070309020205020404" pitchFamily="49" charset="0"/>
              </a:rPr>
              <a:t>const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cs-CZ" altLang="en-US" dirty="0" err="1">
                <a:latin typeface="Courier New" panose="02070309020205020404" pitchFamily="49" charset="0"/>
              </a:rPr>
              <a:t>int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</a:rPr>
              <a:t>MAX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</a:rPr>
              <a:t>= 10;</a:t>
            </a:r>
          </a:p>
          <a:p>
            <a:pPr lvl="1" eaLnBrk="1" hangingPunct="1"/>
            <a:r>
              <a:rPr lang="en-US" altLang="en-US" dirty="0"/>
              <a:t>#define VALUE_T int ... </a:t>
            </a:r>
            <a:r>
              <a:rPr lang="cs-CZ" altLang="en-US" dirty="0"/>
              <a:t>lépe </a:t>
            </a:r>
            <a:r>
              <a:rPr lang="cs-CZ" altLang="en-US" dirty="0" err="1">
                <a:latin typeface="Courier New" panose="02070309020205020404" pitchFamily="49" charset="0"/>
              </a:rPr>
              <a:t>typedef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cs-CZ" altLang="en-US" dirty="0" err="1">
                <a:latin typeface="Courier New" panose="02070309020205020404" pitchFamily="49" charset="0"/>
              </a:rPr>
              <a:t>int</a:t>
            </a:r>
            <a:r>
              <a:rPr lang="cs-CZ" altLang="en-US" dirty="0">
                <a:latin typeface="Courier New" panose="02070309020205020404" pitchFamily="49" charset="0"/>
              </a:rPr>
              <a:t> VALUE_T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  <a:endParaRPr lang="cs-CZ" altLang="en-US" dirty="0">
              <a:latin typeface="Courier New" panose="02070309020205020404" pitchFamily="49" charset="0"/>
            </a:endParaRPr>
          </a:p>
          <a:p>
            <a:pPr eaLnBrk="1" hangingPunct="1"/>
            <a:r>
              <a:rPr lang="cs-CZ" altLang="en-US" dirty="0"/>
              <a:t>Používejte inline funkce namísto funkčních maker</a:t>
            </a:r>
          </a:p>
          <a:p>
            <a:pPr lvl="1" eaLnBrk="1" hangingPunct="1"/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inline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add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namísto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it-IT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#define ADD(a,b) (a+b)</a:t>
            </a:r>
            <a:endParaRPr lang="it-IT" altLang="en-US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en-US" dirty="0"/>
              <a:t>Podmíněný překlad častý při využití </a:t>
            </a:r>
            <a:r>
              <a:rPr lang="cs-CZ" altLang="en-US" dirty="0" err="1"/>
              <a:t>platformově</a:t>
            </a:r>
            <a:r>
              <a:rPr lang="cs-CZ" altLang="en-US" dirty="0"/>
              <a:t> závislých operací </a:t>
            </a: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4876706-361B-4B73-0FA2-0C81CDC7F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0" y="2530466"/>
            <a:ext cx="304800" cy="3048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B8BE3D9-51B1-2240-4B0E-2BD1A4CE9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19" y="2971800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82C0404-6568-469A-A6D9-6F2DF2FC9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410585"/>
            <a:ext cx="304800" cy="3048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8D877D4-C5DE-C847-68CF-F7C83E07C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3" y="3826117"/>
            <a:ext cx="304800" cy="3048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6E18E38-7E8F-4053-BB7A-FD647996C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72" y="56388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40C62656-750C-49C0-9EEF-E5740437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8E1BE29-D29B-49AE-90A5-CC7E0B05F6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Zbývající klíčová slova jazyka C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3381C7FE-4C16-423B-A20A-27746DA2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D4972B5-D8B2-4E07-83CA-9B19262431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Preprocesor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9A63522E-9EC6-4512-8A62-023BAE9D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4317792-78C3-4590-8B8E-6299ADE5A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Klíčová slova C99</a:t>
            </a:r>
            <a:endParaRPr lang="en-US" altLang="en-US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AD1CDEB-43E1-4CA5-8345-761517357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rgbClr val="33CC33"/>
                </a:solidFill>
              </a:rPr>
              <a:t>_Bool</a:t>
            </a:r>
            <a:endParaRPr lang="cs-CZ" altLang="en-US" sz="1900" b="1">
              <a:solidFill>
                <a:srgbClr val="33CC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rgbClr val="33CC33"/>
                </a:solidFill>
              </a:rPr>
              <a:t>_Complex</a:t>
            </a:r>
            <a:endParaRPr lang="cs-CZ" altLang="en-US" sz="1900" b="1">
              <a:solidFill>
                <a:srgbClr val="33CC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rgbClr val="33CC33"/>
                </a:solidFill>
              </a:rPr>
              <a:t>_Imaginary</a:t>
            </a:r>
            <a:r>
              <a:rPr lang="en-US" altLang="en-US" sz="1900"/>
              <a:t> </a:t>
            </a:r>
            <a:endParaRPr lang="cs-CZ" altLang="en-US" sz="1900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chemeClr val="accent2"/>
                </a:solidFill>
              </a:rPr>
              <a:t>auto</a:t>
            </a:r>
            <a:br>
              <a:rPr lang="en-US" altLang="en-US" sz="1900" b="1">
                <a:solidFill>
                  <a:srgbClr val="FF3300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break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case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char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const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continue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default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do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double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else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enum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chemeClr val="accent2"/>
                </a:solidFill>
              </a:rPr>
              <a:t>extern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float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for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rgbClr val="FF3300"/>
                </a:solidFill>
              </a:rPr>
              <a:t>goto</a:t>
            </a:r>
            <a:br>
              <a:rPr lang="en-US" altLang="en-US" sz="1900" b="1">
                <a:solidFill>
                  <a:srgbClr val="FF3300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if</a:t>
            </a:r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4064640D-B5F8-417C-82D3-5112CC8D8D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rgbClr val="33CC33"/>
                </a:solidFill>
              </a:rPr>
              <a:t>int</a:t>
            </a:r>
            <a:endParaRPr lang="cs-CZ" altLang="en-US" sz="1900" b="1">
              <a:solidFill>
                <a:srgbClr val="33CC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chemeClr val="accent2"/>
                </a:solidFill>
              </a:rPr>
              <a:t>inline</a:t>
            </a:r>
            <a:r>
              <a:rPr lang="en-US" altLang="en-US" sz="1900">
                <a:solidFill>
                  <a:schemeClr val="accent2"/>
                </a:solidFill>
              </a:rPr>
              <a:t> </a:t>
            </a:r>
            <a:br>
              <a:rPr lang="en-US" altLang="en-US" sz="1900" b="1">
                <a:solidFill>
                  <a:srgbClr val="00CC00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long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chemeClr val="accent2"/>
                </a:solidFill>
              </a:rPr>
              <a:t>register</a:t>
            </a:r>
            <a:endParaRPr lang="cs-CZ" altLang="en-US" sz="1900" b="1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>
                <a:solidFill>
                  <a:schemeClr val="accent2"/>
                </a:solidFill>
              </a:rPr>
              <a:t>restrict</a:t>
            </a:r>
            <a:r>
              <a:rPr lang="en-US" altLang="en-US" sz="1900"/>
              <a:t> </a:t>
            </a:r>
            <a:br>
              <a:rPr lang="en-US" altLang="en-US" sz="1900" b="1">
                <a:solidFill>
                  <a:srgbClr val="FF3300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return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short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signed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sizeof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chemeClr val="accent2"/>
                </a:solidFill>
              </a:rPr>
              <a:t>static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struct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switch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typedef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union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unsigned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void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chemeClr val="accent2"/>
                </a:solidFill>
              </a:rPr>
              <a:t>volatile</a:t>
            </a:r>
            <a:br>
              <a:rPr lang="en-US" altLang="en-US" sz="1900" b="1">
                <a:solidFill>
                  <a:srgbClr val="33CC33"/>
                </a:solidFill>
              </a:rPr>
            </a:br>
            <a:r>
              <a:rPr lang="en-US" altLang="en-US" sz="1900" b="1">
                <a:solidFill>
                  <a:srgbClr val="33CC33"/>
                </a:solidFill>
              </a:rPr>
              <a:t>while</a:t>
            </a:r>
            <a:r>
              <a:rPr lang="en-US" altLang="en-US" sz="1900">
                <a:solidFill>
                  <a:srgbClr val="33CC33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1900">
              <a:solidFill>
                <a:srgbClr val="33CC3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A8E5E-DD54-492A-BD80-68A54E703591}"/>
              </a:ext>
            </a:extLst>
          </p:cNvPr>
          <p:cNvSpPr txBox="1"/>
          <p:nvPr/>
        </p:nvSpPr>
        <p:spPr>
          <a:xfrm>
            <a:off x="381000" y="967859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https://en.cppreference.com/w/c/keyword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8C7F9724-9C21-45B8-B63F-6E4613DD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3CAADAE-9482-4AE6-BA5C-FBB2752C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Problém s goto</a:t>
            </a:r>
            <a:endParaRPr lang="en-US" altLang="en-US"/>
          </a:p>
        </p:txBody>
      </p:sp>
      <p:sp>
        <p:nvSpPr>
          <p:cNvPr id="823299" name="Rectangle 3">
            <a:extLst>
              <a:ext uri="{FF2B5EF4-FFF2-40B4-BE49-F238E27FC236}">
                <a16:creationId xmlns:a16="http://schemas.microsoft.com/office/drawing/2014/main" id="{9FCEACBF-A169-4E29-93DF-2A18310FA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g</a:t>
            </a:r>
            <a:r>
              <a:rPr lang="en-US" altLang="en-US" dirty="0" err="1"/>
              <a:t>oto</a:t>
            </a:r>
            <a:r>
              <a:rPr lang="en-US" altLang="en-US" dirty="0"/>
              <a:t> </a:t>
            </a:r>
            <a:r>
              <a:rPr lang="cs-CZ" altLang="en-US" dirty="0"/>
              <a:t>skočí na místo označené návěštím (nepodmíněný skok)</a:t>
            </a:r>
          </a:p>
          <a:p>
            <a:pPr eaLnBrk="1" hangingPunct="1"/>
            <a:r>
              <a:rPr lang="cs-CZ" altLang="en-US" dirty="0"/>
              <a:t>Syntaxe: </a:t>
            </a:r>
            <a:r>
              <a:rPr lang="cs-CZ" altLang="en-US" b="1" dirty="0" err="1">
                <a:latin typeface="Courier New" panose="02070309020205020404" pitchFamily="49" charset="0"/>
              </a:rPr>
              <a:t>goto</a:t>
            </a:r>
            <a:r>
              <a:rPr lang="cs-CZ" altLang="en-US" b="1" dirty="0">
                <a:latin typeface="Courier New" panose="02070309020205020404" pitchFamily="49" charset="0"/>
              </a:rPr>
              <a:t> </a:t>
            </a:r>
            <a:r>
              <a:rPr lang="cs-CZ" altLang="en-US" b="1" dirty="0" err="1">
                <a:latin typeface="Courier New" panose="02070309020205020404" pitchFamily="49" charset="0"/>
              </a:rPr>
              <a:t>jméno_návěští</a:t>
            </a:r>
            <a:r>
              <a:rPr lang="en-US" altLang="en-US" b="1" dirty="0">
                <a:latin typeface="Courier New" panose="02070309020205020404" pitchFamily="49" charset="0"/>
              </a:rPr>
              <a:t>;</a:t>
            </a:r>
            <a:r>
              <a:rPr lang="cs-CZ" altLang="en-US" dirty="0"/>
              <a:t> </a:t>
            </a:r>
          </a:p>
          <a:p>
            <a:pPr eaLnBrk="1" hangingPunct="1"/>
            <a:r>
              <a:rPr lang="cs-CZ" altLang="en-US" dirty="0"/>
              <a:t>Návěští znáte z příkazu switch</a:t>
            </a:r>
          </a:p>
          <a:p>
            <a:pPr lvl="1" eaLnBrk="1" hangingPunct="1"/>
            <a:r>
              <a:rPr lang="cs-CZ" altLang="en-US" dirty="0" err="1"/>
              <a:t>jméno_návěští</a:t>
            </a:r>
            <a:r>
              <a:rPr lang="cs-CZ" altLang="en-US" dirty="0"/>
              <a:t>: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823304" name="Text Box 8">
            <a:extLst>
              <a:ext uri="{FF2B5EF4-FFF2-40B4-BE49-F238E27FC236}">
                <a16:creationId xmlns:a16="http://schemas.microsoft.com/office/drawing/2014/main" id="{59F85F62-6B1C-4D81-925E-AEAE3EDC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86200"/>
            <a:ext cx="542328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/*anything*/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error_occured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 dirty="0">
                <a:latin typeface="Courier New" panose="02070309020205020404" pitchFamily="49" charset="0"/>
              </a:rPr>
              <a:t>error</a:t>
            </a:r>
            <a:r>
              <a:rPr lang="cs-CZ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=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-1; </a:t>
            </a:r>
            <a:endParaRPr lang="cs-CZ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 err="1">
                <a:solidFill>
                  <a:srgbClr val="00007F"/>
                </a:solidFill>
                <a:latin typeface="Courier New" panose="02070309020205020404" pitchFamily="49" charset="0"/>
              </a:rPr>
              <a:t>goto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step outside all nested blocks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end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</a:t>
            </a:r>
            <a:r>
              <a:rPr lang="cs-CZ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do </a:t>
            </a:r>
            <a:r>
              <a:rPr lang="cs-CZ" altLang="en-US" sz="1800" b="0" dirty="0" err="1">
                <a:solidFill>
                  <a:srgbClr val="007F00"/>
                </a:solidFill>
                <a:latin typeface="Courier New" panose="02070309020205020404" pitchFamily="49" charset="0"/>
              </a:rPr>
              <a:t>some</a:t>
            </a:r>
            <a:r>
              <a:rPr lang="cs-CZ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error handling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823305" name="Freeform 9">
            <a:extLst>
              <a:ext uri="{FF2B5EF4-FFF2-40B4-BE49-F238E27FC236}">
                <a16:creationId xmlns:a16="http://schemas.microsoft.com/office/drawing/2014/main" id="{1BE68C2F-9BC5-4E9B-A66D-1AA50CA475EB}"/>
              </a:ext>
            </a:extLst>
          </p:cNvPr>
          <p:cNvSpPr>
            <a:spLocks/>
          </p:cNvSpPr>
          <p:nvPr/>
        </p:nvSpPr>
        <p:spPr bwMode="auto">
          <a:xfrm>
            <a:off x="2527482" y="4892705"/>
            <a:ext cx="1244600" cy="1066800"/>
          </a:xfrm>
          <a:custGeom>
            <a:avLst/>
            <a:gdLst>
              <a:gd name="T0" fmla="*/ 2147483646 w 784"/>
              <a:gd name="T1" fmla="*/ 0 h 672"/>
              <a:gd name="T2" fmla="*/ 2147483646 w 784"/>
              <a:gd name="T3" fmla="*/ 2147483646 h 672"/>
              <a:gd name="T4" fmla="*/ 2147483646 w 784"/>
              <a:gd name="T5" fmla="*/ 2147483646 h 6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4" h="672">
                <a:moveTo>
                  <a:pt x="784" y="0"/>
                </a:moveTo>
                <a:cubicBezTo>
                  <a:pt x="456" y="64"/>
                  <a:pt x="128" y="128"/>
                  <a:pt x="64" y="240"/>
                </a:cubicBezTo>
                <a:cubicBezTo>
                  <a:pt x="0" y="352"/>
                  <a:pt x="200" y="512"/>
                  <a:pt x="400" y="6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CE1F1EBE-0B89-48D0-9F11-95080BEF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547F26-DD76-4EAC-96E5-5B2F60E72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cs-CZ" altLang="en-US" dirty="0" err="1"/>
              <a:t>oužití</a:t>
            </a:r>
            <a:r>
              <a:rPr lang="cs-CZ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(</a:t>
            </a:r>
            <a:r>
              <a:rPr lang="cs-CZ" altLang="en-US" dirty="0"/>
              <a:t>zkráceno</a:t>
            </a:r>
            <a:r>
              <a:rPr lang="en-US" altLang="en-US" dirty="0"/>
              <a:t>)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4CC775B-08D4-4077-AE2E-DE514CE3F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ACD3EC5B-04D1-4AF8-ADE6-460B6B48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81007"/>
            <a:ext cx="4926349" cy="52952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50" dirty="0">
                <a:solidFill>
                  <a:srgbClr val="7F7F00"/>
                </a:solidFill>
                <a:latin typeface="Verdana" panose="020B0604030504040204" pitchFamily="34" charset="0"/>
              </a:rPr>
              <a:t>#include &lt;</a:t>
            </a:r>
            <a:r>
              <a:rPr lang="en-US" sz="1050" dirty="0" err="1">
                <a:solidFill>
                  <a:srgbClr val="7F7F00"/>
                </a:solidFill>
                <a:latin typeface="Verdana" panose="020B0604030504040204" pitchFamily="34" charset="0"/>
              </a:rPr>
              <a:t>stdio.h</a:t>
            </a:r>
            <a:r>
              <a:rPr lang="en-US" sz="1050" dirty="0">
                <a:solidFill>
                  <a:srgbClr val="7F7F00"/>
                </a:solidFill>
                <a:latin typeface="Verdana" panose="020B0604030504040204" pitchFamily="34" charset="0"/>
              </a:rPr>
              <a:t>&gt;</a:t>
            </a:r>
          </a:p>
          <a:p>
            <a:pPr>
              <a:buNone/>
            </a:pP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 = 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nn-NO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nn-NO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nn-NO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Regular code, possible allocation of resources (memory, files)            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Shall not happen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US" sz="105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goto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out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Shall not happen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US" sz="105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goto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out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out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Release unneeded resources here (</a:t>
            </a:r>
            <a:r>
              <a:rPr lang="en-US" sz="1050" b="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fclose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(), free()...)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Check if error happened based on variable error (error != 0)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 </a:t>
            </a:r>
            <a:r>
              <a:rPr lang="es-E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s-E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s-ES" sz="1050" b="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s-ES" sz="1050" b="0" dirty="0" err="1">
                <a:solidFill>
                  <a:srgbClr val="7F007F"/>
                </a:solidFill>
                <a:latin typeface="Verdana" panose="020B0604030504040204" pitchFamily="34" charset="0"/>
              </a:rPr>
              <a:t>Some</a:t>
            </a:r>
            <a:r>
              <a:rPr lang="es-ES" sz="1050" b="0" dirty="0">
                <a:solidFill>
                  <a:srgbClr val="7F007F"/>
                </a:solidFill>
                <a:latin typeface="Verdana" panose="020B0604030504040204" pitchFamily="34" charset="0"/>
              </a:rPr>
              <a:t> error: %d"</a:t>
            </a:r>
            <a:r>
              <a:rPr lang="es-E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s-E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s-E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s-E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);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 </a:t>
            </a:r>
            <a:r>
              <a:rPr lang="en-U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>
                <a:solidFill>
                  <a:srgbClr val="7F007F"/>
                </a:solidFill>
                <a:latin typeface="Verdana" panose="020B0604030504040204" pitchFamily="34" charset="0"/>
              </a:rPr>
              <a:t>"No error"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); 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   return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050" dirty="0">
              <a:latin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A2BDE-5C0B-4EE0-B85D-557BA19D8878}"/>
              </a:ext>
            </a:extLst>
          </p:cNvPr>
          <p:cNvSpPr txBox="1"/>
          <p:nvPr/>
        </p:nvSpPr>
        <p:spPr>
          <a:xfrm>
            <a:off x="1244080" y="158335"/>
            <a:ext cx="789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</a:rPr>
              <a:t>Adapted from </a:t>
            </a:r>
            <a:r>
              <a:rPr lang="en-GB" altLang="en-US" sz="1200" b="0" i="1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https://web.archive.org/web/20120604082341/http://blog.julipedia.org/2005/08/using-gotos-in-c.html</a:t>
            </a:r>
            <a:endParaRPr lang="en-GB" altLang="en-US" sz="1200" b="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200" b="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095B-C5CB-4AEF-8CD6-A52F471F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48BFF-ADB5-4284-831D-212D42673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FF770-A6C9-4007-A761-54B3463C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02B8B7F-D46A-473D-A38C-FF054803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7772"/>
            <a:ext cx="4926349" cy="51013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050" dirty="0">
                <a:solidFill>
                  <a:srgbClr val="7F7F00"/>
                </a:solidFill>
                <a:latin typeface="Verdana" panose="020B0604030504040204" pitchFamily="34" charset="0"/>
              </a:rPr>
              <a:t>#include &lt;</a:t>
            </a:r>
            <a:r>
              <a:rPr lang="en-US" sz="1050" dirty="0" err="1">
                <a:solidFill>
                  <a:srgbClr val="7F7F00"/>
                </a:solidFill>
                <a:latin typeface="Verdana" panose="020B0604030504040204" pitchFamily="34" charset="0"/>
              </a:rPr>
              <a:t>stdio.h</a:t>
            </a:r>
            <a:r>
              <a:rPr lang="en-US" sz="1050" dirty="0">
                <a:solidFill>
                  <a:srgbClr val="7F7F00"/>
                </a:solidFill>
                <a:latin typeface="Verdana" panose="020B0604030504040204" pitchFamily="34" charset="0"/>
              </a:rPr>
              <a:t>&gt;</a:t>
            </a:r>
          </a:p>
          <a:p>
            <a:pPr>
              <a:buNone/>
            </a:pP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nn-NO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nn-NO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nn-NO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nn-NO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Regular code, possible allocation of resources (memory, files)            </a:t>
            </a:r>
          </a:p>
          <a:p>
            <a:pPr>
              <a:buNone/>
            </a:pPr>
            <a:endParaRPr lang="en-US" sz="1050" b="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Shall not happen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endParaRPr lang="en-US" sz="1050" b="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US" sz="105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goto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out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   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Code was executed and there are no errors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out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Release unneeded resources here (</a:t>
            </a:r>
            <a:r>
              <a:rPr lang="en-US" sz="1050" b="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fclose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(), free()...)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Check if error happened based on variable error (error != 0)</a:t>
            </a: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!=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 </a:t>
            </a:r>
            <a:r>
              <a:rPr lang="es-E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s-E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s-ES" sz="1050" b="0" dirty="0">
                <a:solidFill>
                  <a:srgbClr val="7F007F"/>
                </a:solidFill>
                <a:latin typeface="Verdana" panose="020B0604030504040204" pitchFamily="34" charset="0"/>
              </a:rPr>
              <a:t>"</a:t>
            </a:r>
            <a:r>
              <a:rPr lang="es-ES" sz="1050" b="0" dirty="0" err="1">
                <a:solidFill>
                  <a:srgbClr val="7F007F"/>
                </a:solidFill>
                <a:latin typeface="Verdana" panose="020B0604030504040204" pitchFamily="34" charset="0"/>
              </a:rPr>
              <a:t>Some</a:t>
            </a:r>
            <a:r>
              <a:rPr lang="es-ES" sz="1050" b="0" dirty="0">
                <a:solidFill>
                  <a:srgbClr val="7F007F"/>
                </a:solidFill>
                <a:latin typeface="Verdana" panose="020B0604030504040204" pitchFamily="34" charset="0"/>
              </a:rPr>
              <a:t> error: %d"</a:t>
            </a:r>
            <a:r>
              <a:rPr lang="es-E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s-E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s-E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s-E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);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 </a:t>
            </a: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else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 </a:t>
            </a:r>
            <a:r>
              <a:rPr lang="en-US" sz="105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050" b="0" dirty="0">
                <a:solidFill>
                  <a:srgbClr val="7F007F"/>
                </a:solidFill>
                <a:latin typeface="Verdana" panose="020B0604030504040204" pitchFamily="34" charset="0"/>
              </a:rPr>
              <a:t>"No error"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); 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   return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()</a:t>
            </a: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05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();</a:t>
            </a:r>
            <a:endParaRPr lang="en-US" sz="105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buNone/>
            </a:pP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US" altLang="en-US" sz="1050" dirty="0"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7A6BE-14C4-4693-AF55-5407F7277E33}"/>
              </a:ext>
            </a:extLst>
          </p:cNvPr>
          <p:cNvSpPr txBox="1"/>
          <p:nvPr/>
        </p:nvSpPr>
        <p:spPr>
          <a:xfrm>
            <a:off x="3986819" y="443756"/>
            <a:ext cx="5157181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n-NO" sz="110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1" dirty="0">
                <a:solidFill>
                  <a:srgbClr val="0000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for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(</a:t>
            </a:r>
            <a:r>
              <a:rPr lang="nn-NO" sz="1100" b="1" dirty="0">
                <a:solidFill>
                  <a:srgbClr val="0000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int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=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0" dirty="0">
                <a:solidFill>
                  <a:srgbClr val="007F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;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&lt;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0" dirty="0">
                <a:solidFill>
                  <a:srgbClr val="007F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10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;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++)</a:t>
            </a:r>
            <a:r>
              <a:rPr lang="nn-NO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nn-NO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{</a:t>
            </a:r>
            <a:endParaRPr lang="nn-NO" sz="1100" b="0" dirty="0">
              <a:solidFill>
                <a:srgbClr val="80808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00007FF63DF517D2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rbp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24h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pt-BR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00007FF63DF517D9</a:t>
            </a:r>
            <a:r>
              <a:rPr lang="pt-BR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pt-BR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jmp</a:t>
            </a:r>
            <a:r>
              <a:rPr lang="pt-BR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pt-BR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pt-BR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33h</a:t>
            </a:r>
            <a:r>
              <a:rPr lang="pt-BR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pt-BR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07FF63DF517E3h</a:t>
            </a:r>
            <a:r>
              <a:rPr lang="pt-BR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pt-BR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00007FF63DF517DB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US" sz="11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rbp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24h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00007FF63DF517DE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inc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00007FF63DF517E0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rbp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24h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00007FF63DF517E3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cmp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rbp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24h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0Ah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00007FF63DF517E7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jge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4Ch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07FF63DF517FCh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sz="110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Regular code, possible allocation of resources (memory, files)         </a:t>
            </a: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US" sz="1100" b="1" dirty="0">
                <a:solidFill>
                  <a:srgbClr val="0000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if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(</a:t>
            </a:r>
            <a:r>
              <a:rPr lang="en-US" sz="1100" b="0" dirty="0" err="1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&lt;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0" dirty="0">
                <a:solidFill>
                  <a:srgbClr val="007F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0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)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{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Shall not happen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00007FF63DF517E9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cmp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rbp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24h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00007FF63DF517ED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jge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4Ah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07FF63DF517FAh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sz="1100" b="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error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=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-</a:t>
            </a:r>
            <a:r>
              <a:rPr lang="en-US" sz="1100" b="0" dirty="0">
                <a:solidFill>
                  <a:srgbClr val="007F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1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;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00007FF63DF517EF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error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0FFFFFFFFh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   </a:t>
            </a:r>
            <a:r>
              <a:rPr lang="en-US" sz="1100" b="1" dirty="0" err="1">
                <a:solidFill>
                  <a:srgbClr val="00007F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goto</a:t>
            </a:r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</a:t>
            </a:r>
            <a:r>
              <a:rPr lang="en-US" sz="1100" b="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out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;</a:t>
            </a:r>
            <a:endParaRPr lang="en-US" sz="1100" b="0" dirty="0">
              <a:solidFill>
                <a:srgbClr val="80808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00007FF63DF517F6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jmp</a:t>
            </a:r>
            <a:r>
              <a:rPr lang="en-US" sz="1100" b="0" dirty="0">
                <a:solidFill>
                  <a:srgbClr val="80808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         $</a:t>
            </a:r>
            <a:r>
              <a:rPr lang="en-US" sz="1100" b="0" dirty="0">
                <a:solidFill>
                  <a:srgbClr val="00000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out</a:t>
            </a:r>
            <a:r>
              <a:rPr lang="en-US" sz="1100" b="0" dirty="0">
                <a:solidFill>
                  <a:srgbClr val="80808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(</a:t>
            </a:r>
            <a:r>
              <a:rPr lang="en-US" sz="1100" b="0" dirty="0">
                <a:solidFill>
                  <a:srgbClr val="007F7F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07FF63DF51803h</a:t>
            </a:r>
            <a:r>
              <a:rPr lang="en-US" sz="1100" b="1" dirty="0">
                <a:solidFill>
                  <a:srgbClr val="00000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)</a:t>
            </a:r>
            <a:r>
              <a:rPr lang="en-US" sz="1100" b="0" dirty="0">
                <a:solidFill>
                  <a:srgbClr val="808080"/>
                </a:solidFill>
                <a:highlight>
                  <a:srgbClr val="FF0000"/>
                </a:highlight>
                <a:latin typeface="Verdana" panose="020B0604030504040204" pitchFamily="34" charset="0"/>
              </a:rPr>
              <a:t>  </a:t>
            </a:r>
          </a:p>
          <a:p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}</a:t>
            </a:r>
            <a:endParaRPr lang="en-US" sz="1100" b="0" dirty="0">
              <a:solidFill>
                <a:srgbClr val="80808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80808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   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}</a:t>
            </a:r>
            <a:endParaRPr lang="en-US" sz="1100" b="0" dirty="0">
              <a:solidFill>
                <a:srgbClr val="80808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00007FF63DF517FA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US" sz="11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jmp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US" sz="1100" b="0" dirty="0">
                <a:solidFill>
                  <a:srgbClr val="000000"/>
                </a:solidFill>
                <a:latin typeface="Verdana" panose="020B0604030504040204" pitchFamily="34" charset="0"/>
              </a:rPr>
              <a:t>foo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2Bh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sz="1100" b="0" dirty="0">
                <a:solidFill>
                  <a:srgbClr val="007F7F"/>
                </a:solidFill>
                <a:latin typeface="Verdana" panose="020B0604030504040204" pitchFamily="34" charset="0"/>
              </a:rPr>
              <a:t>07FF63DF517DBh</a:t>
            </a:r>
            <a:r>
              <a:rPr lang="en-US" sz="1100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endParaRPr lang="en-US" sz="11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US" sz="11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US" sz="11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endParaRPr lang="en-US" sz="11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out</a:t>
            </a:r>
            <a:r>
              <a:rPr lang="en-US" sz="11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:</a:t>
            </a:r>
            <a:endParaRPr lang="en-US" sz="1100" b="0" dirty="0">
              <a:solidFill>
                <a:srgbClr val="808080"/>
              </a:solidFill>
              <a:highlight>
                <a:srgbClr val="FFFF00"/>
              </a:highlight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10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Release unneeded resources here (</a:t>
            </a:r>
            <a:r>
              <a:rPr lang="en-US" sz="1100" b="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fclose</a:t>
            </a:r>
            <a:r>
              <a:rPr lang="en-US" sz="1100" b="0" dirty="0">
                <a:solidFill>
                  <a:srgbClr val="007F00"/>
                </a:solidFill>
                <a:latin typeface="Comic Sans MS" panose="030F0702030302020204" pitchFamily="66" charset="0"/>
              </a:rPr>
              <a:t>(), free()...)</a:t>
            </a:r>
          </a:p>
          <a:p>
            <a:endParaRPr lang="en-US" sz="1100" b="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US" sz="1100" b="0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US" sz="1100" b="0" dirty="0">
                <a:solidFill>
                  <a:srgbClr val="007F00"/>
                </a:solidFill>
                <a:latin typeface="Comic Sans MS" panose="030F0702030302020204" pitchFamily="66" charset="0"/>
              </a:rPr>
              <a:t>// Check if error happened based on variable error (error != 0)</a:t>
            </a:r>
            <a:endParaRPr lang="en-US" sz="11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D743D6-C78A-4D40-BE75-4EBB70F27B32}"/>
              </a:ext>
            </a:extLst>
          </p:cNvPr>
          <p:cNvSpPr/>
          <p:nvPr/>
        </p:nvSpPr>
        <p:spPr bwMode="auto">
          <a:xfrm>
            <a:off x="3506470" y="3246539"/>
            <a:ext cx="595747" cy="1300294"/>
          </a:xfrm>
          <a:custGeom>
            <a:avLst/>
            <a:gdLst>
              <a:gd name="connsiteX0" fmla="*/ 595747 w 595747"/>
              <a:gd name="connsiteY0" fmla="*/ 0 h 1300294"/>
              <a:gd name="connsiteX1" fmla="*/ 128 w 595747"/>
              <a:gd name="connsiteY1" fmla="*/ 486562 h 1300294"/>
              <a:gd name="connsiteX2" fmla="*/ 553802 w 595747"/>
              <a:gd name="connsiteY2" fmla="*/ 1300294 h 13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747" h="1300294">
                <a:moveTo>
                  <a:pt x="595747" y="0"/>
                </a:moveTo>
                <a:cubicBezTo>
                  <a:pt x="301433" y="134923"/>
                  <a:pt x="7119" y="269846"/>
                  <a:pt x="128" y="486562"/>
                </a:cubicBezTo>
                <a:cubicBezTo>
                  <a:pt x="-6863" y="703278"/>
                  <a:pt x="273469" y="1001786"/>
                  <a:pt x="553802" y="1300294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390CFCE-4479-48C5-BEAF-89EE92BB0F5B}"/>
              </a:ext>
            </a:extLst>
          </p:cNvPr>
          <p:cNvSpPr/>
          <p:nvPr/>
        </p:nvSpPr>
        <p:spPr bwMode="auto">
          <a:xfrm>
            <a:off x="3313619" y="1082180"/>
            <a:ext cx="822153" cy="2684477"/>
          </a:xfrm>
          <a:custGeom>
            <a:avLst/>
            <a:gdLst>
              <a:gd name="connsiteX0" fmla="*/ 822153 w 822153"/>
              <a:gd name="connsiteY0" fmla="*/ 2684477 h 2684477"/>
              <a:gd name="connsiteX1" fmla="*/ 32 w 822153"/>
              <a:gd name="connsiteY1" fmla="*/ 620785 h 2684477"/>
              <a:gd name="connsiteX2" fmla="*/ 796987 w 822153"/>
              <a:gd name="connsiteY2" fmla="*/ 0 h 268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153" h="2684477">
                <a:moveTo>
                  <a:pt x="822153" y="2684477"/>
                </a:moveTo>
                <a:cubicBezTo>
                  <a:pt x="413189" y="1876337"/>
                  <a:pt x="4226" y="1068198"/>
                  <a:pt x="32" y="620785"/>
                </a:cubicBezTo>
                <a:cubicBezTo>
                  <a:pt x="-4162" y="173372"/>
                  <a:pt x="396412" y="86686"/>
                  <a:pt x="796987" y="0"/>
                </a:cubicBezTo>
              </a:path>
            </a:pathLst>
          </a:custGeom>
          <a:ln>
            <a:solidFill>
              <a:srgbClr val="00CC0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2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2D9C5053-1EA9-4DC1-B818-DCA85E14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C20071A-E9BA-4AF9-AB8F-40E0C1835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cs-CZ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en-US" dirty="0"/>
              <a:t>– styl programování</a:t>
            </a:r>
            <a:endParaRPr lang="en-US" altLang="en-US" dirty="0"/>
          </a:p>
        </p:txBody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id="{D0209C8B-0184-4387-A793-B2E532831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Strukturované programování</a:t>
            </a:r>
          </a:p>
          <a:p>
            <a:pPr lvl="1" eaLnBrk="1" hangingPunct="1"/>
            <a:r>
              <a:rPr lang="cs-CZ" altLang="en-US"/>
              <a:t>přemýšlíme o funkcích, které mají vstup a výstup</a:t>
            </a:r>
          </a:p>
          <a:p>
            <a:pPr lvl="1" eaLnBrk="1" hangingPunct="1"/>
            <a:r>
              <a:rPr lang="cs-CZ" altLang="en-US"/>
              <a:t>problém řešíme jejich vhodným poskládáním</a:t>
            </a:r>
          </a:p>
          <a:p>
            <a:pPr eaLnBrk="1" hangingPunct="1"/>
            <a:r>
              <a:rPr lang="cs-CZ" altLang="en-US"/>
              <a:t>Využití goto typicky vede ke špagetovému kódu</a:t>
            </a:r>
          </a:p>
          <a:p>
            <a:pPr lvl="1" eaLnBrk="1" hangingPunct="1"/>
            <a:r>
              <a:rPr lang="cs-CZ" altLang="en-US"/>
              <a:t>dlouhé kusy kódu, silně provázané, jen obtížně dělitelné na podfunkce</a:t>
            </a:r>
          </a:p>
          <a:p>
            <a:pPr eaLnBrk="1" hangingPunct="1"/>
            <a:endParaRPr lang="en-US" altLang="en-US"/>
          </a:p>
        </p:txBody>
      </p:sp>
      <p:sp>
        <p:nvSpPr>
          <p:cNvPr id="824324" name="Rectangle 4">
            <a:extLst>
              <a:ext uri="{FF2B5EF4-FFF2-40B4-BE49-F238E27FC236}">
                <a16:creationId xmlns:a16="http://schemas.microsoft.com/office/drawing/2014/main" id="{BDB5EE53-E928-4000-9CD8-D243CBB4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38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25" name="Rectangle 5">
            <a:extLst>
              <a:ext uri="{FF2B5EF4-FFF2-40B4-BE49-F238E27FC236}">
                <a16:creationId xmlns:a16="http://schemas.microsoft.com/office/drawing/2014/main" id="{10354790-78B0-45E2-97BE-5902E0D5D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914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26" name="Rectangle 6">
            <a:extLst>
              <a:ext uri="{FF2B5EF4-FFF2-40B4-BE49-F238E27FC236}">
                <a16:creationId xmlns:a16="http://schemas.microsoft.com/office/drawing/2014/main" id="{52840024-D43B-42ED-83D8-63319E72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27" name="Rectangle 7">
            <a:extLst>
              <a:ext uri="{FF2B5EF4-FFF2-40B4-BE49-F238E27FC236}">
                <a16:creationId xmlns:a16="http://schemas.microsoft.com/office/drawing/2014/main" id="{B04C5527-84EE-4B3A-8866-48C6EDF8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3434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28" name="Rectangle 8">
            <a:extLst>
              <a:ext uri="{FF2B5EF4-FFF2-40B4-BE49-F238E27FC236}">
                <a16:creationId xmlns:a16="http://schemas.microsoft.com/office/drawing/2014/main" id="{63BF1C9D-2125-44DB-B91E-93BE44A52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29" name="Rectangle 9">
            <a:extLst>
              <a:ext uri="{FF2B5EF4-FFF2-40B4-BE49-F238E27FC236}">
                <a16:creationId xmlns:a16="http://schemas.microsoft.com/office/drawing/2014/main" id="{6109D4FA-5E11-4765-A491-3C21A7E0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6388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30" name="Line 10">
            <a:extLst>
              <a:ext uri="{FF2B5EF4-FFF2-40B4-BE49-F238E27FC236}">
                <a16:creationId xmlns:a16="http://schemas.microsoft.com/office/drawing/2014/main" id="{E4FE7D75-1C5F-46A3-B266-C4B29A6F1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5720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1" name="Line 11">
            <a:extLst>
              <a:ext uri="{FF2B5EF4-FFF2-40B4-BE49-F238E27FC236}">
                <a16:creationId xmlns:a16="http://schemas.microsoft.com/office/drawing/2014/main" id="{9965ADC7-27A9-4FD4-8B55-63251D12C0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5105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2" name="Line 12">
            <a:extLst>
              <a:ext uri="{FF2B5EF4-FFF2-40B4-BE49-F238E27FC236}">
                <a16:creationId xmlns:a16="http://schemas.microsoft.com/office/drawing/2014/main" id="{11DCDFB2-7F7D-46E4-8A3A-1987D816E6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4648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3" name="Line 13">
            <a:extLst>
              <a:ext uri="{FF2B5EF4-FFF2-40B4-BE49-F238E27FC236}">
                <a16:creationId xmlns:a16="http://schemas.microsoft.com/office/drawing/2014/main" id="{0989FC4A-973D-4DAA-9400-10ED8ADDA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8006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4" name="Line 14">
            <a:extLst>
              <a:ext uri="{FF2B5EF4-FFF2-40B4-BE49-F238E27FC236}">
                <a16:creationId xmlns:a16="http://schemas.microsoft.com/office/drawing/2014/main" id="{95818749-2678-4C1A-91D7-158F691AB0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1054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5" name="Line 15">
            <a:extLst>
              <a:ext uri="{FF2B5EF4-FFF2-40B4-BE49-F238E27FC236}">
                <a16:creationId xmlns:a16="http://schemas.microsoft.com/office/drawing/2014/main" id="{2FC211E7-483D-4E48-AE84-BA23B0650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6" name="Line 16">
            <a:extLst>
              <a:ext uri="{FF2B5EF4-FFF2-40B4-BE49-F238E27FC236}">
                <a16:creationId xmlns:a16="http://schemas.microsoft.com/office/drawing/2014/main" id="{204D1082-992F-433B-8811-8109C825C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37" name="Rectangle 17">
            <a:extLst>
              <a:ext uri="{FF2B5EF4-FFF2-40B4-BE49-F238E27FC236}">
                <a16:creationId xmlns:a16="http://schemas.microsoft.com/office/drawing/2014/main" id="{4487A4B8-3031-4DB4-8477-4EDF8C68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914900"/>
            <a:ext cx="914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38" name="Rectangle 18">
            <a:extLst>
              <a:ext uri="{FF2B5EF4-FFF2-40B4-BE49-F238E27FC236}">
                <a16:creationId xmlns:a16="http://schemas.microsoft.com/office/drawing/2014/main" id="{2DF24E47-9F0D-4BFD-9865-60A6E78B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816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24339" name="Line 19">
            <a:extLst>
              <a:ext uri="{FF2B5EF4-FFF2-40B4-BE49-F238E27FC236}">
                <a16:creationId xmlns:a16="http://schemas.microsoft.com/office/drawing/2014/main" id="{8891DAD1-AF44-4BF6-98C2-ABA571F18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4340" name="Line 20">
            <a:extLst>
              <a:ext uri="{FF2B5EF4-FFF2-40B4-BE49-F238E27FC236}">
                <a16:creationId xmlns:a16="http://schemas.microsoft.com/office/drawing/2014/main" id="{E5494385-4DB5-49BD-8486-F998D6499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375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4" grpId="0" animBg="1"/>
      <p:bldP spid="824325" grpId="0" animBg="1"/>
      <p:bldP spid="824326" grpId="0" animBg="1"/>
      <p:bldP spid="824327" grpId="0" animBg="1"/>
      <p:bldP spid="824328" grpId="0" animBg="1"/>
      <p:bldP spid="824329" grpId="0" animBg="1"/>
      <p:bldP spid="824337" grpId="0" animBg="1"/>
      <p:bldP spid="8243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7BF484EF-CF13-4FD3-BF8D-B19A2FA6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CA6078C-09CA-43AB-9E79-73988AF9F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cs-CZ" altLang="en-US" dirty="0"/>
              <a:t> – další informace</a:t>
            </a:r>
            <a:endParaRPr lang="en-US" altLang="en-US" dirty="0"/>
          </a:p>
        </p:txBody>
      </p:sp>
      <p:sp>
        <p:nvSpPr>
          <p:cNvPr id="825347" name="Rectangle 3">
            <a:extLst>
              <a:ext uri="{FF2B5EF4-FFF2-40B4-BE49-F238E27FC236}">
                <a16:creationId xmlns:a16="http://schemas.microsoft.com/office/drawing/2014/main" id="{29398255-FD84-4240-AA60-F668F3EEF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dirty="0"/>
              <a:t>Kód s </a:t>
            </a:r>
            <a:r>
              <a:rPr lang="cs-CZ" altLang="en-US" sz="2400" dirty="0" err="1"/>
              <a:t>goto</a:t>
            </a:r>
            <a:r>
              <a:rPr lang="cs-CZ" altLang="en-US" sz="2400" dirty="0"/>
              <a:t> typicky snižuje čitelnost a ztěžuje ladění</a:t>
            </a:r>
          </a:p>
          <a:p>
            <a:pPr lvl="1" eaLnBrk="1" hangingPunct="1"/>
            <a:r>
              <a:rPr lang="cs-CZ" altLang="en-US" sz="2000" dirty="0"/>
              <a:t>z pohledu na kód lze těžko říct, které části se provedou</a:t>
            </a:r>
          </a:p>
          <a:p>
            <a:pPr eaLnBrk="1" hangingPunct="1"/>
            <a:r>
              <a:rPr lang="cs-CZ" altLang="en-US" sz="2400" dirty="0"/>
              <a:t>Kód s </a:t>
            </a:r>
            <a:r>
              <a:rPr lang="cs-CZ" altLang="en-US" sz="2400" dirty="0" err="1"/>
              <a:t>goto</a:t>
            </a:r>
            <a:r>
              <a:rPr lang="cs-CZ" altLang="en-US" sz="2400" dirty="0"/>
              <a:t> lze vždy přepsat na kód bez něj</a:t>
            </a:r>
          </a:p>
          <a:p>
            <a:pPr eaLnBrk="1" hangingPunct="1"/>
            <a:r>
              <a:rPr lang="en-US" altLang="en-US" sz="2400" dirty="0"/>
              <a:t>Dijkstra. </a:t>
            </a:r>
            <a:r>
              <a:rPr lang="en-US" altLang="en-US" sz="2400" i="1" dirty="0"/>
              <a:t>Go To Statement Considered Harmful</a:t>
            </a:r>
            <a:r>
              <a:rPr lang="en-US" altLang="en-US" sz="2400" dirty="0"/>
              <a:t>. Communications of the ACM 11(3),1968 </a:t>
            </a:r>
            <a:endParaRPr lang="cs-CZ" altLang="en-US" sz="2400" dirty="0"/>
          </a:p>
          <a:p>
            <a:pPr lvl="1" eaLnBrk="1" hangingPunct="1"/>
            <a:r>
              <a:rPr lang="en-US" altLang="en-US" sz="2000" dirty="0">
                <a:hlinkClick r:id="rId3"/>
              </a:rPr>
              <a:t>http://www.u.arizona.edu/~rubinson/copyright_violations/Go_To_Considered_Harmful.html</a:t>
            </a:r>
            <a:endParaRPr lang="en-US" altLang="en-US" sz="2000" dirty="0"/>
          </a:p>
          <a:p>
            <a:pPr eaLnBrk="1" hangingPunct="1"/>
            <a:r>
              <a:rPr lang="cs-CZ" altLang="en-US" sz="2400" dirty="0"/>
              <a:t>Problém není v samotném slovu, ale ve způsobu použití</a:t>
            </a:r>
          </a:p>
          <a:p>
            <a:pPr lvl="1" eaLnBrk="1" hangingPunct="1"/>
            <a:r>
              <a:rPr lang="cs-CZ" altLang="en-US" sz="2000" dirty="0"/>
              <a:t>a stylu programování, ke kterému svádí </a:t>
            </a:r>
          </a:p>
          <a:p>
            <a:pPr lvl="1" eaLnBrk="1" hangingPunct="1"/>
            <a:r>
              <a:rPr lang="en-GB" altLang="en-US" sz="2000" dirty="0">
                <a:hlinkClick r:id="rId4"/>
              </a:rPr>
              <a:t>https://web.archive.org/web/20120604082341/http://blog.julipedia.org/2005/08/using-gotos-in-c.html</a:t>
            </a:r>
            <a:endParaRPr lang="en-GB" altLang="en-US" sz="2000" dirty="0"/>
          </a:p>
          <a:p>
            <a:pPr lvl="1" eaLnBrk="1" hangingPunct="1"/>
            <a:endParaRPr lang="cs-CZ" altLang="en-US" sz="2000" dirty="0"/>
          </a:p>
          <a:p>
            <a:pPr eaLnBrk="1" hangingPunct="1"/>
            <a:endParaRPr lang="en-US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08C11615-EF91-473E-88C1-3E81F09E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4CE03D-34AA-49D6-AD22-8329E23BD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cs-CZ" altLang="en-US" dirty="0"/>
              <a:t> – korektní použití</a:t>
            </a:r>
            <a:endParaRPr lang="en-US" altLang="en-US" dirty="0"/>
          </a:p>
        </p:txBody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id="{B8B51786-04C0-4498-941C-12E4F4B74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8980487" cy="4824413"/>
          </a:xfrm>
        </p:spPr>
        <p:txBody>
          <a:bodyPr/>
          <a:lstStyle/>
          <a:p>
            <a:pPr eaLnBrk="1" hangingPunct="1"/>
            <a:r>
              <a:rPr lang="cs-CZ" altLang="en-US" dirty="0"/>
              <a:t>C nepodporuje výjimky (na rozdíl od C</a:t>
            </a:r>
            <a:r>
              <a:rPr lang="en-US" altLang="en-US" dirty="0"/>
              <a:t>++, Java...</a:t>
            </a:r>
            <a:r>
              <a:rPr lang="cs-CZ" altLang="en-US" dirty="0"/>
              <a:t>)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goto</a:t>
            </a:r>
            <a:r>
              <a:rPr lang="en-US" altLang="en-US" dirty="0"/>
              <a:t> </a:t>
            </a:r>
            <a:r>
              <a:rPr lang="cs-CZ" altLang="en-US" dirty="0"/>
              <a:t>může poskytnout rozumný způsob ošetření chyb </a:t>
            </a:r>
            <a:r>
              <a:rPr lang="en-US" altLang="en-US" dirty="0"/>
              <a:t>a </a:t>
            </a:r>
            <a:r>
              <a:rPr lang="en-US" altLang="en-US" dirty="0" err="1"/>
              <a:t>uvol</a:t>
            </a:r>
            <a:r>
              <a:rPr lang="cs-CZ" altLang="en-US" dirty="0" err="1"/>
              <a:t>ňování</a:t>
            </a:r>
            <a:r>
              <a:rPr lang="cs-CZ" altLang="en-US" dirty="0"/>
              <a:t> zdrojů při násobném vnoření bloků</a:t>
            </a:r>
          </a:p>
          <a:p>
            <a:pPr eaLnBrk="1" hangingPunct="1"/>
            <a:r>
              <a:rPr lang="cs-CZ" altLang="en-US" dirty="0"/>
              <a:t>Celkově se ale nedoporučuje používat</a:t>
            </a:r>
          </a:p>
          <a:p>
            <a:pPr lvl="1" eaLnBrk="1" hangingPunct="1"/>
            <a:r>
              <a:rPr lang="cs-CZ" altLang="en-US" dirty="0"/>
              <a:t>protože lze vždy přepsat bez něj</a:t>
            </a:r>
          </a:p>
          <a:p>
            <a:pPr lvl="1" eaLnBrk="1" hangingPunct="1"/>
            <a:r>
              <a:rPr lang="cs-CZ" altLang="en-US" dirty="0"/>
              <a:t>speciálně začátečníky svádí k nevhodnému stylu programování</a:t>
            </a:r>
            <a:endParaRPr lang="en-US" altLang="en-US" dirty="0"/>
          </a:p>
          <a:p>
            <a:pPr eaLnBrk="1" hangingPunct="1"/>
            <a:r>
              <a:rPr lang="cs-CZ" altLang="en-US" dirty="0"/>
              <a:t>Příklad správného použití viz seminář 8, příklad 3</a:t>
            </a:r>
          </a:p>
          <a:p>
            <a:pPr lvl="1" eaLnBrk="1" hangingPunct="1"/>
            <a:r>
              <a:rPr lang="en-US" altLang="en-US" dirty="0">
                <a:hlinkClick r:id="rId3"/>
              </a:rPr>
              <a:t>https://gitlab.fi.muni.cz/pb071/seminars/-/blob/master/seminar-08/solution/cipher.c#L184-289</a:t>
            </a:r>
            <a:endParaRPr lang="cs-CZ" altLang="en-US" dirty="0"/>
          </a:p>
          <a:p>
            <a:pPr lvl="1" eaLnBrk="1" hangingPunct="1"/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CBDF33E2-D0E5-4144-8494-D9D8B86F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4652E72-1C18-4CA8-B6F5-FAB498CD59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Modifikátory u proměnných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2EC34604-20A4-496A-8D15-5034174D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1747" name="Picture 8" descr="cpu">
            <a:extLst>
              <a:ext uri="{FF2B5EF4-FFF2-40B4-BE49-F238E27FC236}">
                <a16:creationId xmlns:a16="http://schemas.microsoft.com/office/drawing/2014/main" id="{DC4D4CD6-7968-4F27-AF50-0ADBBBA0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2AA3254B-9029-48EF-9CB6-A18CBFCF1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Koncept umístění hodnot v paměti</a:t>
            </a:r>
            <a:endParaRPr lang="en-US" altLang="en-US"/>
          </a:p>
        </p:txBody>
      </p:sp>
      <p:sp>
        <p:nvSpPr>
          <p:cNvPr id="883715" name="Rectangle 3">
            <a:extLst>
              <a:ext uri="{FF2B5EF4-FFF2-40B4-BE49-F238E27FC236}">
                <a16:creationId xmlns:a16="http://schemas.microsoft.com/office/drawing/2014/main" id="{CECC90BC-59AD-4276-937B-1E4EB8BF8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Procesor (registry CPU)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vykonání instrukce procesoru potřebuje argumenty v registrech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RAM (zásobník)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register ESP ukazuje na aktuální pozici v zásobníku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lokální proměnné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RAM (halda)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dynamicky alokovaná paměť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Ostatní paměť (HDD, ...)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umístění dat mimo paměť aktuálního programu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např. soubory na disku </a:t>
            </a:r>
            <a:endParaRPr lang="en-US" altLang="en-US"/>
          </a:p>
        </p:txBody>
      </p:sp>
      <p:pic>
        <p:nvPicPr>
          <p:cNvPr id="883719" name="Picture 7" descr="memory">
            <a:extLst>
              <a:ext uri="{FF2B5EF4-FFF2-40B4-BE49-F238E27FC236}">
                <a16:creationId xmlns:a16="http://schemas.microsoft.com/office/drawing/2014/main" id="{8230515A-73B2-4959-89B2-D5D1EDF4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3721" name="Picture 9" descr="gnome-dev-harddisk">
            <a:extLst>
              <a:ext uri="{FF2B5EF4-FFF2-40B4-BE49-F238E27FC236}">
                <a16:creationId xmlns:a16="http://schemas.microsoft.com/office/drawing/2014/main" id="{07A331BE-03E6-406A-AF4B-C5096790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6">
            <a:extLst>
              <a:ext uri="{FF2B5EF4-FFF2-40B4-BE49-F238E27FC236}">
                <a16:creationId xmlns:a16="http://schemas.microsoft.com/office/drawing/2014/main" id="{098B1EF1-C696-4018-B4A8-CB4D2B1B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2771" name="Picture 10" descr="cpu">
            <a:extLst>
              <a:ext uri="{FF2B5EF4-FFF2-40B4-BE49-F238E27FC236}">
                <a16:creationId xmlns:a16="http://schemas.microsoft.com/office/drawing/2014/main" id="{D3283522-4C34-44CD-B0F8-C44393E0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95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>
            <a:extLst>
              <a:ext uri="{FF2B5EF4-FFF2-40B4-BE49-F238E27FC236}">
                <a16:creationId xmlns:a16="http://schemas.microsoft.com/office/drawing/2014/main" id="{D9D0ABC7-7F73-4B41-918D-8F85F1742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Motivace – sečtení dvou čísel z</a:t>
            </a:r>
            <a:r>
              <a:rPr lang="en-US" altLang="en-US"/>
              <a:t>/</a:t>
            </a:r>
            <a:r>
              <a:rPr lang="cs-CZ" altLang="en-US"/>
              <a:t>do souboru</a:t>
            </a:r>
            <a:endParaRPr lang="en-US" altLang="en-US"/>
          </a:p>
        </p:txBody>
      </p:sp>
      <p:sp>
        <p:nvSpPr>
          <p:cNvPr id="32773" name="Rectangle 11">
            <a:extLst>
              <a:ext uri="{FF2B5EF4-FFF2-40B4-BE49-F238E27FC236}">
                <a16:creationId xmlns:a16="http://schemas.microsoft.com/office/drawing/2014/main" id="{5FF10F00-F7FD-40F1-9187-7FF335215E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endParaRPr lang="en-US" altLang="en-US" sz="2500"/>
          </a:p>
        </p:txBody>
      </p:sp>
      <p:sp>
        <p:nvSpPr>
          <p:cNvPr id="32774" name="Rectangle 12">
            <a:extLst>
              <a:ext uri="{FF2B5EF4-FFF2-40B4-BE49-F238E27FC236}">
                <a16:creationId xmlns:a16="http://schemas.microsoft.com/office/drawing/2014/main" id="{35E76CDE-4F9F-4518-9B23-B63181A19946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eaLnBrk="1" hangingPunct="1"/>
            <a:endParaRPr lang="en-US" altLang="en-US" sz="2200"/>
          </a:p>
        </p:txBody>
      </p:sp>
      <p:sp>
        <p:nvSpPr>
          <p:cNvPr id="32775" name="Rectangle 13">
            <a:extLst>
              <a:ext uri="{FF2B5EF4-FFF2-40B4-BE49-F238E27FC236}">
                <a16:creationId xmlns:a16="http://schemas.microsoft.com/office/drawing/2014/main" id="{B4ECC98D-9CDF-4E18-A7F8-117375EA0ACD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0" indent="0" eaLnBrk="1" hangingPunct="1"/>
            <a:endParaRPr lang="en-US" altLang="en-US" sz="2200"/>
          </a:p>
        </p:txBody>
      </p:sp>
      <p:sp>
        <p:nvSpPr>
          <p:cNvPr id="884739" name="Rectangle 3">
            <a:extLst>
              <a:ext uri="{FF2B5EF4-FFF2-40B4-BE49-F238E27FC236}">
                <a16:creationId xmlns:a16="http://schemas.microsoft.com/office/drawing/2014/main" id="{6F4A3001-1709-41C3-8D82-30FF4BA32AF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875"/>
            <a:ext cx="7227888" cy="4824413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400"/>
              <a:t>Načtení hodnot z HDD do RAM paměti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fscanf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file, </a:t>
            </a:r>
            <a:r>
              <a:rPr lang="en-US" altLang="en-US" sz="200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&amp;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200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400"/>
              <a:t>Přesun hodnot z RAM paměti do registru CPU</a:t>
            </a:r>
            <a:endParaRPr lang="en-US" altLang="en-US" sz="2400"/>
          </a:p>
          <a:p>
            <a:pPr marL="914400" lvl="1" indent="-457200" eaLnBrk="1" hangingPunct="1"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MOV 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>
                <a:solidFill>
                  <a:srgbClr val="007F7F"/>
                </a:solidFill>
                <a:latin typeface="Courier New" panose="02070309020205020404" pitchFamily="49" charset="0"/>
              </a:rPr>
              <a:t>0x48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),%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endParaRPr lang="cs-CZ" altLang="en-US" sz="200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MOV 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>
                <a:solidFill>
                  <a:srgbClr val="007F7F"/>
                </a:solidFill>
                <a:latin typeface="Courier New" panose="02070309020205020404" pitchFamily="49" charset="0"/>
              </a:rPr>
              <a:t>0x4</a:t>
            </a:r>
            <a:r>
              <a:rPr lang="cs-CZ" altLang="en-US" sz="2000">
                <a:solidFill>
                  <a:srgbClr val="007F7F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),%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</a:t>
            </a:r>
            <a:r>
              <a:rPr lang="cs-CZ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endParaRPr lang="cs-CZ" altLang="en-US" sz="2000">
              <a:latin typeface="Courier New" panose="020703090202050204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400"/>
              <a:t>Provedení instrukce procesoru (např. ADD)</a:t>
            </a:r>
            <a:endParaRPr lang="en-US" altLang="en-US" sz="2400"/>
          </a:p>
          <a:p>
            <a:pPr marL="914400" lvl="1" indent="-457200" eaLnBrk="1" hangingPunct="1"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edx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endParaRPr lang="cs-CZ" altLang="en-US" sz="2000">
              <a:latin typeface="Courier New" panose="020703090202050204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400"/>
              <a:t>Uložení výsledku registru CPU do RAM</a:t>
            </a:r>
            <a:endParaRPr lang="en-US" altLang="en-US" sz="2400"/>
          </a:p>
          <a:p>
            <a:pPr marL="914400" lvl="1" indent="-457200" eaLnBrk="1" hangingPunct="1"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MOV 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eax</a:t>
            </a:r>
            <a:r>
              <a:rPr lang="cs-CZ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2000">
                <a:solidFill>
                  <a:srgbClr val="007F7F"/>
                </a:solidFill>
                <a:latin typeface="Courier New" panose="02070309020205020404" pitchFamily="49" charset="0"/>
              </a:rPr>
              <a:t>0x48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cs-CZ" altLang="en-US" sz="2000">
              <a:latin typeface="Courier New" panose="02070309020205020404" pitchFamily="49" charset="0"/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sz="2400"/>
              <a:t>Uložení výsledku z RAM do souboru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l"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(file,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7F007F"/>
                </a:solidFill>
                <a:latin typeface="Courier New" panose="02070309020205020404" pitchFamily="49" charset="0"/>
              </a:rPr>
              <a:t>"%d"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200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marL="533400" indent="-533400" eaLnBrk="1" hangingPunct="1"/>
            <a:endParaRPr lang="cs-CZ" altLang="en-US" sz="2400">
              <a:latin typeface="Courier New" panose="02070309020205020404" pitchFamily="49" charset="0"/>
            </a:endParaRPr>
          </a:p>
        </p:txBody>
      </p:sp>
      <p:pic>
        <p:nvPicPr>
          <p:cNvPr id="32777" name="Picture 7" descr="memory">
            <a:extLst>
              <a:ext uri="{FF2B5EF4-FFF2-40B4-BE49-F238E27FC236}">
                <a16:creationId xmlns:a16="http://schemas.microsoft.com/office/drawing/2014/main" id="{91130ED8-4904-42D1-A455-971FE466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8" descr="gnome-dev-harddisk">
            <a:extLst>
              <a:ext uri="{FF2B5EF4-FFF2-40B4-BE49-F238E27FC236}">
                <a16:creationId xmlns:a16="http://schemas.microsoft.com/office/drawing/2014/main" id="{3116CCEE-6416-4A02-8521-EF72DF0F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9" descr="memory">
            <a:extLst>
              <a:ext uri="{FF2B5EF4-FFF2-40B4-BE49-F238E27FC236}">
                <a16:creationId xmlns:a16="http://schemas.microsoft.com/office/drawing/2014/main" id="{723DD834-6E79-4ED1-A55A-0E5B514B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4" descr="gnome-dev-harddisk">
            <a:extLst>
              <a:ext uri="{FF2B5EF4-FFF2-40B4-BE49-F238E27FC236}">
                <a16:creationId xmlns:a16="http://schemas.microsoft.com/office/drawing/2014/main" id="{CF6BCA23-A69F-497D-9167-4F7E55D6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53" name="AutoShape 17">
            <a:extLst>
              <a:ext uri="{FF2B5EF4-FFF2-40B4-BE49-F238E27FC236}">
                <a16:creationId xmlns:a16="http://schemas.microsoft.com/office/drawing/2014/main" id="{B2A95288-E734-436D-8243-1AE06251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5626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out.txt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"30"</a:t>
            </a:r>
          </a:p>
        </p:txBody>
      </p:sp>
      <p:sp>
        <p:nvSpPr>
          <p:cNvPr id="884757" name="Rectangle 21">
            <a:extLst>
              <a:ext uri="{FF2B5EF4-FFF2-40B4-BE49-F238E27FC236}">
                <a16:creationId xmlns:a16="http://schemas.microsoft.com/office/drawing/2014/main" id="{EF921418-8D58-4B40-90D3-157867BA2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884758" name="Rectangle 22">
            <a:extLst>
              <a:ext uri="{FF2B5EF4-FFF2-40B4-BE49-F238E27FC236}">
                <a16:creationId xmlns:a16="http://schemas.microsoft.com/office/drawing/2014/main" id="{63572BB0-E015-495C-AE9D-B8798B59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733800"/>
            <a:ext cx="533400" cy="381000"/>
          </a:xfrm>
          <a:prstGeom prst="rect">
            <a:avLst/>
          </a:prstGeom>
          <a:solidFill>
            <a:srgbClr val="80808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84760" name="Rectangle 24">
            <a:extLst>
              <a:ext uri="{FF2B5EF4-FFF2-40B4-BE49-F238E27FC236}">
                <a16:creationId xmlns:a16="http://schemas.microsoft.com/office/drawing/2014/main" id="{7ED44BB8-111E-4E89-AA48-594F628C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276600"/>
            <a:ext cx="533400" cy="381000"/>
          </a:xfrm>
          <a:prstGeom prst="rect">
            <a:avLst/>
          </a:prstGeom>
          <a:solidFill>
            <a:srgbClr val="FF00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1" name="Rectangle 25">
            <a:extLst>
              <a:ext uri="{FF2B5EF4-FFF2-40B4-BE49-F238E27FC236}">
                <a16:creationId xmlns:a16="http://schemas.microsoft.com/office/drawing/2014/main" id="{285A3C0D-2DF7-4B98-BC98-ADD6AF5F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434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84764" name="Rectangle 28">
            <a:extLst>
              <a:ext uri="{FF2B5EF4-FFF2-40B4-BE49-F238E27FC236}">
                <a16:creationId xmlns:a16="http://schemas.microsoft.com/office/drawing/2014/main" id="{1DD755B2-BD7C-49CA-9D59-A7B7484C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2787" name="AutoShape 29">
            <a:extLst>
              <a:ext uri="{FF2B5EF4-FFF2-40B4-BE49-F238E27FC236}">
                <a16:creationId xmlns:a16="http://schemas.microsoft.com/office/drawing/2014/main" id="{FCC2A823-F474-4B9F-9B43-30A8AFDD7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143000"/>
            <a:ext cx="990600" cy="8382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36862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in.txt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"10 20"</a:t>
            </a:r>
          </a:p>
        </p:txBody>
      </p:sp>
      <p:sp>
        <p:nvSpPr>
          <p:cNvPr id="884766" name="Rectangle 30">
            <a:extLst>
              <a:ext uri="{FF2B5EF4-FFF2-40B4-BE49-F238E27FC236}">
                <a16:creationId xmlns:a16="http://schemas.microsoft.com/office/drawing/2014/main" id="{2C699610-C618-4BAA-AC75-E50FA5D6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533400" cy="381000"/>
          </a:xfrm>
          <a:prstGeom prst="rect">
            <a:avLst/>
          </a:prstGeom>
          <a:solidFill>
            <a:srgbClr val="00CC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84767" name="AutoShape 31">
            <a:extLst>
              <a:ext uri="{FF2B5EF4-FFF2-40B4-BE49-F238E27FC236}">
                <a16:creationId xmlns:a16="http://schemas.microsoft.com/office/drawing/2014/main" id="{0CE8F88E-5E89-4E91-A716-C220BF7C2810}"/>
              </a:ext>
            </a:extLst>
          </p:cNvPr>
          <p:cNvSpPr>
            <a:spLocks/>
          </p:cNvSpPr>
          <p:nvPr/>
        </p:nvSpPr>
        <p:spPr bwMode="auto">
          <a:xfrm>
            <a:off x="304800" y="22860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  <p:sp>
        <p:nvSpPr>
          <p:cNvPr id="884768" name="Text Box 32">
            <a:extLst>
              <a:ext uri="{FF2B5EF4-FFF2-40B4-BE49-F238E27FC236}">
                <a16:creationId xmlns:a16="http://schemas.microsoft.com/office/drawing/2014/main" id="{70CC9210-BF4A-4673-889C-859887FE8CE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78756" y="3307556"/>
            <a:ext cx="332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cs-CZ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 value + value2;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53" grpId="0" animBg="1"/>
      <p:bldP spid="884757" grpId="0" animBg="1"/>
      <p:bldP spid="884758" grpId="0" animBg="1"/>
      <p:bldP spid="884760" grpId="0" animBg="1"/>
      <p:bldP spid="884761" grpId="0" animBg="1"/>
      <p:bldP spid="884764" grpId="0" animBg="1"/>
      <p:bldP spid="884766" grpId="0" animBg="1"/>
      <p:bldP spid="884767" grpId="0" animBg="1"/>
      <p:bldP spid="8847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5098BF5-025B-4600-946C-4C1690AA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CF6D16-7F02-4503-96F6-A1D734987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</a:t>
            </a:r>
            <a:r>
              <a:rPr lang="cs-CZ" altLang="en-US"/>
              <a:t>řeklad</a:t>
            </a:r>
            <a:r>
              <a:rPr lang="en-US" altLang="en-US"/>
              <a:t> po </a:t>
            </a:r>
            <a:r>
              <a:rPr lang="cs-CZ" altLang="en-US"/>
              <a:t>čá</a:t>
            </a:r>
            <a:r>
              <a:rPr lang="en-US" altLang="en-US"/>
              <a:t>stech</a:t>
            </a:r>
          </a:p>
        </p:txBody>
      </p:sp>
      <p:sp>
        <p:nvSpPr>
          <p:cNvPr id="854019" name="Rectangle 3">
            <a:extLst>
              <a:ext uri="{FF2B5EF4-FFF2-40B4-BE49-F238E27FC236}">
                <a16:creationId xmlns:a16="http://schemas.microsoft.com/office/drawing/2014/main" id="{CC87BAA0-84E6-4103-BC41-1C2A03FEC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P</a:t>
            </a:r>
            <a:r>
              <a:rPr lang="en-US" altLang="en-US" dirty="0">
                <a:solidFill>
                  <a:schemeClr val="accent2"/>
                </a:solidFill>
              </a:rPr>
              <a:t>reprocessing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cs-CZ" altLang="en-US" dirty="0"/>
              <a:t> -E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.c &gt;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rozvinutí maker, expanze </a:t>
            </a:r>
            <a:r>
              <a:rPr lang="cs-CZ" altLang="en-US" dirty="0" err="1"/>
              <a:t>include</a:t>
            </a:r>
            <a:r>
              <a:rPr lang="cs-CZ" altLang="en-US" dirty="0"/>
              <a:t>…</a:t>
            </a:r>
            <a:endParaRPr lang="en-US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K</a:t>
            </a:r>
            <a:r>
              <a:rPr lang="en-US" altLang="en-US" dirty="0" err="1">
                <a:solidFill>
                  <a:schemeClr val="accent2"/>
                </a:solidFill>
              </a:rPr>
              <a:t>ompilace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-</a:t>
            </a:r>
            <a:r>
              <a:rPr lang="cs-CZ" altLang="en-US" dirty="0"/>
              <a:t>S </a:t>
            </a:r>
            <a:r>
              <a:rPr lang="cs-CZ" altLang="en-US" dirty="0" err="1"/>
              <a:t>hello</a:t>
            </a:r>
            <a:r>
              <a:rPr lang="en-US" altLang="en-US" dirty="0"/>
              <a:t>.</a:t>
            </a:r>
            <a:r>
              <a:rPr lang="en-US" altLang="en-US" dirty="0" err="1"/>
              <a:t>i</a:t>
            </a:r>
            <a:r>
              <a:rPr lang="en-US" altLang="en-US" dirty="0"/>
              <a:t> -o </a:t>
            </a:r>
            <a:r>
              <a:rPr lang="en-US" altLang="en-US" dirty="0" err="1"/>
              <a:t>hello.s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syntaktická kontrola kódu, typicky chybová hlášení</a:t>
            </a:r>
            <a:endParaRPr lang="en-US" altLang="en-US" dirty="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S</a:t>
            </a:r>
            <a:r>
              <a:rPr lang="pt-BR" altLang="en-US" dirty="0">
                <a:solidFill>
                  <a:schemeClr val="accent2"/>
                </a:solidFill>
              </a:rPr>
              <a:t>estavení</a:t>
            </a:r>
            <a:r>
              <a:rPr lang="pt-BR" altLang="en-US" dirty="0"/>
              <a:t> "as </a:t>
            </a:r>
            <a:r>
              <a:rPr lang="cs-CZ" altLang="en-US" dirty="0" err="1"/>
              <a:t>hello</a:t>
            </a:r>
            <a:r>
              <a:rPr lang="pt-BR" altLang="en-US" dirty="0"/>
              <a:t>.s -o </a:t>
            </a:r>
            <a:r>
              <a:rPr lang="cs-CZ" altLang="en-US" dirty="0" err="1"/>
              <a:t>hello</a:t>
            </a:r>
            <a:r>
              <a:rPr lang="pt-BR" altLang="en-US" dirty="0"/>
              <a:t>.o"</a:t>
            </a:r>
            <a:endParaRPr lang="cs-CZ" altLang="en-US" dirty="0"/>
          </a:p>
          <a:p>
            <a:pPr marL="914400" lvl="1" indent="-457200" eaLnBrk="1" hangingPunct="1"/>
            <a:r>
              <a:rPr lang="pt-BR" altLang="en-US" dirty="0"/>
              <a:t>assem</a:t>
            </a:r>
            <a:r>
              <a:rPr lang="cs-CZ" altLang="en-US" dirty="0"/>
              <a:t>b</a:t>
            </a:r>
            <a:r>
              <a:rPr lang="pt-BR" altLang="en-US" dirty="0"/>
              <a:t>ly do strojového kódu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>
                <a:solidFill>
                  <a:schemeClr val="accent2"/>
                </a:solidFill>
              </a:rPr>
              <a:t>L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cs-CZ" altLang="en-US" dirty="0">
                <a:solidFill>
                  <a:schemeClr val="accent2"/>
                </a:solidFill>
              </a:rPr>
              <a:t>n</a:t>
            </a:r>
            <a:r>
              <a:rPr lang="en-US" altLang="en-US" dirty="0" err="1">
                <a:solidFill>
                  <a:schemeClr val="accent2"/>
                </a:solidFill>
              </a:rPr>
              <a:t>kování</a:t>
            </a:r>
            <a:r>
              <a:rPr lang="en-US" altLang="en-US" dirty="0"/>
              <a:t> "g</a:t>
            </a:r>
            <a:r>
              <a:rPr lang="cs-CZ" altLang="en-US" dirty="0" err="1"/>
              <a:t>cc</a:t>
            </a:r>
            <a:r>
              <a:rPr lang="en-US" altLang="en-US" dirty="0"/>
              <a:t> </a:t>
            </a:r>
            <a:r>
              <a:rPr lang="cs-CZ" altLang="en-US" dirty="0" err="1"/>
              <a:t>hello</a:t>
            </a:r>
            <a:r>
              <a:rPr lang="en-US" altLang="en-US" dirty="0"/>
              <a:t>.o</a:t>
            </a:r>
            <a:r>
              <a:rPr lang="pt-BR" altLang="en-US" dirty="0"/>
              <a:t>"</a:t>
            </a:r>
            <a:endParaRPr lang="cs-CZ" altLang="en-US" dirty="0"/>
          </a:p>
          <a:p>
            <a:pPr marL="914400" lvl="1" indent="-457200" eaLnBrk="1" hangingPunct="1"/>
            <a:r>
              <a:rPr lang="cs-CZ" altLang="en-US" dirty="0"/>
              <a:t>nahrazení relativních adres absolutními</a:t>
            </a:r>
            <a:endParaRPr lang="en-US" altLang="en-US" dirty="0"/>
          </a:p>
          <a:p>
            <a:pPr marL="533400" indent="-533400" eaLnBrk="1" hangingPunct="1"/>
            <a:r>
              <a:rPr lang="cs-CZ" altLang="en-US" i="1" dirty="0"/>
              <a:t>Při běžném překladu proběhnou všechny kroky automaticky, nemusíme pouštět každý zvlášť</a:t>
            </a:r>
            <a:endParaRPr lang="en-US" altLang="en-US" i="1" dirty="0"/>
          </a:p>
        </p:txBody>
      </p:sp>
      <p:pic>
        <p:nvPicPr>
          <p:cNvPr id="854020" name="Picture 4" descr="images">
            <a:extLst>
              <a:ext uri="{FF2B5EF4-FFF2-40B4-BE49-F238E27FC236}">
                <a16:creationId xmlns:a16="http://schemas.microsoft.com/office/drawing/2014/main" id="{D96A7B28-2ECA-44B0-8030-26F266AC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>
            <a:extLst>
              <a:ext uri="{FF2B5EF4-FFF2-40B4-BE49-F238E27FC236}">
                <a16:creationId xmlns:a16="http://schemas.microsoft.com/office/drawing/2014/main" id="{374E5D14-AF8B-41CE-BDEF-77D3061A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7924800" cy="1143000"/>
          </a:xfrm>
          <a:prstGeom prst="rect">
            <a:avLst/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C7139329-8C37-4C1D-9490-2298156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DC52A41-BFB8-4FCB-9914-F4B0AB638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auto</a:t>
            </a:r>
            <a:endParaRPr lang="en-US" altLang="en-US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878595" name="Rectangle 3">
            <a:extLst>
              <a:ext uri="{FF2B5EF4-FFF2-40B4-BE49-F238E27FC236}">
                <a16:creationId xmlns:a16="http://schemas.microsoft.com/office/drawing/2014/main" id="{D74A40AE-71A5-46A9-A825-C2541A79C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Defaultní paměťová třída pro lokální proměnné</a:t>
            </a:r>
          </a:p>
          <a:p>
            <a:pPr lvl="1" eaLnBrk="1" hangingPunct="1"/>
            <a:r>
              <a:rPr lang="cs-CZ" altLang="en-US" dirty="0"/>
              <a:t>automatický vznik na zásobníku</a:t>
            </a:r>
          </a:p>
          <a:p>
            <a:pPr lvl="1" eaLnBrk="1" hangingPunct="1"/>
            <a:r>
              <a:rPr lang="cs-CZ" altLang="en-US" dirty="0"/>
              <a:t>automatické odstranění při konci bloku</a:t>
            </a:r>
          </a:p>
          <a:p>
            <a:pPr eaLnBrk="1" hangingPunct="1"/>
            <a:r>
              <a:rPr lang="cs-CZ" altLang="en-US" dirty="0"/>
              <a:t>V kódu se tedy explicitně neuvádí</a:t>
            </a:r>
          </a:p>
          <a:p>
            <a:pPr lvl="1" eaLnBrk="1" hangingPunct="1"/>
            <a:r>
              <a:rPr lang="en-US" altLang="en-US" dirty="0"/>
              <a:t>(</a:t>
            </a:r>
            <a:r>
              <a:rPr lang="cs-CZ" altLang="en-US" dirty="0"/>
              <a:t>pozor, v C</a:t>
            </a:r>
            <a:r>
              <a:rPr lang="en-US" altLang="en-US" dirty="0"/>
              <a:t>++11 </a:t>
            </a:r>
            <a:r>
              <a:rPr lang="cs-CZ" altLang="en-US" dirty="0"/>
              <a:t>má jiný význam</a:t>
            </a:r>
            <a:r>
              <a:rPr lang="en-US" altLang="en-US" dirty="0"/>
              <a:t>)</a:t>
            </a:r>
            <a:endParaRPr lang="cs-CZ" altLang="en-US" dirty="0"/>
          </a:p>
          <a:p>
            <a:pPr lvl="2" eaLnBrk="1" hangingPunct="1"/>
            <a:r>
              <a:rPr lang="cs-CZ" altLang="en-US" dirty="0"/>
              <a:t>(automatické doplnění typu)</a:t>
            </a:r>
            <a:endParaRPr lang="en-US" altLang="en-US" dirty="0"/>
          </a:p>
        </p:txBody>
      </p:sp>
      <p:sp>
        <p:nvSpPr>
          <p:cNvPr id="878596" name="Text Box 4">
            <a:extLst>
              <a:ext uri="{FF2B5EF4-FFF2-40B4-BE49-F238E27FC236}">
                <a16:creationId xmlns:a16="http://schemas.microsoft.com/office/drawing/2014/main" id="{4DE9C616-03CE-44F7-B772-1D792D5D7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338513"/>
            <a:ext cx="3197225" cy="339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auto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"%d\n"</a:t>
            </a:r>
            <a:r>
              <a:rPr lang="pt-BR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+=</a:t>
            </a:r>
            <a:r>
              <a:rPr lang="pt-BR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pt-BR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=&gt; 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=&gt; 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00"/>
                </a:solidFill>
                <a:latin typeface="Courier New" panose="02070309020205020404" pitchFamily="49" charset="0"/>
              </a:rPr>
              <a:t>// =&gt; 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EDD519B4-6399-416E-B19A-B0D4E668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26320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auto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B5874625-C21E-4BF6-BCD8-6DA43AEA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1735794-A1E7-4F05-A2A9-88A9BE7D8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static</a:t>
            </a:r>
            <a:endParaRPr lang="en-US" altLang="en-US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850947" name="Rectangle 3">
            <a:extLst>
              <a:ext uri="{FF2B5EF4-FFF2-40B4-BE49-F238E27FC236}">
                <a16:creationId xmlns:a16="http://schemas.microsoft.com/office/drawing/2014/main" id="{46A4773F-F414-408D-95F4-4FD92231B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dirty="0"/>
              <a:t>Proměnná deklarovaná se static zachová svou hodnotu i po konci bloku s deklarací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Statické proměnné jsou inicializovány v době překladu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trvalé místo pro proměnnou stejně jako pro globální proměnné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při novém "vzniku" proměnné obsahuje poslední předešlou hodnotu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Zachování hodnoty proměnné je jen v rámci jednoho spuštění programu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Proměnná se </a:t>
            </a:r>
            <a:r>
              <a:rPr lang="cs-CZ" altLang="en-US" b="1" dirty="0">
                <a:latin typeface="Courier New" panose="02070309020205020404" pitchFamily="49" charset="0"/>
              </a:rPr>
              <a:t>static</a:t>
            </a:r>
            <a:r>
              <a:rPr lang="cs-CZ" altLang="en-US" dirty="0"/>
              <a:t> je lokální v rámci souboru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Vyplývá z faktu, že je viditelná nejvýše v bloku s její deklarací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C55055F8-02C7-48ED-8C4F-B70991E11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9600"/>
            <a:ext cx="29368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static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24E43167-304D-403E-9C12-7C61F338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9943B76-0CF0-4793-A1B8-242062A4D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static</a:t>
            </a:r>
            <a:r>
              <a:rPr lang="en-US" altLang="en-US"/>
              <a:t> </a:t>
            </a:r>
            <a:r>
              <a:rPr lang="cs-CZ" altLang="en-US"/>
              <a:t>- ukázka</a:t>
            </a:r>
            <a:endParaRPr lang="en-US" altLang="en-US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6FE6141-FE33-4DBD-B027-642562C0D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cs-CZ" altLang="en-US" sz="2400" dirty="0"/>
              <a:t>Využíváno je zřídka</a:t>
            </a:r>
            <a:r>
              <a:rPr lang="en-US" altLang="en-US" sz="2400" dirty="0"/>
              <a:t> (</a:t>
            </a:r>
            <a:r>
              <a:rPr lang="cs-CZ" altLang="en-US" sz="2400" dirty="0"/>
              <a:t>např. </a:t>
            </a:r>
            <a:r>
              <a:rPr lang="cs-CZ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strtok</a:t>
            </a:r>
            <a:r>
              <a:rPr lang="cs-CZ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altLang="en-US" sz="2400" dirty="0"/>
              <a:t> – každé zavolání vrátí další část vstupu – musí si pamatovat </a:t>
            </a:r>
            <a:r>
              <a:rPr lang="cs-CZ" altLang="en-US" sz="2400" dirty="0" err="1"/>
              <a:t>mezistav</a:t>
            </a:r>
            <a:r>
              <a:rPr lang="en-US" altLang="en-US" sz="2400" dirty="0"/>
              <a:t>)</a:t>
            </a:r>
            <a:endParaRPr lang="cs-CZ" altLang="en-US" sz="2400" dirty="0"/>
          </a:p>
          <a:p>
            <a:pPr eaLnBrk="1" hangingPunct="1"/>
            <a:r>
              <a:rPr lang="cs-CZ" altLang="en-US" sz="2400" dirty="0"/>
              <a:t>Zavádí globální stav podobně jako globální proměnné </a:t>
            </a:r>
          </a:p>
          <a:p>
            <a:pPr lvl="1" eaLnBrk="1" hangingPunct="1"/>
            <a:r>
              <a:rPr lang="cs-CZ" altLang="en-US" sz="2000" dirty="0"/>
              <a:t>Typicky nežádoucí (funkce nejsou samostatné)</a:t>
            </a:r>
          </a:p>
          <a:p>
            <a:pPr lvl="1" eaLnBrk="1" hangingPunct="1"/>
            <a:r>
              <a:rPr lang="cs-CZ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cs-CZ" altLang="en-US" sz="2000" dirty="0"/>
              <a:t> proměnná má viditelnost omezenou pouze na blok deklarace </a:t>
            </a:r>
            <a:r>
              <a:rPr lang="en-US" altLang="en-US" sz="2000" dirty="0"/>
              <a:t>=&gt; </a:t>
            </a:r>
            <a:r>
              <a:rPr lang="cs-CZ" altLang="en-US" sz="2000" dirty="0"/>
              <a:t>nižší pravděpodobnost nechtěného použití</a:t>
            </a:r>
            <a:endParaRPr lang="en-US" altLang="en-US" sz="2000" dirty="0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547942D1-D586-4CB2-AC20-4A371AF9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990600"/>
            <a:ext cx="3197225" cy="312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static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"%d\n"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+=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 =&gt; 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 =&gt; 20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00"/>
                </a:solidFill>
                <a:latin typeface="Courier New" panose="02070309020205020404" pitchFamily="49" charset="0"/>
              </a:rPr>
              <a:t>// =&gt; 30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94438366-1D91-44D4-9C7B-B8FFD4BC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DC9E6A9-39B3-466E-943F-C46FEFD3E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volatile</a:t>
            </a:r>
            <a:endParaRPr lang="en-US" altLang="en-US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877571" name="Rectangle 3">
            <a:extLst>
              <a:ext uri="{FF2B5EF4-FFF2-40B4-BE49-F238E27FC236}">
                <a16:creationId xmlns:a16="http://schemas.microsoft.com/office/drawing/2014/main" id="{07218D5C-B418-4E03-AFAC-DC9AF781D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Proměnná může být měněna i mimo náš kód</a:t>
            </a:r>
          </a:p>
          <a:p>
            <a:pPr lvl="1" eaLnBrk="1" hangingPunct="1"/>
            <a:r>
              <a:rPr lang="cs-CZ" altLang="en-US" dirty="0"/>
              <a:t>rutinou přerušení, sdílená paměť... </a:t>
            </a:r>
          </a:p>
          <a:p>
            <a:pPr lvl="1" eaLnBrk="1" hangingPunct="1"/>
            <a:r>
              <a:rPr lang="cs-CZ" altLang="en-US" dirty="0"/>
              <a:t>Pouze z analýzy zdrojového kódu nelze určit místa změny proměnné</a:t>
            </a:r>
          </a:p>
          <a:p>
            <a:pPr eaLnBrk="1" hangingPunct="1"/>
            <a:r>
              <a:rPr lang="cs-CZ" altLang="en-US" dirty="0"/>
              <a:t>Vynutí nahrání a zápis hodnoty proměnné ze zásobníku do registru CPU před každou operací</a:t>
            </a:r>
          </a:p>
          <a:p>
            <a:pPr lvl="1" eaLnBrk="1" hangingPunct="1"/>
            <a:r>
              <a:rPr lang="cs-CZ" altLang="en-US" dirty="0"/>
              <a:t>nelze provést optimalizaci předpokládající přítomnost hodnoty proměnné v registru z předchozí operace</a:t>
            </a:r>
          </a:p>
          <a:p>
            <a:pPr lvl="1" eaLnBrk="1" hangingPunct="1"/>
            <a:r>
              <a:rPr lang="cs-CZ" altLang="en-US" dirty="0"/>
              <a:t>pokud by došlo ke změně mimo náš kód, hodnota by nebyla aktuální</a:t>
            </a:r>
          </a:p>
          <a:p>
            <a:pPr lvl="2" eaLnBrk="1" hangingPunct="1"/>
            <a:r>
              <a:rPr lang="cs-CZ" altLang="en-US" dirty="0"/>
              <a:t>Pozor, neznamená atomičnost práce s proměnnou (nutné použít C</a:t>
            </a:r>
            <a:r>
              <a:rPr lang="en-US" altLang="en-US" dirty="0"/>
              <a:t>11</a:t>
            </a:r>
            <a:r>
              <a:rPr lang="cs-CZ" altLang="en-US" dirty="0"/>
              <a:t> </a:t>
            </a:r>
            <a:r>
              <a:rPr lang="en-US" altLang="en-US" dirty="0"/>
              <a:t>_Atomic</a:t>
            </a:r>
            <a:r>
              <a:rPr lang="cs-CZ" altLang="en-US" dirty="0"/>
              <a:t>)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20D30A2A-3C4B-4867-8967-94ABFF7E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"/>
            <a:ext cx="3241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volatile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302CBC41-F0CA-403B-9FC6-778268EB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BA38C34-FC95-40AF-A549-5E049AE3C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register</a:t>
            </a:r>
            <a:endParaRPr lang="en-US" altLang="en-US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879619" name="Rectangle 3">
            <a:extLst>
              <a:ext uri="{FF2B5EF4-FFF2-40B4-BE49-F238E27FC236}">
                <a16:creationId xmlns:a16="http://schemas.microsoft.com/office/drawing/2014/main" id="{9B33ACAA-18F7-44BB-8640-4FB25B671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Doporučení pro překladač, aby byla proměnná uložena přímo v registru CPU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před vykonáním instrukce musí být hodnoty do registru přeneseny (instrukce </a:t>
            </a:r>
            <a:r>
              <a:rPr lang="cs-CZ" altLang="en-US" sz="2000" dirty="0" err="1"/>
              <a:t>mov</a:t>
            </a:r>
            <a:r>
              <a:rPr lang="cs-CZ" altLang="en-US" sz="2000" dirty="0"/>
              <a:t> atp.)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pokud je ale již v registru přítomná </a:t>
            </a:r>
            <a:r>
              <a:rPr lang="en-US" altLang="en-US" sz="2000" dirty="0"/>
              <a:t>=&gt; </a:t>
            </a:r>
            <a:r>
              <a:rPr lang="cs-CZ" altLang="en-US" sz="2000" dirty="0"/>
              <a:t>zrychlení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CPU má ale jen omezený počet registrů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/>
              <a:t>register</a:t>
            </a:r>
            <a:r>
              <a:rPr lang="cs-CZ" altLang="en-US" sz="2000" dirty="0"/>
              <a:t> je jen doporučení, překladač může ignorovat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Některé proměnné mohou být umístěny v registru i bez specifikace </a:t>
            </a:r>
            <a:r>
              <a:rPr lang="cs-CZ" altLang="en-US" sz="2400" dirty="0" err="1"/>
              <a:t>register</a:t>
            </a:r>
            <a:endParaRPr lang="cs-CZ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překladač sám analyzuje a vybere často používané proměnné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Obecně se použití </a:t>
            </a:r>
            <a:r>
              <a:rPr lang="cs-CZ" altLang="en-US" sz="2000" dirty="0" err="1"/>
              <a:t>register</a:t>
            </a:r>
            <a:r>
              <a:rPr lang="cs-CZ" altLang="en-US" sz="2000" dirty="0"/>
              <a:t> nedoporučuje  (překladač je optimálnější v jejím použití)</a:t>
            </a:r>
            <a:endParaRPr lang="en-US" altLang="en-US" sz="2000" dirty="0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BD6784EF-7ABD-4176-80FA-33D35C2F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33400"/>
            <a:ext cx="3241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register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20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A3955A51-8705-4B6A-8CBD-97ECEB4A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67EFAFE-A6D1-4A63-B703-4326D9F46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register - ukázka</a:t>
            </a:r>
            <a:endParaRPr lang="en-US" altLang="en-US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AD637C0-F9E3-42E3-A7E0-62DAFADF8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CE1A1E0F-5536-4B7F-B1FD-EF514F2EB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4016375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foo4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register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"%d\n"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+=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cs-CZ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</p:txBody>
      </p:sp>
      <p:sp>
        <p:nvSpPr>
          <p:cNvPr id="887813" name="Text Box 5">
            <a:extLst>
              <a:ext uri="{FF2B5EF4-FFF2-40B4-BE49-F238E27FC236}">
                <a16:creationId xmlns:a16="http://schemas.microsoft.com/office/drawing/2014/main" id="{69EBC171-4F18-4242-8A8D-D6E0EA05A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276600"/>
            <a:ext cx="7702550" cy="312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	 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34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pt-B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register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0x004013c6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7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$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0xa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,%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ebx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35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"%d\n"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0x004013cb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12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mov</a:t>
            </a:r>
            <a:r>
              <a:rPr lang="pt-BR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ebx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pt-BR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0x4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(%</a:t>
            </a:r>
            <a:r>
              <a:rPr lang="pt-BR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pt-BR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pt-BR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0x004013cf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16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movl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$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0x402034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,(%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esp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0x004013d6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23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call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0x401ca0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&lt;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&gt;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36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cs-CZ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cs-CZ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0x004013db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&lt;+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28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&gt;: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add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$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0x</a:t>
            </a:r>
            <a:r>
              <a:rPr lang="cs-CZ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,%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ebx</a:t>
            </a:r>
            <a:endParaRPr lang="en-US" altLang="en-US" sz="1800" b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87814" name="AutoShape 6">
            <a:extLst>
              <a:ext uri="{FF2B5EF4-FFF2-40B4-BE49-F238E27FC236}">
                <a16:creationId xmlns:a16="http://schemas.microsoft.com/office/drawing/2014/main" id="{C7FFE588-F623-4E5A-9543-2BA65E7E893B}"/>
              </a:ext>
            </a:extLst>
          </p:cNvPr>
          <p:cNvSpPr>
            <a:spLocks noChangeArrowheads="1"/>
          </p:cNvSpPr>
          <p:nvPr/>
        </p:nvSpPr>
        <p:spPr bwMode="auto">
          <a:xfrm rot="2767398">
            <a:off x="2171700" y="27813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87815" name="AutoShape 7">
            <a:extLst>
              <a:ext uri="{FF2B5EF4-FFF2-40B4-BE49-F238E27FC236}">
                <a16:creationId xmlns:a16="http://schemas.microsoft.com/office/drawing/2014/main" id="{5B9FD83C-AEC4-43A7-AE13-56CB87C2AFD6}"/>
              </a:ext>
            </a:extLst>
          </p:cNvPr>
          <p:cNvSpPr>
            <a:spLocks/>
          </p:cNvSpPr>
          <p:nvPr/>
        </p:nvSpPr>
        <p:spPr bwMode="auto">
          <a:xfrm>
            <a:off x="4419600" y="1752600"/>
            <a:ext cx="2895600" cy="1295400"/>
          </a:xfrm>
          <a:prstGeom prst="borderCallout2">
            <a:avLst>
              <a:gd name="adj1" fmla="val 8824"/>
              <a:gd name="adj2" fmla="val 102630"/>
              <a:gd name="adj3" fmla="val 8824"/>
              <a:gd name="adj4" fmla="val 108005"/>
              <a:gd name="adj5" fmla="val 140685"/>
              <a:gd name="adj6" fmla="val 113597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Pro proměnnou </a:t>
            </a:r>
            <a:r>
              <a:rPr lang="cs-CZ" altLang="en-US" sz="1800">
                <a:latin typeface="Courier New" panose="02070309020205020404" pitchFamily="49" charset="0"/>
              </a:rPr>
              <a:t>value</a:t>
            </a:r>
            <a:r>
              <a:rPr lang="cs-CZ" altLang="en-US" sz="1800"/>
              <a:t> byl vyhrazen registr </a:t>
            </a:r>
            <a:r>
              <a:rPr lang="cs-CZ" altLang="en-US" sz="1800">
                <a:latin typeface="Courier New" panose="02070309020205020404" pitchFamily="49" charset="0"/>
              </a:rPr>
              <a:t>ebx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Číslo 10 (</a:t>
            </a:r>
            <a:r>
              <a:rPr lang="en-US" altLang="en-US" sz="1800"/>
              <a:t>0xa</a:t>
            </a:r>
            <a:r>
              <a:rPr lang="cs-CZ" altLang="en-US" sz="1800"/>
              <a:t>)</a:t>
            </a:r>
            <a:r>
              <a:rPr lang="en-US" altLang="en-US" sz="1800"/>
              <a:t> je </a:t>
            </a:r>
            <a:r>
              <a:rPr lang="cs-CZ" altLang="en-US" sz="1800"/>
              <a:t>přímo uloženo do registru ebx</a:t>
            </a:r>
            <a:endParaRPr lang="en-US" altLang="en-US" sz="1800"/>
          </a:p>
        </p:txBody>
      </p:sp>
      <p:sp>
        <p:nvSpPr>
          <p:cNvPr id="887816" name="AutoShape 8">
            <a:extLst>
              <a:ext uri="{FF2B5EF4-FFF2-40B4-BE49-F238E27FC236}">
                <a16:creationId xmlns:a16="http://schemas.microsoft.com/office/drawing/2014/main" id="{1F0BBCF3-CBF1-41AE-9D07-C8C8A86DAAF1}"/>
              </a:ext>
            </a:extLst>
          </p:cNvPr>
          <p:cNvSpPr>
            <a:spLocks/>
          </p:cNvSpPr>
          <p:nvPr/>
        </p:nvSpPr>
        <p:spPr bwMode="auto">
          <a:xfrm>
            <a:off x="3657600" y="6096000"/>
            <a:ext cx="2895600" cy="762000"/>
          </a:xfrm>
          <a:prstGeom prst="borderCallout2">
            <a:avLst>
              <a:gd name="adj1" fmla="val 15000"/>
              <a:gd name="adj2" fmla="val 102630"/>
              <a:gd name="adj3" fmla="val 15000"/>
              <a:gd name="adj4" fmla="val 117269"/>
              <a:gd name="adj5" fmla="val -8542"/>
              <a:gd name="adj6" fmla="val 132347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Číslo 12 (</a:t>
            </a:r>
            <a:r>
              <a:rPr lang="en-US" altLang="en-US" sz="1800"/>
              <a:t>0x</a:t>
            </a:r>
            <a:r>
              <a:rPr lang="cs-CZ" altLang="en-US" sz="1800"/>
              <a:t>c)</a:t>
            </a:r>
            <a:r>
              <a:rPr lang="en-US" altLang="en-US" sz="1800"/>
              <a:t> je </a:t>
            </a:r>
            <a:r>
              <a:rPr lang="cs-CZ" altLang="en-US" sz="1800"/>
              <a:t>přímo přičteno k registru ebx</a:t>
            </a: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3" grpId="0" animBg="1"/>
      <p:bldP spid="887815" grpId="0" animBg="1"/>
      <p:bldP spid="8878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3A4DF-2158-4767-B193-04F89511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3" y="225425"/>
            <a:ext cx="4065587" cy="99377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2400" dirty="0" err="1"/>
              <a:t>Debug</a:t>
            </a:r>
            <a:r>
              <a:rPr lang="cs-CZ" sz="2400" dirty="0"/>
              <a:t> mód – proměnná </a:t>
            </a:r>
            <a:r>
              <a:rPr lang="cs-CZ" sz="2400" dirty="0">
                <a:solidFill>
                  <a:srgbClr val="00B050"/>
                </a:solidFill>
              </a:rPr>
              <a:t>i </a:t>
            </a:r>
            <a:r>
              <a:rPr lang="cs-CZ" sz="2400" dirty="0"/>
              <a:t>je na adrese </a:t>
            </a:r>
            <a:r>
              <a:rPr lang="en-GB" sz="2000" kern="1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lang="en-GB" sz="2000" b="0" kern="1200" dirty="0" err="1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ebp</a:t>
            </a:r>
            <a:r>
              <a:rPr lang="en-GB" sz="2000" kern="1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GB" sz="2000" b="0" kern="1200" dirty="0">
                <a:solidFill>
                  <a:srgbClr val="007F7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20h</a:t>
            </a:r>
            <a:r>
              <a:rPr lang="en-GB" sz="2000" kern="1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]</a:t>
            </a:r>
            <a:r>
              <a:rPr lang="en-GB" sz="2000" b="0" kern="1200" dirty="0">
                <a:solidFill>
                  <a:srgbClr val="80808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400" dirty="0"/>
          </a:p>
        </p:txBody>
      </p:sp>
      <p:sp>
        <p:nvSpPr>
          <p:cNvPr id="39939" name="Zástupný symbol pro zápatí 3">
            <a:extLst>
              <a:ext uri="{FF2B5EF4-FFF2-40B4-BE49-F238E27FC236}">
                <a16:creationId xmlns:a16="http://schemas.microsoft.com/office/drawing/2014/main" id="{E2743E7C-24B2-4FF2-9BFC-B901F19D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40" name="TextovéPole 5">
            <a:extLst>
              <a:ext uri="{FF2B5EF4-FFF2-40B4-BE49-F238E27FC236}">
                <a16:creationId xmlns:a16="http://schemas.microsoft.com/office/drawing/2014/main" id="{8FAC196A-891C-43D3-BF1E-5932F733B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219200"/>
            <a:ext cx="5073650" cy="332422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nn-NO" altLang="en-US" sz="140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nn-NO" altLang="en-US" sz="140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nn-NO" altLang="en-US" sz="14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00FA1807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jmp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72h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0FA1812h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00FA1809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ebp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20h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00FA180C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add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00FA180F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ebp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20h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00FA1812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cmp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ebp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20h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],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0Ah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00FA1816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jge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8Bh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0FA182Bh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7F007F"/>
                </a:solidFill>
                <a:latin typeface="Verdana" panose="020B0604030504040204" pitchFamily="34" charset="0"/>
              </a:rPr>
              <a:t>"%d"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altLang="en-US" sz="14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00FA1818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mov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dword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ptr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[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ebp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20h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]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00FA181B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push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eax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00FA181C</a:t>
            </a:r>
            <a:r>
              <a:rPr lang="it-IT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it-IT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push</a:t>
            </a:r>
            <a:r>
              <a:rPr lang="it-IT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it-IT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offset</a:t>
            </a:r>
            <a:r>
              <a:rPr lang="it-IT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it-IT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string</a:t>
            </a:r>
            <a:r>
              <a:rPr lang="it-IT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it-IT" altLang="en-US" sz="1400" b="0">
                <a:solidFill>
                  <a:srgbClr val="7F007F"/>
                </a:solidFill>
                <a:latin typeface="Verdana" panose="020B0604030504040204" pitchFamily="34" charset="0"/>
              </a:rPr>
              <a:t>"%d"</a:t>
            </a:r>
            <a:r>
              <a:rPr lang="it-IT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it-IT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it-IT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0FA6B3Ch</a:t>
            </a:r>
            <a:r>
              <a:rPr lang="it-IT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it-IT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00FA1821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call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_printf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0FA1320h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00FA1826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add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esp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8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altLang="en-US" sz="14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00FA1829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jmp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69h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0FA1809h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en-US" sz="140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041A6F-B34F-4EAC-8325-188F844AA165}"/>
              </a:ext>
            </a:extLst>
          </p:cNvPr>
          <p:cNvSpPr txBox="1">
            <a:spLocks/>
          </p:cNvSpPr>
          <p:nvPr/>
        </p:nvSpPr>
        <p:spPr bwMode="auto">
          <a:xfrm>
            <a:off x="5105400" y="225425"/>
            <a:ext cx="6926263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2400" kern="0" dirty="0">
                <a:latin typeface="+mn-lt"/>
              </a:rPr>
              <a:t>Release </a:t>
            </a:r>
            <a:r>
              <a:rPr lang="cs-CZ" sz="2400" kern="0" dirty="0">
                <a:latin typeface="+mn-lt"/>
              </a:rPr>
              <a:t>mód – proměnná </a:t>
            </a:r>
            <a:r>
              <a:rPr lang="cs-CZ" sz="2400" kern="0" dirty="0">
                <a:solidFill>
                  <a:srgbClr val="00B050"/>
                </a:solidFill>
                <a:latin typeface="+mn-lt"/>
              </a:rPr>
              <a:t>i</a:t>
            </a:r>
            <a:r>
              <a:rPr lang="cs-CZ" sz="2400" kern="0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cs-CZ" sz="2400" dirty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pouze v registru </a:t>
            </a:r>
            <a:r>
              <a:rPr lang="en-GB" sz="2400" b="0" dirty="0" err="1">
                <a:solidFill>
                  <a:srgbClr val="000000"/>
                </a:solidFill>
                <a:latin typeface="Verdana" panose="020B0604030504040204" pitchFamily="34" charset="0"/>
              </a:rPr>
              <a:t>esi</a:t>
            </a:r>
            <a:r>
              <a:rPr lang="cs-CZ" sz="20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400" kern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ACD0C2A-50D4-4816-89CF-2296BDD3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152900"/>
            <a:ext cx="8424862" cy="48244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cs-CZ" altLang="en-US" b="0" kern="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en-US" b="0" kern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b="0" kern="0" dirty="0"/>
              <a:t>Některé proměnné mohou být umístěny v registru i bez specifikace </a:t>
            </a:r>
            <a:r>
              <a:rPr lang="cs-CZ" altLang="en-US" b="0" kern="0" dirty="0" err="1"/>
              <a:t>register</a:t>
            </a:r>
            <a:endParaRPr lang="cs-CZ" altLang="en-US" b="0" kern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816ED0-E7EF-4183-95C3-7660B0BE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1347788"/>
            <a:ext cx="5110162" cy="246221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nn-NO" altLang="en-US" sz="140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nn-NO" altLang="en-US" sz="140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10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++)</a:t>
            </a:r>
            <a:r>
              <a:rPr lang="nn-NO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nn-NO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endParaRPr lang="nn-NO" altLang="en-US" sz="14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00D1104E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>
                <a:solidFill>
                  <a:srgbClr val="00007F"/>
                </a:solidFill>
                <a:latin typeface="Verdana" panose="020B0604030504040204" pitchFamily="34" charset="0"/>
              </a:rPr>
              <a:t>xor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esi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esi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7F007F"/>
                </a:solidFill>
                <a:latin typeface="Verdana" panose="020B0604030504040204" pitchFamily="34" charset="0"/>
              </a:rPr>
              <a:t>"%d"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altLang="en-US" sz="14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00D11050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push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esi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00D11051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push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offset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string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 b="0">
                <a:solidFill>
                  <a:srgbClr val="7F007F"/>
                </a:solidFill>
                <a:latin typeface="Verdana" panose="020B0604030504040204" pitchFamily="34" charset="0"/>
              </a:rPr>
              <a:t>"%d"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0D12110h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00D11056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call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0D11010h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00D1105B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inc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esi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00D1105C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add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esp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8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00D1105F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cmp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esi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0Ah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00D11062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jl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        </a:t>
            </a:r>
            <a:r>
              <a:rPr lang="en-GB" altLang="en-US" sz="1400" b="0">
                <a:solidFill>
                  <a:srgbClr val="000000"/>
                </a:solidFill>
                <a:latin typeface="Verdana" panose="020B0604030504040204" pitchFamily="34" charset="0"/>
              </a:rPr>
              <a:t>main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10h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400" b="0">
                <a:solidFill>
                  <a:srgbClr val="007F7F"/>
                </a:solidFill>
                <a:latin typeface="Verdana" panose="020B0604030504040204" pitchFamily="34" charset="0"/>
              </a:rPr>
              <a:t>0D11050h</a:t>
            </a: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altLang="en-US" sz="14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altLang="en-US" sz="1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EFB7C5E3-B903-46E1-87FC-7B976923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889796F-D526-425C-A1E9-B750EAD76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Klíčové slovo </a:t>
            </a:r>
            <a:r>
              <a:rPr lang="cs-CZ" altLang="en-US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restrict</a:t>
            </a:r>
            <a:r>
              <a:rPr lang="cs-CZ" altLang="en-US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dirty="0"/>
              <a:t>(od C11)</a:t>
            </a:r>
            <a:endParaRPr lang="en-US" altLang="en-US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881667" name="Rectangle 3">
            <a:extLst>
              <a:ext uri="{FF2B5EF4-FFF2-40B4-BE49-F238E27FC236}">
                <a16:creationId xmlns:a16="http://schemas.microsoft.com/office/drawing/2014/main" id="{5C53F111-8C7C-4525-9F58-CC749844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585200" cy="4824413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Paměťová třída pouze pro ukazatel</a:t>
            </a:r>
          </a:p>
          <a:p>
            <a:pPr lvl="1" eaLnBrk="1" hangingPunct="1"/>
            <a:r>
              <a:rPr lang="cs-CZ" altLang="en-US" sz="2000" dirty="0"/>
              <a:t>slibujeme překladači, že na danou paměť ukazuje jen tento a žádný jiný používaný ukazatel</a:t>
            </a:r>
          </a:p>
          <a:p>
            <a:pPr lvl="1" eaLnBrk="1" hangingPunct="1"/>
            <a:r>
              <a:rPr lang="cs-CZ" altLang="en-US" sz="2000" dirty="0"/>
              <a:t>pokud bude paměť měněna, tak pouze přes tento ukazatel</a:t>
            </a:r>
          </a:p>
          <a:p>
            <a:pPr eaLnBrk="1" hangingPunct="1"/>
            <a:r>
              <a:rPr lang="cs-CZ" altLang="en-US" sz="2400" dirty="0"/>
              <a:t>Překladač může generovat optimalizovanější kód</a:t>
            </a:r>
          </a:p>
          <a:p>
            <a:pPr lvl="1" eaLnBrk="1" hangingPunct="1"/>
            <a:r>
              <a:rPr lang="cs-CZ" altLang="en-US" sz="2000" dirty="0"/>
              <a:t>např. nemusí nahrávat opakovaně hodnotu do registru, pokud je zřejmé, že nebyla změněna</a:t>
            </a:r>
          </a:p>
          <a:p>
            <a:pPr lvl="1" eaLnBrk="1" hangingPunct="1"/>
            <a:r>
              <a:rPr lang="cs-CZ" altLang="en-US" sz="2000" dirty="0"/>
              <a:t>příklad viz. </a:t>
            </a:r>
            <a:r>
              <a:rPr lang="cs-CZ" altLang="en-US" sz="2000" dirty="0">
                <a:hlinkClick r:id="rId3"/>
              </a:rPr>
              <a:t>http://en.wikipedia.org/wiki/Restrict</a:t>
            </a:r>
            <a:endParaRPr lang="cs-CZ" altLang="en-US" sz="2000" dirty="0"/>
          </a:p>
          <a:p>
            <a:pPr eaLnBrk="1" hangingPunct="1"/>
            <a:r>
              <a:rPr lang="cs-CZ" altLang="en-US" sz="2400" dirty="0"/>
              <a:t>Pokud porušíme, dojde k nedefinovanému chování</a:t>
            </a:r>
          </a:p>
          <a:p>
            <a:pPr lvl="1" eaLnBrk="1" hangingPunct="1"/>
            <a:r>
              <a:rPr lang="cs-CZ" altLang="en-US" sz="2000" dirty="0"/>
              <a:t>zvažte, zda rychlostní optimalizace vyváží riziko zanesení chyby</a:t>
            </a:r>
            <a:endParaRPr lang="en-US" altLang="en-US" sz="2000" dirty="0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CFBE1C7B-85E5-436B-AC01-3602FC546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813911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pA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pB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70C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pVal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D306FAC9-D6BD-4F30-BF52-3D915C92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C353F32-7A20-4CCB-814A-E812DBB10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Klíčové slovo </a:t>
            </a:r>
            <a:r>
              <a:rPr lang="cs-CZ" altLang="en-US">
                <a:solidFill>
                  <a:schemeClr val="accent2"/>
                </a:solidFill>
                <a:latin typeface="Courier New" panose="02070309020205020404" pitchFamily="49" charset="0"/>
              </a:rPr>
              <a:t>extern</a:t>
            </a:r>
            <a:endParaRPr lang="en-US" altLang="en-US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882691" name="Rectangle 3">
            <a:extLst>
              <a:ext uri="{FF2B5EF4-FFF2-40B4-BE49-F238E27FC236}">
                <a16:creationId xmlns:a16="http://schemas.microsoft.com/office/drawing/2014/main" id="{2189A735-2495-4D4F-80A4-72CF3789B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963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Proměnná nebo funkce je definovaná jinde, typicky v jiném zdrojovém souboru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Defaultní volba pro funkční prototyp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po vložení hlavičky s prototypem může překladač pokračovat, aniž by znal implementaci funkce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Až během linkování se hledá implementace funkce resp. umístění proměnné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 proměnné se používá v případě globální proměnné dostupné z několika zdrojových kódů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Nepoužívejte, pokud </a:t>
            </a:r>
            <a:r>
              <a:rPr lang="cs-CZ" altLang="en-US" sz="2000" dirty="0" err="1"/>
              <a:t>nevítě</a:t>
            </a:r>
            <a:r>
              <a:rPr lang="cs-CZ" altLang="en-US" sz="2000" dirty="0"/>
              <a:t> přesně proč potřebujete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Vhodné např. pro </a:t>
            </a:r>
            <a:r>
              <a:rPr lang="cs-CZ" altLang="en-US" sz="2000" i="1" dirty="0" err="1"/>
              <a:t>mutex</a:t>
            </a:r>
            <a:r>
              <a:rPr lang="en-GB" altLang="en-US" sz="2000" dirty="0"/>
              <a:t> (</a:t>
            </a:r>
            <a:r>
              <a:rPr lang="cs-CZ" altLang="en-US" sz="2000" dirty="0"/>
              <a:t>proměnná sloužící k zamykání sdíleného zdroje - např. bloku paměti - při </a:t>
            </a:r>
            <a:r>
              <a:rPr lang="cs-CZ" altLang="en-US" sz="2000" dirty="0" err="1"/>
              <a:t>vícevláknovém</a:t>
            </a:r>
            <a:r>
              <a:rPr lang="cs-CZ" altLang="en-US" sz="2000" dirty="0"/>
              <a:t> programování</a:t>
            </a:r>
            <a:r>
              <a:rPr lang="en-GB" altLang="en-US" sz="2000" dirty="0"/>
              <a:t>)</a:t>
            </a:r>
            <a:endParaRPr lang="cs-CZ" altLang="en-US" sz="2000" dirty="0"/>
          </a:p>
        </p:txBody>
      </p:sp>
      <p:sp>
        <p:nvSpPr>
          <p:cNvPr id="882692" name="AutoShape 4">
            <a:extLst>
              <a:ext uri="{FF2B5EF4-FFF2-40B4-BE49-F238E27FC236}">
                <a16:creationId xmlns:a16="http://schemas.microsoft.com/office/drawing/2014/main" id="{83FAE8B3-6832-452D-AB4B-B565EBBD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5668963"/>
            <a:ext cx="2895600" cy="1066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CC00"/>
                </a:solidFill>
                <a:latin typeface="Courier New" panose="02070309020205020404" pitchFamily="49" charset="0"/>
              </a:rPr>
              <a:t>file</a:t>
            </a:r>
            <a:r>
              <a:rPr lang="cs-CZ" altLang="en-US" sz="1600">
                <a:solidFill>
                  <a:srgbClr val="00CC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600">
                <a:solidFill>
                  <a:srgbClr val="00CC00"/>
                </a:solidFill>
                <a:latin typeface="Courier New" panose="02070309020205020404" pitchFamily="49" charset="0"/>
              </a:rPr>
              <a:t>.c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00CC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globalValue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7F7F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882693" name="AutoShape 5">
            <a:extLst>
              <a:ext uri="{FF2B5EF4-FFF2-40B4-BE49-F238E27FC236}">
                <a16:creationId xmlns:a16="http://schemas.microsoft.com/office/drawing/2014/main" id="{D3863048-1ADA-4371-88A4-8884AF35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562600"/>
            <a:ext cx="4038600" cy="1295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00CC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CC00"/>
                </a:solidFill>
                <a:latin typeface="Courier New" panose="02070309020205020404" pitchFamily="49" charset="0"/>
              </a:rPr>
              <a:t>main.c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extern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globalValue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0">
                <a:solidFill>
                  <a:srgbClr val="7F007F"/>
                </a:solidFill>
                <a:latin typeface="Courier New" panose="02070309020205020404" pitchFamily="49" charset="0"/>
              </a:rPr>
              <a:t>"%d\n"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Courier New" panose="02070309020205020404" pitchFamily="49" charset="0"/>
              </a:rPr>
              <a:t>globalValue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4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82694" name="AutoShape 6">
            <a:extLst>
              <a:ext uri="{FF2B5EF4-FFF2-40B4-BE49-F238E27FC236}">
                <a16:creationId xmlns:a16="http://schemas.microsoft.com/office/drawing/2014/main" id="{BC58C632-19B4-4B8A-A077-BD554787D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096000"/>
            <a:ext cx="83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82695" name="Text Box 7">
            <a:extLst>
              <a:ext uri="{FF2B5EF4-FFF2-40B4-BE49-F238E27FC236}">
                <a16:creationId xmlns:a16="http://schemas.microsoft.com/office/drawing/2014/main" id="{10ED29EF-49B1-4BBB-B4F3-A4BDFA9D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096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7F7F"/>
                </a:solidFill>
              </a:rPr>
              <a:t>10</a:t>
            </a:r>
          </a:p>
        </p:txBody>
      </p:sp>
      <p:sp>
        <p:nvSpPr>
          <p:cNvPr id="41993" name="Text Box 8">
            <a:extLst>
              <a:ext uri="{FF2B5EF4-FFF2-40B4-BE49-F238E27FC236}">
                <a16:creationId xmlns:a16="http://schemas.microsoft.com/office/drawing/2014/main" id="{DF697A67-78C2-4833-B9DB-62F29423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09600"/>
            <a:ext cx="33337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extern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globalValue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cs-CZ" altLang="en-US" sz="18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2" grpId="0" animBg="1"/>
      <p:bldP spid="882693" grpId="0" animBg="1"/>
      <p:bldP spid="8826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4A5ED40B-E0B3-4757-B414-8D404438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D6F8FCC-B643-4B53-A823-6333C0540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Modifikátory u proměnných - shrnutí</a:t>
            </a:r>
            <a:endParaRPr lang="en-US" altLang="en-US"/>
          </a:p>
        </p:txBody>
      </p:sp>
      <p:sp>
        <p:nvSpPr>
          <p:cNvPr id="829443" name="Rectangle 3">
            <a:extLst>
              <a:ext uri="{FF2B5EF4-FFF2-40B4-BE49-F238E27FC236}">
                <a16:creationId xmlns:a16="http://schemas.microsoft.com/office/drawing/2014/main" id="{A51A450D-2D23-45EE-A114-F3C136558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Dodatečné modifikátory mohou pomoci:</a:t>
            </a:r>
          </a:p>
          <a:p>
            <a:pPr lvl="1" eaLnBrk="1" hangingPunct="1"/>
            <a:r>
              <a:rPr lang="cs-CZ" altLang="en-US" dirty="0"/>
              <a:t>optimalizovat rychlost (</a:t>
            </a:r>
            <a:r>
              <a:rPr lang="cs-CZ" altLang="en-US" b="1" dirty="0" err="1">
                <a:latin typeface="Courier New" panose="02070309020205020404" pitchFamily="49" charset="0"/>
              </a:rPr>
              <a:t>register,restrict,const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/>
              <a:t>zamezit chybám z optimalizace (</a:t>
            </a:r>
            <a:r>
              <a:rPr lang="cs-CZ" altLang="en-US" b="1" dirty="0" err="1">
                <a:latin typeface="Courier New" panose="02070309020205020404" pitchFamily="49" charset="0"/>
              </a:rPr>
              <a:t>volatile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/>
              <a:t>zamezit chybám programátora (</a:t>
            </a:r>
            <a:r>
              <a:rPr lang="cs-CZ" altLang="en-US" b="1" dirty="0" err="1">
                <a:latin typeface="Courier New" panose="02070309020205020404" pitchFamily="49" charset="0"/>
              </a:rPr>
              <a:t>const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/>
              <a:t>ovlivnit životní cyklus proměnné (</a:t>
            </a:r>
            <a:r>
              <a:rPr lang="cs-CZ" altLang="en-US" b="1" dirty="0" err="1">
                <a:latin typeface="Courier New" panose="02070309020205020404" pitchFamily="49" charset="0"/>
              </a:rPr>
              <a:t>auto,static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/>
              <a:t>změnit umístění proměnné (</a:t>
            </a:r>
            <a:r>
              <a:rPr lang="cs-CZ" altLang="en-US" b="1" dirty="0" err="1">
                <a:latin typeface="Courier New" panose="02070309020205020404" pitchFamily="49" charset="0"/>
              </a:rPr>
              <a:t>register,extern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/>
              <a:t>Některé modifikátory jsou jen doporučení pro překladač (</a:t>
            </a:r>
            <a:r>
              <a:rPr lang="cs-CZ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register</a:t>
            </a:r>
            <a:r>
              <a:rPr lang="cs-CZ" altLang="en-US" dirty="0"/>
              <a:t>, </a:t>
            </a:r>
            <a:r>
              <a:rPr lang="cs-CZ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cs-CZ" altLang="en-US" dirty="0"/>
              <a:t>, </a:t>
            </a:r>
            <a:r>
              <a:rPr lang="cs-CZ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</a:t>
            </a:r>
            <a:r>
              <a:rPr lang="cs-CZ" altLang="en-US" dirty="0"/>
              <a:t>)</a:t>
            </a:r>
          </a:p>
          <a:p>
            <a:pPr eaLnBrk="1" hangingPunct="1"/>
            <a:r>
              <a:rPr lang="cs-CZ" altLang="en-US" dirty="0">
                <a:highlight>
                  <a:srgbClr val="00FF00"/>
                </a:highlight>
              </a:rPr>
              <a:t>Nejprve piště korektní kód, optimalizujte až poté</a:t>
            </a:r>
            <a:r>
              <a:rPr lang="en-US" altLang="en-US" dirty="0">
                <a:highlight>
                  <a:srgbClr val="00FF00"/>
                </a:highlight>
              </a:rPr>
              <a:t>!</a:t>
            </a:r>
            <a:endParaRPr lang="cs-CZ" altLang="en-US" dirty="0">
              <a:highlight>
                <a:srgbClr val="00FF00"/>
              </a:highligh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1BD4CC0A-C148-447A-BC79-BB6A277D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D5B0019-8C49-4EA1-9621-04F5DD4B2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Preprocesor - motivace</a:t>
            </a:r>
            <a:endParaRPr lang="en-US" altLang="en-US"/>
          </a:p>
        </p:txBody>
      </p:sp>
      <p:sp>
        <p:nvSpPr>
          <p:cNvPr id="856067" name="Rectangle 3">
            <a:extLst>
              <a:ext uri="{FF2B5EF4-FFF2-40B4-BE49-F238E27FC236}">
                <a16:creationId xmlns:a16="http://schemas.microsoft.com/office/drawing/2014/main" id="{AC8BF471-BEB5-477F-95F1-1143CF45D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000"/>
              <a:t>Preprocesor předzpracování zdrojový kód pro překladač</a:t>
            </a:r>
          </a:p>
          <a:p>
            <a:pPr eaLnBrk="1" hangingPunct="1"/>
            <a:r>
              <a:rPr lang="cs-CZ" altLang="en-US" sz="2000"/>
              <a:t>Potřebuje překladač zpracovávat poznámky?</a:t>
            </a:r>
          </a:p>
          <a:p>
            <a:pPr lvl="1" eaLnBrk="1" hangingPunct="1"/>
            <a:r>
              <a:rPr lang="cs-CZ" altLang="en-US" sz="1800"/>
              <a:t>ne, neovlivní nijak výsledný kód, lze odstranit</a:t>
            </a:r>
          </a:p>
          <a:p>
            <a:pPr eaLnBrk="1" hangingPunct="1"/>
            <a:r>
              <a:rPr lang="cs-CZ" altLang="en-US" sz="2000"/>
              <a:t>Musíme mít veškerý kód v jediném souboru?</a:t>
            </a:r>
          </a:p>
          <a:p>
            <a:pPr lvl="1" eaLnBrk="1" hangingPunct="1"/>
            <a:r>
              <a:rPr lang="cs-CZ" altLang="en-US" sz="1800"/>
              <a:t>ne, je výhodné dělit do podčástí (knihovny apod.)</a:t>
            </a:r>
            <a:endParaRPr lang="en-US" altLang="en-US" sz="1800"/>
          </a:p>
          <a:p>
            <a:pPr lvl="1" eaLnBrk="1" hangingPunct="1"/>
            <a:r>
              <a:rPr lang="cs-CZ" altLang="en-US" sz="1800"/>
              <a:t>až před poskytnutí překladači jsou části kódu spojené</a:t>
            </a:r>
          </a:p>
          <a:p>
            <a:pPr eaLnBrk="1" hangingPunct="1"/>
            <a:r>
              <a:rPr lang="cs-CZ" altLang="en-US" sz="2000"/>
              <a:t>Jak říct, že funkce printf() opravdu existuje, ale je definovaná v jiném zdrojovém souboru?</a:t>
            </a:r>
          </a:p>
          <a:p>
            <a:pPr lvl="1" eaLnBrk="1" hangingPunct="1"/>
            <a:r>
              <a:rPr lang="cs-CZ" altLang="en-US" sz="1800"/>
              <a:t>musíme uvést hlavičku funkce pro překladač (deklarace)</a:t>
            </a:r>
          </a:p>
          <a:p>
            <a:pPr lvl="1" eaLnBrk="1" hangingPunct="1"/>
            <a:r>
              <a:rPr lang="cs-CZ" altLang="en-US" sz="1800"/>
              <a:t>zbytečné uvádět manuálně hlavičku funkce printf do každého souboru</a:t>
            </a:r>
          </a:p>
          <a:p>
            <a:pPr lvl="1" eaLnBrk="1" hangingPunct="1"/>
            <a:r>
              <a:rPr lang="cs-CZ" altLang="en-US" sz="1800"/>
              <a:t>preprocesor nám umožní snadno vkládat pomocí </a:t>
            </a:r>
            <a:r>
              <a:rPr lang="en-US" altLang="en-US" sz="1800"/>
              <a:t>#include</a:t>
            </a:r>
          </a:p>
          <a:p>
            <a:pPr eaLnBrk="1" hangingPunct="1"/>
            <a:r>
              <a:rPr lang="cs-CZ" altLang="en-US" sz="2000"/>
              <a:t>Chceme vždy překládat celý zdrojový kód?</a:t>
            </a:r>
          </a:p>
          <a:p>
            <a:pPr lvl="1" eaLnBrk="1" hangingPunct="1"/>
            <a:r>
              <a:rPr lang="cs-CZ" altLang="en-US" sz="1800"/>
              <a:t>ne, můžeme mít např. platformově závislé části s podmíněným překladem</a:t>
            </a:r>
            <a:endParaRPr lang="en-US" alt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A4067D4F-FC80-4044-9D1E-F7703FDE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7129948-D02D-4255-A65A-281903E93B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1438"/>
            <a:ext cx="7772400" cy="5080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&lt;a</a:t>
            </a:r>
            <a:r>
              <a:rPr lang="cs-CZ" altLang="en-US">
                <a:solidFill>
                  <a:schemeClr val="bg2"/>
                </a:solidFill>
              </a:rPr>
              <a:t>ssert</a:t>
            </a:r>
            <a:r>
              <a:rPr lang="en-US" altLang="en-US">
                <a:solidFill>
                  <a:schemeClr val="bg2"/>
                </a:solidFill>
              </a:rPr>
              <a:t>.h&gt;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0B26535A-BCD7-41A6-A0BE-2421C5B3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9BBEDF0-ECE0-4517-82E3-48A576869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&lt;a</a:t>
            </a:r>
            <a:r>
              <a:rPr lang="cs-CZ" altLang="en-US"/>
              <a:t>ssert</a:t>
            </a:r>
            <a:r>
              <a:rPr lang="en-US" altLang="en-US"/>
              <a:t>.h&gt;</a:t>
            </a:r>
            <a:r>
              <a:rPr lang="cs-CZ" altLang="en-US"/>
              <a:t> – pomocník při ladění</a:t>
            </a:r>
            <a:endParaRPr lang="en-US" altLang="en-US"/>
          </a:p>
        </p:txBody>
      </p:sp>
      <p:sp>
        <p:nvSpPr>
          <p:cNvPr id="905219" name="Rectangle 3">
            <a:extLst>
              <a:ext uri="{FF2B5EF4-FFF2-40B4-BE49-F238E27FC236}">
                <a16:creationId xmlns:a16="http://schemas.microsoft.com/office/drawing/2014/main" id="{088C9A72-6CDD-4732-93A1-5213E3CCA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4824413"/>
          </a:xfrm>
        </p:spPr>
        <p:txBody>
          <a:bodyPr/>
          <a:lstStyle/>
          <a:p>
            <a:pPr eaLnBrk="1" hangingPunct="1"/>
            <a:r>
              <a:rPr lang="cs-CZ" altLang="en-US" sz="2400"/>
              <a:t>Při psaní kódu předpokládáme platnost některých podmínek</a:t>
            </a:r>
          </a:p>
          <a:p>
            <a:pPr lvl="1" eaLnBrk="1" hangingPunct="1"/>
            <a:r>
              <a:rPr lang="cs-CZ" altLang="en-US" sz="2000"/>
              <a:t>invarianty </a:t>
            </a:r>
            <a:r>
              <a:rPr lang="en-US" altLang="en-US" sz="2000"/>
              <a:t>/ </a:t>
            </a:r>
            <a:r>
              <a:rPr lang="cs-CZ" altLang="en-US" sz="2000"/>
              <a:t>konzistence stavu</a:t>
            </a:r>
          </a:p>
          <a:p>
            <a:pPr lvl="1" eaLnBrk="1" hangingPunct="1"/>
            <a:r>
              <a:rPr lang="cs-CZ" altLang="en-US" sz="2000"/>
              <a:t>např. energie Avatara nikdy neklesne pod 0</a:t>
            </a:r>
          </a:p>
          <a:p>
            <a:pPr lvl="1" eaLnBrk="1" hangingPunct="1"/>
            <a:r>
              <a:rPr lang="cs-CZ" altLang="en-US" sz="2000"/>
              <a:t>např. pokud je zavolána funkce </a:t>
            </a:r>
            <a:r>
              <a:rPr lang="en-US" altLang="en-US" sz="2000"/>
              <a:t>attack()</a:t>
            </a:r>
            <a:r>
              <a:rPr lang="cs-CZ" altLang="en-US" sz="2000"/>
              <a:t>, tak by Avatar měl být živý</a:t>
            </a:r>
          </a:p>
          <a:p>
            <a:pPr eaLnBrk="1" hangingPunct="1"/>
            <a:r>
              <a:rPr lang="en-US" altLang="en-US" sz="2400"/>
              <a:t>Pro </a:t>
            </a:r>
            <a:r>
              <a:rPr lang="cs-CZ" altLang="en-US" sz="2400"/>
              <a:t>potřeby snazšího ladění lze tyto invarianty hlídat</a:t>
            </a:r>
          </a:p>
          <a:p>
            <a:pPr lvl="1" eaLnBrk="1" hangingPunct="1"/>
            <a:r>
              <a:rPr lang="cs-CZ" altLang="en-US" sz="2000"/>
              <a:t>a </a:t>
            </a:r>
            <a:r>
              <a:rPr lang="en-US" altLang="en-US" sz="2000"/>
              <a:t>snadno </a:t>
            </a:r>
            <a:r>
              <a:rPr lang="cs-CZ" altLang="en-US" sz="2000"/>
              <a:t>získat lokalizaci místa, pokud je invariant porušen</a:t>
            </a:r>
            <a:endParaRPr lang="en-US" altLang="en-US" sz="2000"/>
          </a:p>
          <a:p>
            <a:pPr eaLnBrk="1" hangingPunct="1"/>
            <a:r>
              <a:rPr lang="en-US" altLang="en-US" sz="2400" b="1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4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400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</a:rPr>
              <a:t>expression</a:t>
            </a:r>
            <a:r>
              <a:rPr lang="en-US" altLang="en-US" sz="2400" b="1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cs-CZ" altLang="en-US" sz="2400">
              <a:latin typeface="Courier New" panose="02070309020205020404" pitchFamily="49" charset="0"/>
            </a:endParaRPr>
          </a:p>
          <a:p>
            <a:pPr lvl="1" eaLnBrk="1" hangingPunct="1"/>
            <a:r>
              <a:rPr lang="cs-CZ" altLang="en-US" sz="2000"/>
              <a:t>pokud se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expression</a:t>
            </a:r>
            <a:r>
              <a:rPr lang="cs-CZ" altLang="en-US" sz="2000"/>
              <a:t> vyhodnotí na false (0), tak vypíše identifikaci řádku s assert() na standardní chybový výstup a program skončí</a:t>
            </a:r>
          </a:p>
          <a:p>
            <a:pPr lvl="1" eaLnBrk="1" hangingPunct="1"/>
            <a:r>
              <a:rPr lang="cs-CZ" altLang="en-US" sz="2000"/>
              <a:t>některé vývojové nástroje umožní připojení debuggeru</a:t>
            </a:r>
          </a:p>
          <a:p>
            <a:pPr lvl="2" eaLnBrk="1" hangingPunct="1"/>
            <a:r>
              <a:rPr lang="cs-CZ" altLang="en-US" sz="2000"/>
              <a:t>např. MS Visual Studio</a:t>
            </a:r>
            <a:endParaRPr lang="en-US" altLang="en-US" sz="2000"/>
          </a:p>
          <a:p>
            <a:pPr eaLnBrk="1" hangingPunct="1"/>
            <a:r>
              <a:rPr lang="en-US" altLang="en-US" sz="2400"/>
              <a:t>Pozor, </a:t>
            </a:r>
            <a:r>
              <a:rPr lang="cs-CZ" altLang="en-US" sz="2400"/>
              <a:t>využití jen pro ladící režim</a:t>
            </a:r>
            <a:r>
              <a:rPr lang="en-US" altLang="en-US" sz="2400"/>
              <a:t>!</a:t>
            </a:r>
            <a:endParaRPr lang="cs-CZ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2B9E8A5E-FA3F-43AE-A540-CC7F2238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514CC6-A167-4CA2-9298-666B3602A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Assert - ukázka</a:t>
            </a:r>
            <a:endParaRPr lang="en-US" altLang="en-US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1B9F821-F4F8-46A7-82E3-9CE38605D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1B7DEDD3-81F5-432C-8AB6-0F3B2573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5698996" cy="42473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8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assert.h</a:t>
            </a: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8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string.h</a:t>
            </a: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8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stdbool.h</a:t>
            </a:r>
            <a:r>
              <a:rPr lang="en-US" altLang="en-US" sz="18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7F007F"/>
                </a:solidFill>
                <a:latin typeface="Courier New" panose="02070309020205020404" pitchFamily="49" charset="0"/>
              </a:rPr>
              <a:t>"Hello world"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11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!=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Courier New" panose="02070309020205020404" pitchFamily="49" charset="0"/>
              </a:rPr>
              <a:t>    assert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40A9F770-3F42-425D-9253-F2D75D26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6FF8447-8FBE-4A20-BEE5-995F51212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Assert – vhodnost použití</a:t>
            </a:r>
            <a:endParaRPr lang="en-US" altLang="en-US"/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F2FC54F8-6C85-4E07-8B90-53FE852FC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6" cy="4824413"/>
          </a:xfrm>
        </p:spPr>
        <p:txBody>
          <a:bodyPr/>
          <a:lstStyle/>
          <a:p>
            <a:pPr eaLnBrk="1" hangingPunct="1"/>
            <a:r>
              <a:rPr lang="cs-CZ" altLang="en-US" sz="2400" dirty="0" err="1"/>
              <a:t>NEjedná</a:t>
            </a:r>
            <a:r>
              <a:rPr lang="cs-CZ" altLang="en-US" sz="2400" dirty="0"/>
              <a:t> se o ošetřování uživatelského vstupu a </a:t>
            </a:r>
            <a:r>
              <a:rPr lang="cs-CZ" altLang="en-US" sz="2400" dirty="0" err="1"/>
              <a:t>syst</a:t>
            </a:r>
            <a:r>
              <a:rPr lang="cs-CZ" altLang="en-US" sz="2400" dirty="0"/>
              <a:t>. chyb</a:t>
            </a:r>
          </a:p>
          <a:p>
            <a:pPr lvl="1" eaLnBrk="1" hangingPunct="1"/>
            <a:r>
              <a:rPr lang="cs-CZ" altLang="en-US" sz="2000" dirty="0"/>
              <a:t>tam je nutné použít běžnou podmínku v kódu</a:t>
            </a:r>
          </a:p>
          <a:p>
            <a:pPr lvl="1" eaLnBrk="1" hangingPunct="1"/>
            <a:r>
              <a:rPr lang="cs-CZ" altLang="en-US" sz="2000" dirty="0"/>
              <a:t>jde o stav (proměnné...) uvnitř našeho kódu, která není typicky</a:t>
            </a:r>
            <a:r>
              <a:rPr lang="en-US" altLang="en-US" sz="2000" dirty="0"/>
              <a:t> </a:t>
            </a:r>
            <a:r>
              <a:rPr lang="cs-CZ" altLang="en-US" sz="2000" dirty="0"/>
              <a:t>přímo nastavována uživatelem</a:t>
            </a:r>
          </a:p>
          <a:p>
            <a:pPr lvl="1" eaLnBrk="1" hangingPunct="1"/>
            <a:r>
              <a:rPr lang="cs-CZ" altLang="en-US" sz="2000" dirty="0"/>
              <a:t>pokud je ale podmínka porušena, značí to nekorektní chování našeho kódu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 </a:t>
            </a:r>
            <a:r>
              <a:rPr lang="cs-CZ" altLang="en-US" sz="2000" dirty="0">
                <a:sym typeface="Symbol" panose="05050102010706020507" pitchFamily="18" charset="2"/>
              </a:rPr>
              <a:t>chceme rychle najít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cs-CZ" altLang="en-US" sz="2400" dirty="0" err="1"/>
              <a:t>NEpoužívá</a:t>
            </a:r>
            <a:r>
              <a:rPr lang="cs-CZ" altLang="en-US" sz="2400" dirty="0"/>
              <a:t> se pro detekci chyby v produkčním kódu</a:t>
            </a:r>
          </a:p>
          <a:p>
            <a:pPr lvl="1" eaLnBrk="1" hangingPunct="1"/>
            <a:r>
              <a:rPr lang="cs-CZ" altLang="en-US" sz="2000" dirty="0"/>
              <a:t>zde je makro odstraněno </a:t>
            </a:r>
            <a:r>
              <a:rPr lang="cs-CZ" altLang="en-US" sz="2000" dirty="0">
                <a:sym typeface="Symbol" panose="05050102010706020507" pitchFamily="18" charset="2"/>
              </a:rPr>
              <a:t> podmínky se nevyhodnocují</a:t>
            </a:r>
            <a:r>
              <a:rPr lang="cs-CZ" altLang="en-US" sz="2000" dirty="0"/>
              <a:t> </a:t>
            </a:r>
          </a:p>
          <a:p>
            <a:pPr lvl="1" eaLnBrk="1" hangingPunct="1"/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#define assert(ignore)((void) 0)</a:t>
            </a:r>
            <a:endParaRPr lang="cs-CZ" altLang="en-US" sz="2000" dirty="0">
              <a:solidFill>
                <a:srgbClr val="7F7F00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cs-CZ" altLang="en-US" sz="2400" dirty="0">
                <a:solidFill>
                  <a:srgbClr val="FF3300"/>
                </a:solidFill>
              </a:rPr>
              <a:t>Pozor na </a:t>
            </a:r>
            <a:r>
              <a:rPr lang="cs-CZ" altLang="en-US" sz="2400" dirty="0" err="1">
                <a:solidFill>
                  <a:srgbClr val="FF3300"/>
                </a:solidFill>
              </a:rPr>
              <a:t>assert</a:t>
            </a:r>
            <a:r>
              <a:rPr lang="cs-CZ" altLang="en-US" sz="2400" dirty="0">
                <a:solidFill>
                  <a:srgbClr val="FF3300"/>
                </a:solidFill>
              </a:rPr>
              <a:t>(</a:t>
            </a:r>
            <a:r>
              <a:rPr lang="en-US" altLang="en-US" sz="2400" dirty="0">
                <a:solidFill>
                  <a:srgbClr val="FF3300"/>
                </a:solidFill>
              </a:rPr>
              <a:t>foo()</a:t>
            </a:r>
            <a:r>
              <a:rPr lang="cs-CZ" altLang="en-US" sz="2400" dirty="0">
                <a:solidFill>
                  <a:srgbClr val="FF3300"/>
                </a:solidFill>
              </a:rPr>
              <a:t>) </a:t>
            </a:r>
            <a:r>
              <a:rPr lang="en-US" altLang="en-US" sz="2400" dirty="0">
                <a:solidFill>
                  <a:srgbClr val="FF3300"/>
                </a:solidFill>
              </a:rPr>
              <a:t>!!!</a:t>
            </a:r>
          </a:p>
          <a:p>
            <a:pPr lvl="1" eaLnBrk="1" hangingPunct="1"/>
            <a:r>
              <a:rPr lang="en-US" altLang="en-US" sz="2000" dirty="0"/>
              <a:t>v </a:t>
            </a:r>
            <a:r>
              <a:rPr lang="cs-CZ" altLang="en-US" sz="2000" dirty="0" err="1"/>
              <a:t>Debug</a:t>
            </a:r>
            <a:r>
              <a:rPr lang="cs-CZ" altLang="en-US" sz="2000" dirty="0"/>
              <a:t> režimu funguje dobře</a:t>
            </a:r>
          </a:p>
          <a:p>
            <a:pPr lvl="1" eaLnBrk="1" hangingPunct="1"/>
            <a:r>
              <a:rPr lang="cs-CZ" altLang="en-US" sz="2000" dirty="0"/>
              <a:t>v </a:t>
            </a:r>
            <a:r>
              <a:rPr lang="cs-CZ" altLang="en-US" sz="2000" dirty="0" err="1"/>
              <a:t>Release</a:t>
            </a:r>
            <a:r>
              <a:rPr lang="cs-CZ" altLang="en-US" sz="2000" dirty="0"/>
              <a:t> režimu </a:t>
            </a:r>
            <a:r>
              <a:rPr lang="en-US" altLang="en-US" sz="2000" dirty="0"/>
              <a:t>se foo() </a:t>
            </a:r>
            <a:r>
              <a:rPr lang="cs-CZ" altLang="en-US" sz="2000" dirty="0"/>
              <a:t>vůbec nevolá – je odstraněno</a:t>
            </a:r>
            <a:r>
              <a:rPr lang="en-US" altLang="en-US" sz="2000" dirty="0"/>
              <a:t>!</a:t>
            </a:r>
            <a:endParaRPr lang="cs-CZ" altLang="en-US" sz="20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2A133-C6ED-56FC-5D1B-5D42F0B15AC4}"/>
              </a:ext>
            </a:extLst>
          </p:cNvPr>
          <p:cNvSpPr txBox="1"/>
          <p:nvPr/>
        </p:nvSpPr>
        <p:spPr>
          <a:xfrm>
            <a:off x="5562601" y="99665"/>
            <a:ext cx="3581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0" i="1" dirty="0"/>
              <a:t>Pozn.: </a:t>
            </a:r>
            <a:r>
              <a:rPr lang="cs-CZ" sz="1400" b="0" i="1" dirty="0" err="1"/>
              <a:t>Assert</a:t>
            </a:r>
            <a:r>
              <a:rPr lang="cs-CZ" sz="1400" b="0" i="1" dirty="0"/>
              <a:t> použijeme pro ošetření tzv. </a:t>
            </a:r>
            <a:r>
              <a:rPr lang="cs-CZ" sz="1400" i="1" dirty="0"/>
              <a:t>neočekávatelných</a:t>
            </a:r>
            <a:r>
              <a:rPr lang="cs-CZ" sz="1400" b="0" i="1" dirty="0"/>
              <a:t> chyb (test co by mělo vždy platit).  </a:t>
            </a:r>
          </a:p>
          <a:p>
            <a:r>
              <a:rPr lang="cs-CZ" sz="1400" i="1" dirty="0"/>
              <a:t>Očekávatelné</a:t>
            </a:r>
            <a:r>
              <a:rPr lang="cs-CZ" sz="1400" b="0" i="1" dirty="0"/>
              <a:t> chyby (chyby od uživatelského vstupu, selhání knihovních volání) ošetříme standardní podmínkou</a:t>
            </a:r>
            <a:endParaRPr lang="en-US" sz="1400" b="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2504A193-330B-4CFD-A1CB-E6EA4F3A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A92332E-AFF0-49FA-A8F3-E6A6DCDFB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Výňatek z </a:t>
            </a:r>
            <a:r>
              <a:rPr lang="en-US" altLang="en-US"/>
              <a:t>&lt;</a:t>
            </a:r>
            <a:r>
              <a:rPr lang="cs-CZ" altLang="en-US"/>
              <a:t>assert.h</a:t>
            </a:r>
            <a:r>
              <a:rPr lang="en-US" altLang="en-US"/>
              <a:t>&gt;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7D141C0-CCE4-46BC-B29E-A8EC73892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8FC2EC2A-4F12-4527-AEA6-F12DECAA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333500"/>
            <a:ext cx="9239251" cy="4991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#ifdef NDEBUG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* If not debugging, assert does nothing.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*/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#define assert(x)      ((void)0)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#else </a:t>
            </a: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/* debugging enabled */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* CRTDLL nicely supplies a function which does the actual output and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* call to abort.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*/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_CRTIMP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__cdecl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__MINGW_NOTHROW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_assert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*,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*,</a:t>
            </a:r>
            <a:r>
              <a:rPr lang="en-US" altLang="en-US" sz="16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endParaRPr lang="cs-CZ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b="0">
                <a:solidFill>
                  <a:srgbClr val="000000"/>
                </a:solidFill>
                <a:latin typeface="Courier New" panose="02070309020205020404" pitchFamily="49" charset="0"/>
              </a:rPr>
              <a:t>__MINGW_ATTRIB_NORETURN</a:t>
            </a:r>
            <a:r>
              <a:rPr lang="en-US" altLang="en-US" sz="16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/*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* Definition of the assert macro.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 </a:t>
            </a:r>
            <a:r>
              <a:rPr lang="it-IT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*/</a:t>
            </a: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#define assert(e)       ((e) ? (void)0 : _assert(#e, __FILE__, __LINE__))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en-US" sz="16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rgbClr val="7F7F00"/>
                </a:solidFill>
                <a:latin typeface="Courier New" panose="02070309020205020404" pitchFamily="49" charset="0"/>
              </a:rPr>
              <a:t>#endif </a:t>
            </a:r>
            <a:r>
              <a:rPr lang="en-US" altLang="en-US" sz="1600" b="0">
                <a:solidFill>
                  <a:srgbClr val="007F00"/>
                </a:solidFill>
                <a:latin typeface="Courier New" panose="02070309020205020404" pitchFamily="49" charset="0"/>
              </a:rPr>
              <a:t>/* NDEBUG */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  <p:sp>
        <p:nvSpPr>
          <p:cNvPr id="49158" name="AutoShape 5">
            <a:extLst>
              <a:ext uri="{FF2B5EF4-FFF2-40B4-BE49-F238E27FC236}">
                <a16:creationId xmlns:a16="http://schemas.microsoft.com/office/drawing/2014/main" id="{E205153F-96EB-4339-9A70-80C15C7BBF6C}"/>
              </a:ext>
            </a:extLst>
          </p:cNvPr>
          <p:cNvSpPr>
            <a:spLocks/>
          </p:cNvSpPr>
          <p:nvPr/>
        </p:nvSpPr>
        <p:spPr bwMode="auto">
          <a:xfrm>
            <a:off x="6096000" y="1333500"/>
            <a:ext cx="3048000" cy="1028700"/>
          </a:xfrm>
          <a:prstGeom prst="borderCallout2">
            <a:avLst>
              <a:gd name="adj1" fmla="val 11111"/>
              <a:gd name="adj2" fmla="val -2630"/>
              <a:gd name="adj3" fmla="val 11111"/>
              <a:gd name="adj4" fmla="val -34815"/>
              <a:gd name="adj5" fmla="val 91977"/>
              <a:gd name="adj6" fmla="val -6825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Pokud je </a:t>
            </a:r>
            <a:r>
              <a:rPr lang="cs-CZ" altLang="en-US" sz="1800"/>
              <a:t>definová</a:t>
            </a:r>
            <a:r>
              <a:rPr lang="en-US" altLang="en-US" sz="1800"/>
              <a:t>no makro NDEBUG (Release), tak </a:t>
            </a:r>
            <a:r>
              <a:rPr lang="cs-CZ" altLang="en-US" sz="1800"/>
              <a:t>nedělej</a:t>
            </a:r>
            <a:r>
              <a:rPr lang="en-US" altLang="en-US" sz="1800"/>
              <a:t> nic</a:t>
            </a:r>
          </a:p>
        </p:txBody>
      </p:sp>
      <p:sp>
        <p:nvSpPr>
          <p:cNvPr id="49159" name="AutoShape 6">
            <a:extLst>
              <a:ext uri="{FF2B5EF4-FFF2-40B4-BE49-F238E27FC236}">
                <a16:creationId xmlns:a16="http://schemas.microsoft.com/office/drawing/2014/main" id="{9578297F-2377-4959-8CA1-842C2CC494D8}"/>
              </a:ext>
            </a:extLst>
          </p:cNvPr>
          <p:cNvSpPr>
            <a:spLocks/>
          </p:cNvSpPr>
          <p:nvPr/>
        </p:nvSpPr>
        <p:spPr bwMode="auto">
          <a:xfrm>
            <a:off x="6096000" y="4419600"/>
            <a:ext cx="2895600" cy="762000"/>
          </a:xfrm>
          <a:prstGeom prst="borderCallout2">
            <a:avLst>
              <a:gd name="adj1" fmla="val 15000"/>
              <a:gd name="adj2" fmla="val -2630"/>
              <a:gd name="adj3" fmla="val 15000"/>
              <a:gd name="adj4" fmla="val -28671"/>
              <a:gd name="adj5" fmla="val 146875"/>
              <a:gd name="adj6" fmla="val -55704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Pokud </a:t>
            </a:r>
            <a:r>
              <a:rPr lang="cs-CZ" altLang="en-US" sz="1800"/>
              <a:t>se e vyhodnotí na true,</a:t>
            </a:r>
            <a:r>
              <a:rPr lang="en-US" altLang="en-US" sz="1800"/>
              <a:t> tak </a:t>
            </a:r>
            <a:r>
              <a:rPr lang="cs-CZ" altLang="en-US" sz="1800"/>
              <a:t>nedělej</a:t>
            </a:r>
            <a:r>
              <a:rPr lang="en-US" altLang="en-US" sz="1800"/>
              <a:t> nic</a:t>
            </a:r>
          </a:p>
        </p:txBody>
      </p:sp>
      <p:sp>
        <p:nvSpPr>
          <p:cNvPr id="49160" name="AutoShape 7">
            <a:extLst>
              <a:ext uri="{FF2B5EF4-FFF2-40B4-BE49-F238E27FC236}">
                <a16:creationId xmlns:a16="http://schemas.microsoft.com/office/drawing/2014/main" id="{C3F94A06-6CA9-4B2E-A09B-4CF0D2B03A37}"/>
              </a:ext>
            </a:extLst>
          </p:cNvPr>
          <p:cNvSpPr>
            <a:spLocks/>
          </p:cNvSpPr>
          <p:nvPr/>
        </p:nvSpPr>
        <p:spPr bwMode="auto">
          <a:xfrm>
            <a:off x="6248400" y="5791200"/>
            <a:ext cx="2895600" cy="723900"/>
          </a:xfrm>
          <a:prstGeom prst="borderCallout2">
            <a:avLst>
              <a:gd name="adj1" fmla="val 15792"/>
              <a:gd name="adj2" fmla="val -2630"/>
              <a:gd name="adj3" fmla="val 15792"/>
              <a:gd name="adj4" fmla="val -11898"/>
              <a:gd name="adj5" fmla="val 4167"/>
              <a:gd name="adj6" fmla="val -2154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e vyhodnoceno na false </a:t>
            </a:r>
            <a:r>
              <a:rPr lang="en-US" altLang="en-US" sz="1800"/>
              <a:t>=&gt; reaguj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981AAC60-9115-455C-955D-281554B4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7AB8742-2A36-41E8-876E-C047F76D0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Assert – překlad pro Release</a:t>
            </a:r>
            <a:endParaRPr lang="en-US" altLang="en-US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D457F26-23D0-4BA1-8984-310D9B0F2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45156" name="Text Box 4">
            <a:extLst>
              <a:ext uri="{FF2B5EF4-FFF2-40B4-BE49-F238E27FC236}">
                <a16:creationId xmlns:a16="http://schemas.microsoft.com/office/drawing/2014/main" id="{D3C3049D-BAFF-41B7-A02C-CB1410DEF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09800"/>
            <a:ext cx="2787650" cy="4221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6600"/>
                </a:solidFill>
                <a:latin typeface="Courier New" panose="02070309020205020404" pitchFamily="49" charset="0"/>
              </a:rPr>
              <a:t>#</a:t>
            </a:r>
            <a:r>
              <a:rPr lang="cs-CZ" altLang="en-US" sz="1800">
                <a:solidFill>
                  <a:srgbClr val="006600"/>
                </a:solidFill>
                <a:latin typeface="Courier New" panose="02070309020205020404" pitchFamily="49" charset="0"/>
              </a:rPr>
              <a:t>define NDEBUG</a:t>
            </a:r>
            <a:endParaRPr lang="en-US" altLang="en-US" sz="1800">
              <a:solidFill>
                <a:srgbClr val="00660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&lt;assert.h&gt;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&lt;string.h&gt;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((void) 0)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((void) 0)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((void) 0)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cs-CZ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((void) 0)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latin typeface="Courier New" panose="02070309020205020404" pitchFamily="49" charset="0"/>
              </a:rPr>
              <a:t>   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((void) 0)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AB99D333-0FE1-4926-9D72-1641D61D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01875"/>
            <a:ext cx="5654675" cy="394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&lt;assert.h&gt;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#include &lt;string.h&gt;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strlen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7F007F"/>
                </a:solidFill>
                <a:latin typeface="Courier New" panose="02070309020205020404" pitchFamily="49" charset="0"/>
              </a:rPr>
              <a:t>"Hello world"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11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!=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 </a:t>
            </a:r>
            <a:r>
              <a:rPr lang="cs-CZ" altLang="en-US" sz="1800"/>
              <a:t>     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assert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cs-CZ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945159" name="AutoShape 7">
            <a:extLst>
              <a:ext uri="{FF2B5EF4-FFF2-40B4-BE49-F238E27FC236}">
                <a16:creationId xmlns:a16="http://schemas.microsoft.com/office/drawing/2014/main" id="{96ECBA72-562C-4AD2-BAE7-172359772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1143000" cy="685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29D2CB43-0E3A-4B17-9AAB-DB595681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2C7CC05-4AFD-430D-AEDF-8D56C3D739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357438"/>
            <a:ext cx="7772400" cy="1016000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Funkce s proměnným počtem argumentů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09DB4299-C2B9-4EBF-954D-453B50BD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DB3D7BE-B4D7-410B-AE94-BDAF7327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Funkce s proměnným počtem </a:t>
            </a:r>
            <a:r>
              <a:rPr lang="cs-CZ" altLang="en-US"/>
              <a:t>argumentů</a:t>
            </a:r>
            <a:endParaRPr lang="en-US" altLang="en-US"/>
          </a:p>
        </p:txBody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02C8C488-D4F3-4232-9238-35E429F80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Některé funkce má smysl používat s různými počty </a:t>
            </a:r>
            <a:r>
              <a:rPr lang="en-US" altLang="en-US" sz="2400" dirty="0"/>
              <a:t>a </a:t>
            </a:r>
            <a:r>
              <a:rPr lang="en-US" altLang="en-US" sz="2400" dirty="0" err="1"/>
              <a:t>typy</a:t>
            </a:r>
            <a:r>
              <a:rPr lang="en-US" altLang="en-US" sz="2400" dirty="0"/>
              <a:t> </a:t>
            </a:r>
            <a:r>
              <a:rPr lang="cs-CZ" altLang="en-US" sz="2400" dirty="0"/>
              <a:t>argumentů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"Hello 4 world"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"%</a:t>
            </a:r>
            <a:r>
              <a:rPr lang="en-US" altLang="en-US" sz="2000" dirty="0" err="1">
                <a:solidFill>
                  <a:srgbClr val="7F007F"/>
                </a:solidFill>
                <a:latin typeface="Verdana" panose="020B0604030504040204" pitchFamily="34" charset="0"/>
              </a:rPr>
              <a:t>s%c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 %d %s"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"Hell"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'o'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7F7F"/>
                </a:solidFill>
                <a:latin typeface="Verdana" panose="020B0604030504040204" pitchFamily="34" charset="0"/>
              </a:rPr>
              <a:t>4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007F"/>
                </a:solidFill>
                <a:latin typeface="Verdana" panose="020B0604030504040204" pitchFamily="34" charset="0"/>
              </a:rPr>
              <a:t>"world"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altLang="en-US" sz="2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nemá smysl definovat funkce pro všechny možné kombinace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Argumenty </a:t>
            </a:r>
            <a:r>
              <a:rPr lang="en-US" altLang="en-US" sz="2400" dirty="0" err="1"/>
              <a:t>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seznamu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lze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nahradit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výpustkou</a:t>
            </a:r>
            <a:r>
              <a:rPr lang="cs-CZ" altLang="en-US" sz="2400" dirty="0"/>
              <a:t> </a:t>
            </a:r>
            <a:r>
              <a:rPr lang="cs-CZ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const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7F"/>
                </a:solidFill>
                <a:latin typeface="Verdana" panose="020B0604030504040204" pitchFamily="34" charset="0"/>
              </a:rPr>
              <a:t>char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format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...</a:t>
            </a:r>
            <a:r>
              <a:rPr lang="en-US" altLang="en-US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první argument je formátovací řetězec, dále 0 až N argumentů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Výslovně</a:t>
            </a:r>
            <a:r>
              <a:rPr lang="en-US" altLang="en-US" sz="2400" dirty="0"/>
              <a:t> </a:t>
            </a:r>
            <a:r>
              <a:rPr lang="cs-CZ" altLang="en-US" sz="2400" dirty="0"/>
              <a:t>uvedené argumenty jsou použity normálně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Argumenty předané na pozici výpustky jsou přístupné pomocí dodatečných </a:t>
            </a:r>
            <a:r>
              <a:rPr lang="en-US" altLang="en-US" sz="2400" dirty="0"/>
              <a:t>maker</a:t>
            </a:r>
            <a:endParaRPr lang="cs-CZ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hlavičkový soubor </a:t>
            </a:r>
            <a:r>
              <a:rPr lang="en-US" altLang="en-US" sz="2000" dirty="0" err="1">
                <a:latin typeface="Courier New" panose="02070309020205020404" pitchFamily="49" charset="0"/>
              </a:rPr>
              <a:t>stdarg.h</a:t>
            </a:r>
            <a:r>
              <a:rPr lang="en-US" altLang="en-US" sz="2000" dirty="0">
                <a:latin typeface="Courier New" panose="02070309020205020404" pitchFamily="49" charset="0"/>
              </a:rPr>
              <a:t> </a:t>
            </a:r>
            <a:endParaRPr lang="cs-CZ" altLang="en-US" sz="20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>
                <a:latin typeface="Courier New" panose="02070309020205020404" pitchFamily="49" charset="0"/>
              </a:rPr>
              <a:t>va_start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dirty="0" err="1">
                <a:latin typeface="Courier New" panose="02070309020205020404" pitchFamily="49" charset="0"/>
              </a:rPr>
              <a:t>va_arg</a:t>
            </a:r>
            <a:r>
              <a:rPr lang="en-US" altLang="en-US" sz="2000" dirty="0">
                <a:latin typeface="Courier New" panose="02070309020205020404" pitchFamily="49" charset="0"/>
              </a:rPr>
              <a:t> a </a:t>
            </a:r>
            <a:r>
              <a:rPr lang="en-US" altLang="en-US" sz="2000" dirty="0" err="1">
                <a:latin typeface="Courier New" panose="02070309020205020404" pitchFamily="49" charset="0"/>
              </a:rPr>
              <a:t>va_end</a:t>
            </a:r>
            <a:endParaRPr lang="en-US" altLang="en-US" sz="2000" dirty="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30D2A39F-8FA0-4628-83A9-856F9322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B12EFAD-0837-4CEA-84FC-6461C610D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Přístup k argumentům</a:t>
            </a:r>
            <a:endParaRPr lang="en-US" altLang="en-US"/>
          </a:p>
        </p:txBody>
      </p:sp>
      <p:sp>
        <p:nvSpPr>
          <p:cNvPr id="897027" name="Rectangle 3">
            <a:extLst>
              <a:ext uri="{FF2B5EF4-FFF2-40B4-BE49-F238E27FC236}">
                <a16:creationId xmlns:a16="http://schemas.microsoft.com/office/drawing/2014/main" id="{D530BC27-C171-4929-BFBA-D9B695B2E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Definujeme ve funkci proměnnou typu </a:t>
            </a:r>
            <a:r>
              <a:rPr lang="en-US" altLang="en-US" dirty="0" err="1"/>
              <a:t>va_list</a:t>
            </a:r>
            <a:endParaRPr lang="cs-CZ" altLang="en-US" dirty="0"/>
          </a:p>
          <a:p>
            <a:pPr marL="800100" lvl="1" indent="-342900" eaLnBrk="1" hangingPunct="1">
              <a:buFont typeface="Wingdings" panose="05000000000000000000" pitchFamily="2" charset="2"/>
              <a:buChar char="l"/>
            </a:pPr>
            <a:r>
              <a:rPr lang="cs-CZ" altLang="en-US" dirty="0" err="1">
                <a:latin typeface="Courier New" panose="02070309020205020404" pitchFamily="49" charset="0"/>
              </a:rPr>
              <a:t>va_list</a:t>
            </a:r>
            <a:r>
              <a:rPr lang="cs-CZ" altLang="en-US" dirty="0">
                <a:latin typeface="Courier New" panose="02070309020205020404" pitchFamily="49" charset="0"/>
              </a:rPr>
              <a:t> </a:t>
            </a:r>
            <a:r>
              <a:rPr lang="cs-CZ" altLang="en-US" dirty="0" err="1">
                <a:latin typeface="Courier New" panose="02070309020205020404" pitchFamily="49" charset="0"/>
              </a:rPr>
              <a:t>arguments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  <a:endParaRPr lang="cs-CZ" altLang="en-US" dirty="0">
              <a:latin typeface="Courier New" panose="02070309020205020404" pitchFamily="49" charset="0"/>
            </a:endParaRPr>
          </a:p>
          <a:p>
            <a:pPr marL="381000" indent="-3810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Naplníme proměnnou </a:t>
            </a:r>
            <a:r>
              <a:rPr lang="en-US" altLang="en-US" dirty="0" err="1"/>
              <a:t>argumenty</a:t>
            </a:r>
            <a:r>
              <a:rPr lang="en-US" altLang="en-US" dirty="0"/>
              <a:t> v </a:t>
            </a:r>
            <a:r>
              <a:rPr lang="cs-CZ" altLang="en-US" dirty="0"/>
              <a:t>proměnné části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l"/>
            </a:pPr>
            <a:r>
              <a:rPr lang="en-US" altLang="en-US" sz="2000" dirty="0" err="1">
                <a:latin typeface="Courier New" panose="02070309020205020404" pitchFamily="49" charset="0"/>
              </a:rPr>
              <a:t>va_start</a:t>
            </a:r>
            <a:r>
              <a:rPr lang="en-US" altLang="en-US" sz="2000" dirty="0">
                <a:latin typeface="Courier New" panose="02070309020205020404" pitchFamily="49" charset="0"/>
              </a:rPr>
              <a:t>(arguments, </a:t>
            </a:r>
            <a:r>
              <a:rPr lang="cs-CZ" altLang="en-US" sz="2000" dirty="0" err="1">
                <a:latin typeface="Courier New" panose="02070309020205020404" pitchFamily="49" charset="0"/>
              </a:rPr>
              <a:t>name_of_previous_argument</a:t>
            </a:r>
            <a:r>
              <a:rPr lang="en-US" altLang="en-US" sz="2000" dirty="0">
                <a:latin typeface="Courier New" panose="02070309020205020404" pitchFamily="49" charset="0"/>
              </a:rPr>
              <a:t>);</a:t>
            </a:r>
            <a:endParaRPr lang="cs-CZ" altLang="en-US" sz="2000" dirty="0">
              <a:latin typeface="Courier New" panose="02070309020205020404" pitchFamily="49" charset="0"/>
            </a:endParaRPr>
          </a:p>
          <a:p>
            <a:pPr marL="381000" indent="-3810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Opakovaně získáváme jednotlivé argumenty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l"/>
            </a:pPr>
            <a:r>
              <a:rPr lang="cs-CZ" altLang="en-US" dirty="0" err="1">
                <a:latin typeface="Courier New" panose="02070309020205020404" pitchFamily="49" charset="0"/>
              </a:rPr>
              <a:t>va_arg</a:t>
            </a:r>
            <a:r>
              <a:rPr lang="cs-CZ" altLang="en-US" dirty="0">
                <a:latin typeface="Courier New" panose="02070309020205020404" pitchFamily="49" charset="0"/>
              </a:rPr>
              <a:t>(</a:t>
            </a:r>
            <a:r>
              <a:rPr lang="cs-CZ" altLang="en-US" dirty="0" err="1">
                <a:latin typeface="Courier New" panose="02070309020205020404" pitchFamily="49" charset="0"/>
              </a:rPr>
              <a:t>arguments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</a:rPr>
              <a:t>type_of_argument</a:t>
            </a:r>
            <a:r>
              <a:rPr lang="cs-CZ" altLang="en-US" dirty="0">
                <a:latin typeface="Courier New" panose="02070309020205020404" pitchFamily="49" charset="0"/>
              </a:rPr>
              <a:t>)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  <a:p>
            <a:pPr marL="381000" indent="-381000" eaLnBrk="1" hangingPunct="1">
              <a:buFont typeface="Wingdings" panose="05000000000000000000" pitchFamily="2" charset="2"/>
              <a:buAutoNum type="arabicPeriod"/>
            </a:pPr>
            <a:r>
              <a:rPr lang="cs-CZ" altLang="en-US" dirty="0"/>
              <a:t>Ukončíme práci s argumenty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l"/>
            </a:pPr>
            <a:r>
              <a:rPr lang="cs-CZ" altLang="en-US" dirty="0" err="1">
                <a:latin typeface="Courier New" panose="02070309020205020404" pitchFamily="49" charset="0"/>
              </a:rPr>
              <a:t>va_end</a:t>
            </a:r>
            <a:r>
              <a:rPr lang="cs-CZ" altLang="en-US" dirty="0">
                <a:latin typeface="Courier New" panose="02070309020205020404" pitchFamily="49" charset="0"/>
              </a:rPr>
              <a:t>(</a:t>
            </a:r>
            <a:r>
              <a:rPr lang="cs-CZ" altLang="en-US" dirty="0" err="1">
                <a:latin typeface="Courier New" panose="02070309020205020404" pitchFamily="49" charset="0"/>
              </a:rPr>
              <a:t>arguments</a:t>
            </a:r>
            <a:r>
              <a:rPr lang="cs-CZ" altLang="en-US" dirty="0">
                <a:latin typeface="Courier New" panose="02070309020205020404" pitchFamily="49" charset="0"/>
              </a:rPr>
              <a:t>)</a:t>
            </a:r>
            <a:r>
              <a:rPr lang="en-US" altLang="en-US" dirty="0">
                <a:latin typeface="Courier New" panose="02070309020205020404" pitchFamily="49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700BCB83-592A-4D9A-9345-BF102553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4AD8843-E7E5-466B-B89B-DF5C3687E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Poznámky k  argumentům</a:t>
            </a:r>
            <a:endParaRPr lang="en-US" altLang="en-US"/>
          </a:p>
        </p:txBody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9CE0CEA2-D977-4CDD-9F4F-01223568C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Seznam argument</a:t>
            </a:r>
            <a:r>
              <a:rPr lang="cs-CZ" altLang="en-US"/>
              <a:t>ů</a:t>
            </a:r>
            <a:r>
              <a:rPr lang="en-US" altLang="en-US"/>
              <a:t> lze </a:t>
            </a:r>
            <a:r>
              <a:rPr lang="cs-CZ" altLang="en-US"/>
              <a:t>zpracovat jen částečně a předat další funkci (která může zpracovat zbytek)</a:t>
            </a:r>
            <a:endParaRPr lang="en-US" altLang="en-US"/>
          </a:p>
          <a:p>
            <a:pPr eaLnBrk="1" hangingPunct="1"/>
            <a:r>
              <a:rPr lang="en-US" altLang="en-US"/>
              <a:t>Jazyk C </a:t>
            </a:r>
            <a:r>
              <a:rPr lang="cs-CZ" altLang="en-US"/>
              <a:t>neumožňuje zjistit počet argumentů při volání funkce</a:t>
            </a:r>
          </a:p>
          <a:p>
            <a:pPr lvl="1" eaLnBrk="1" hangingPunct="1"/>
            <a:r>
              <a:rPr lang="cs-CZ" altLang="en-US"/>
              <a:t>lze přímo předat prvním parametrem:</a:t>
            </a:r>
          </a:p>
          <a:p>
            <a:pPr lvl="2" eaLnBrk="1" hangingPunct="1"/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...);</a:t>
            </a:r>
            <a:r>
              <a:rPr lang="cs-CZ" altLang="en-US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lvl="1" eaLnBrk="1" hangingPunct="1"/>
            <a:r>
              <a:rPr lang="cs-CZ" altLang="en-US"/>
              <a:t>lze odvodit z prvního </a:t>
            </a:r>
            <a:r>
              <a:rPr lang="en-US" altLang="en-US"/>
              <a:t>argumentu</a:t>
            </a:r>
            <a:r>
              <a:rPr lang="cs-CZ" altLang="en-US"/>
              <a:t>: </a:t>
            </a:r>
          </a:p>
          <a:p>
            <a:pPr lvl="2" eaLnBrk="1" hangingPunct="1"/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format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...);</a:t>
            </a:r>
            <a:endParaRPr lang="cs-CZ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 eaLnBrk="1" hangingPunct="1"/>
            <a:r>
              <a:rPr lang="cs-CZ" altLang="en-US"/>
              <a:t>format = </a:t>
            </a:r>
            <a:r>
              <a:rPr lang="en-US" altLang="en-US" sz="1800">
                <a:solidFill>
                  <a:srgbClr val="7F007F"/>
                </a:solidFill>
                <a:latin typeface="Verdana" panose="020B0604030504040204" pitchFamily="34" charset="0"/>
              </a:rPr>
              <a:t>"%s%c %d %s"</a:t>
            </a:r>
            <a:r>
              <a:rPr lang="cs-CZ" altLang="en-US" sz="1800">
                <a:solidFill>
                  <a:srgbClr val="7F007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>
                <a:solidFill>
                  <a:srgbClr val="7F007F"/>
                </a:solidFill>
                <a:latin typeface="Verdana" panose="020B0604030504040204" pitchFamily="34" charset="0"/>
              </a:rPr>
              <a:t>-&gt;</a:t>
            </a:r>
            <a:r>
              <a:rPr lang="en-US" altLang="en-US" sz="1800">
                <a:solidFill>
                  <a:srgbClr val="7F007F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>
                <a:latin typeface="Verdana" panose="020B0604030504040204" pitchFamily="34" charset="0"/>
              </a:rPr>
              <a:t>4 args, char*,char,int,char*</a:t>
            </a:r>
            <a:endParaRPr lang="en-US" altLang="en-US" sz="1800">
              <a:latin typeface="Courier New" panose="02070309020205020404" pitchFamily="49" charset="0"/>
            </a:endParaRPr>
          </a:p>
          <a:p>
            <a:pPr lvl="1" eaLnBrk="1" hangingPunct="1"/>
            <a:endParaRPr lang="en-US" altLang="en-US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2546A409-4068-423B-97F1-96D7A2A2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95314B7-52CC-43A3-9E62-30AE02F4E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Preprocesor</a:t>
            </a:r>
            <a:endParaRPr lang="en-US" altLang="en-US"/>
          </a:p>
        </p:txBody>
      </p:sp>
      <p:sp>
        <p:nvSpPr>
          <p:cNvPr id="865283" name="Rectangle 3">
            <a:extLst>
              <a:ext uri="{FF2B5EF4-FFF2-40B4-BE49-F238E27FC236}">
                <a16:creationId xmlns:a16="http://schemas.microsoft.com/office/drawing/2014/main" id="{666FCDAB-7107-4173-BD8C-33A044EF9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Většina příkazů preprocesoru začíná </a:t>
            </a:r>
            <a:r>
              <a:rPr lang="en-US" altLang="en-US" dirty="0" err="1"/>
              <a:t>znakem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#</a:t>
            </a:r>
          </a:p>
          <a:p>
            <a:pPr eaLnBrk="1" hangingPunct="1"/>
            <a:r>
              <a:rPr lang="en-US" altLang="en-US" dirty="0" err="1"/>
              <a:t>Znak</a:t>
            </a:r>
            <a:r>
              <a:rPr lang="en-US" altLang="en-US" dirty="0"/>
              <a:t> # </a:t>
            </a:r>
            <a:r>
              <a:rPr lang="cs-CZ" altLang="en-US" dirty="0"/>
              <a:t>nemusí být na začátku řádku, ale nesmí před ním být žádný další token</a:t>
            </a:r>
          </a:p>
          <a:p>
            <a:pPr lvl="1" eaLnBrk="1" hangingPunct="1"/>
            <a:r>
              <a:rPr lang="en-US" altLang="en-US" dirty="0"/>
              <a:t>NE </a:t>
            </a:r>
            <a:r>
              <a:rPr lang="cs-CZ" altLang="en-US" dirty="0" err="1"/>
              <a:t>int</a:t>
            </a:r>
            <a:r>
              <a:rPr lang="cs-CZ" altLang="en-US" dirty="0"/>
              <a:t> a </a:t>
            </a:r>
            <a:r>
              <a:rPr lang="en-US" altLang="en-US" dirty="0"/>
              <a:t>= 1; #define DEBUG</a:t>
            </a:r>
            <a:endParaRPr lang="cs-CZ" altLang="en-US" dirty="0"/>
          </a:p>
          <a:p>
            <a:pPr lvl="1" eaLnBrk="1" hangingPunct="1"/>
            <a:r>
              <a:rPr lang="en-US" altLang="en-US" dirty="0"/>
              <a:t>m</a:t>
            </a:r>
            <a:r>
              <a:rPr lang="cs-CZ" altLang="en-US" dirty="0" err="1"/>
              <a:t>ůže</a:t>
            </a:r>
            <a:r>
              <a:rPr lang="cs-CZ" altLang="en-US" dirty="0"/>
              <a:t> být odsazeno </a:t>
            </a:r>
          </a:p>
          <a:p>
            <a:pPr eaLnBrk="1" hangingPunct="1"/>
            <a:r>
              <a:rPr lang="cs-CZ" altLang="en-US" dirty="0"/>
              <a:t>Dělá textové náhrady nad zdrojovým kódem</a:t>
            </a:r>
          </a:p>
          <a:p>
            <a:pPr lvl="1" eaLnBrk="1" hangingPunct="1"/>
            <a:r>
              <a:rPr lang="cs-CZ" altLang="en-US" dirty="0"/>
              <a:t>jazykově nezávislé, "neví" nic o syntaxi jazyka C</a:t>
            </a:r>
          </a:p>
          <a:p>
            <a:pPr eaLnBrk="1" hangingPunct="1"/>
            <a:r>
              <a:rPr lang="cs-CZ" altLang="en-US" dirty="0"/>
              <a:t>Příkazy preprocesoru jsou z předzpracovaného kódu odstraněny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(</a:t>
            </a:r>
            <a:r>
              <a:rPr lang="cs-CZ" altLang="en-US" dirty="0"/>
              <a:t>přidá některé značky pro kompilátor </a:t>
            </a:r>
            <a:r>
              <a:rPr lang="en-US" altLang="en-US" dirty="0"/>
              <a:t>#line)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F1D490B4-3131-440D-9C6F-3160224D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B42753C-10C2-4227-A719-1FF4D9AE0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</a:t>
            </a:r>
            <a:r>
              <a:rPr lang="en-US" altLang="en-US"/>
              <a:t>roměnný poč</a:t>
            </a:r>
            <a:r>
              <a:rPr lang="cs-CZ" altLang="en-US"/>
              <a:t>e</a:t>
            </a:r>
            <a:r>
              <a:rPr lang="en-US" altLang="en-US"/>
              <a:t>t </a:t>
            </a:r>
            <a:r>
              <a:rPr lang="cs-CZ" altLang="en-US"/>
              <a:t>argumentů - příklad</a:t>
            </a:r>
            <a:endParaRPr lang="en-US" altLang="en-US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6662FF7-450A-4131-A651-873C43B39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A3041C2E-90F4-45ED-A17E-A428A157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00175"/>
            <a:ext cx="6956425" cy="532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20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stdarg.h</a:t>
            </a:r>
            <a:r>
              <a:rPr lang="en-US" altLang="en-US" sz="20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20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stdio.h</a:t>
            </a:r>
            <a:r>
              <a:rPr lang="en-US" altLang="en-US" sz="20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7F7F00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2000" b="0" dirty="0" err="1">
                <a:solidFill>
                  <a:srgbClr val="7F7F00"/>
                </a:solidFill>
                <a:latin typeface="Courier New" panose="02070309020205020404" pitchFamily="49" charset="0"/>
              </a:rPr>
              <a:t>stdlib.h</a:t>
            </a:r>
            <a:r>
              <a:rPr lang="en-US" altLang="en-US" sz="2000" b="0" dirty="0">
                <a:solidFill>
                  <a:srgbClr val="7F7F00"/>
                </a:solidFill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dirty="0" err="1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fr-FR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varFoo</a:t>
            </a:r>
            <a:r>
              <a:rPr lang="fr-FR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altLang="en-US" sz="20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fr-FR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</a:t>
            </a:r>
            <a:r>
              <a:rPr lang="fr-FR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,...)</a:t>
            </a:r>
            <a:r>
              <a:rPr lang="fr-FR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fr-FR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fr-FR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va_list</a:t>
            </a:r>
            <a:r>
              <a:rPr lang="fr-FR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fr-FR" altLang="en-US" sz="2000" b="0" dirty="0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fr-FR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fr-FR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va_start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7F"/>
                </a:solidFill>
                <a:latin typeface="Courier New" panose="02070309020205020404" pitchFamily="49" charset="0"/>
              </a:rPr>
              <a:t>  int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valueInt</a:t>
            </a:r>
            <a:r>
              <a:rPr lang="en-US" altLang="en-US" sz="2000" b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va_arg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dirty="0" err="1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7F"/>
                </a:solidFill>
                <a:latin typeface="Courier New" panose="02070309020205020404" pitchFamily="49" charset="0"/>
              </a:rPr>
              <a:t>  char*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valueChar</a:t>
            </a:r>
            <a:r>
              <a:rPr lang="en-US" altLang="en-US" sz="2000" b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va_arg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dirty="0" err="1">
                <a:solidFill>
                  <a:srgbClr val="00007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*);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0" dirty="0">
                <a:solidFill>
                  <a:srgbClr val="7F007F"/>
                </a:solidFill>
                <a:latin typeface="Courier New" panose="02070309020205020404" pitchFamily="49" charset="0"/>
              </a:rPr>
              <a:t>"%d dynamic params are: %d, %s\n"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number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valueInt,valueChar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va_end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0000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dirty="0">
                <a:solidFill>
                  <a:srgbClr val="00007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cs-CZ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b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varFoo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0" dirty="0">
                <a:solidFill>
                  <a:srgbClr val="007F7F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b="0" dirty="0">
                <a:solidFill>
                  <a:srgbClr val="007F7F"/>
                </a:solidFill>
                <a:latin typeface="Courier New" panose="02070309020205020404" pitchFamily="49" charset="0"/>
              </a:rPr>
              <a:t>123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altLang="en-US" sz="2000" b="0" dirty="0">
                <a:solidFill>
                  <a:srgbClr val="7F007F"/>
                </a:solidFill>
                <a:latin typeface="Courier New" panose="02070309020205020404" pitchFamily="49" charset="0"/>
              </a:rPr>
              <a:t>"end"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000" dirty="0">
                <a:solidFill>
                  <a:srgbClr val="00007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2000" b="0" dirty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0" dirty="0">
                <a:solidFill>
                  <a:srgbClr val="007F7F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2000" b="0" dirty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20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0427489F-D1AD-4A16-82A1-06B18CAB9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</a:t>
            </a:r>
            <a:r>
              <a:rPr lang="en-US" altLang="en-US"/>
              <a:t>roměnný poč</a:t>
            </a:r>
            <a:r>
              <a:rPr lang="cs-CZ" altLang="en-US"/>
              <a:t>e</a:t>
            </a:r>
            <a:r>
              <a:rPr lang="en-US" altLang="en-US"/>
              <a:t>t </a:t>
            </a:r>
            <a:r>
              <a:rPr lang="cs-CZ" altLang="en-US"/>
              <a:t>argumentů</a:t>
            </a:r>
            <a:r>
              <a:rPr lang="en-GB" altLang="en-US"/>
              <a:t> – </a:t>
            </a:r>
            <a:r>
              <a:rPr lang="cs-CZ" altLang="en-US"/>
              <a:t>na zásobník</a:t>
            </a:r>
            <a:endParaRPr lang="en-GB" altLang="en-US"/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A4354233-FDA8-43E4-9135-A18DE95199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6324" name="Zástupný symbol pro zápatí 3">
            <a:extLst>
              <a:ext uri="{FF2B5EF4-FFF2-40B4-BE49-F238E27FC236}">
                <a16:creationId xmlns:a16="http://schemas.microsoft.com/office/drawing/2014/main" id="{33949903-FF43-45EF-A75C-8681F888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325" name="TextovéPole 4">
            <a:extLst>
              <a:ext uri="{FF2B5EF4-FFF2-40B4-BE49-F238E27FC236}">
                <a16:creationId xmlns:a16="http://schemas.microsoft.com/office/drawing/2014/main" id="{86A77A89-05B0-4623-9370-6B11D4D4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68373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altLang="en-US" sz="1800" b="0">
                <a:solidFill>
                  <a:srgbClr val="7F007F"/>
                </a:solidFill>
                <a:latin typeface="Verdana" panose="020B0604030504040204" pitchFamily="34" charset="0"/>
              </a:rPr>
              <a:t>"%s%d%d"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7F007F"/>
                </a:solidFill>
                <a:latin typeface="Verdana" panose="020B0604030504040204" pitchFamily="34" charset="0"/>
              </a:rPr>
              <a:t>"pb071"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42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c7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44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24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0c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01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movl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$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0x1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0xc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(%</a:t>
            </a: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esp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en-US" sz="18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c7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44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24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08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2a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pt-BR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movl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$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0x2a</a:t>
            </a:r>
            <a:r>
              <a:rPr lang="pt-BR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0x8</a:t>
            </a:r>
            <a:r>
              <a:rPr lang="pt-BR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(%</a:t>
            </a:r>
            <a:r>
              <a:rPr lang="pt-BR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esp</a:t>
            </a:r>
            <a:r>
              <a:rPr lang="pt-BR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pt-BR" altLang="en-US" sz="18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c7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44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24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04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64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movl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$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0x404064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0x4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(%</a:t>
            </a: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esp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en-US" sz="18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c7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04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24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6a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40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40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pt-BR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movl</a:t>
            </a:r>
            <a:r>
              <a:rPr lang="pt-BR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$</a:t>
            </a:r>
            <a:r>
              <a:rPr lang="pt-BR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0x40406a</a:t>
            </a:r>
            <a:r>
              <a:rPr lang="pt-BR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,(%</a:t>
            </a:r>
            <a:r>
              <a:rPr lang="pt-BR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esp</a:t>
            </a:r>
            <a:r>
              <a:rPr lang="pt-BR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pt-BR" altLang="en-US" sz="1800" b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e8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26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11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00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             </a:t>
            </a: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call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    </a:t>
            </a:r>
            <a:r>
              <a:rPr lang="en-GB" altLang="en-US" sz="1800" b="0">
                <a:solidFill>
                  <a:srgbClr val="007F7F"/>
                </a:solidFill>
                <a:latin typeface="Verdana" panose="020B0604030504040204" pitchFamily="34" charset="0"/>
              </a:rPr>
              <a:t>0x402778</a:t>
            </a:r>
            <a:r>
              <a:rPr lang="en-GB" altLang="en-US" sz="1800" b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altLang="en-US" sz="1800" b="0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endParaRPr lang="en-GB" altLang="en-US" sz="180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F0CDB53-199A-455F-B7C4-0E530E77E249}"/>
              </a:ext>
            </a:extLst>
          </p:cNvPr>
          <p:cNvCxnSpPr/>
          <p:nvPr/>
        </p:nvCxnSpPr>
        <p:spPr bwMode="auto">
          <a:xfrm>
            <a:off x="4800600" y="2438400"/>
            <a:ext cx="228600" cy="304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58E9A77-7395-436B-A1C2-8F84F40537C8}"/>
              </a:ext>
            </a:extLst>
          </p:cNvPr>
          <p:cNvCxnSpPr>
            <a:cxnSpLocks/>
          </p:cNvCxnSpPr>
          <p:nvPr/>
        </p:nvCxnSpPr>
        <p:spPr bwMode="auto">
          <a:xfrm>
            <a:off x="4421188" y="2438400"/>
            <a:ext cx="493712" cy="609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5D917E8-6E19-407D-9C50-2F3A97ADABB3}"/>
              </a:ext>
            </a:extLst>
          </p:cNvPr>
          <p:cNvCxnSpPr>
            <a:cxnSpLocks/>
          </p:cNvCxnSpPr>
          <p:nvPr/>
        </p:nvCxnSpPr>
        <p:spPr bwMode="auto">
          <a:xfrm>
            <a:off x="3744913" y="2438400"/>
            <a:ext cx="1112837" cy="914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EEB9D83-4605-40E5-8022-E85C5EF42CD8}"/>
              </a:ext>
            </a:extLst>
          </p:cNvPr>
          <p:cNvCxnSpPr>
            <a:cxnSpLocks/>
          </p:cNvCxnSpPr>
          <p:nvPr/>
        </p:nvCxnSpPr>
        <p:spPr bwMode="auto">
          <a:xfrm>
            <a:off x="2898775" y="2438400"/>
            <a:ext cx="1958975" cy="1219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DF9F-86D1-4D8C-A367-EF42AD0E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Shrnut</a:t>
            </a:r>
            <a:r>
              <a:rPr lang="cs-CZ" dirty="0"/>
              <a:t>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A56DE-09BF-41B6-BD80-3D7858CE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Preprocesor</a:t>
            </a:r>
            <a:endParaRPr lang="en-US" sz="2400" dirty="0"/>
          </a:p>
          <a:p>
            <a:pPr lvl="1"/>
            <a:r>
              <a:rPr lang="cs-CZ" sz="2000" dirty="0"/>
              <a:t>Od začátku důležitá součást tvorby C programů</a:t>
            </a:r>
          </a:p>
          <a:p>
            <a:pPr lvl="1"/>
            <a:r>
              <a:rPr lang="cs-CZ" sz="2000" dirty="0"/>
              <a:t>Defacto textové nahrazovaní bez typů </a:t>
            </a:r>
            <a:r>
              <a:rPr lang="en-US" sz="2000" dirty="0"/>
              <a:t>=&gt; </a:t>
            </a:r>
            <a:r>
              <a:rPr lang="cs-CZ" sz="2000" dirty="0"/>
              <a:t>nevýhody</a:t>
            </a:r>
            <a:endParaRPr lang="en-US" sz="2000" dirty="0"/>
          </a:p>
          <a:p>
            <a:pPr lvl="2"/>
            <a:r>
              <a:rPr lang="cs-CZ" sz="2000" dirty="0"/>
              <a:t>Postupně částečné nahrazování (</a:t>
            </a:r>
            <a:r>
              <a:rPr lang="cs-CZ" sz="2000" dirty="0" err="1"/>
              <a:t>const</a:t>
            </a:r>
            <a:r>
              <a:rPr lang="cs-CZ" sz="2000" dirty="0"/>
              <a:t>, inline…)</a:t>
            </a:r>
          </a:p>
          <a:p>
            <a:r>
              <a:rPr lang="cs-CZ" sz="2400" dirty="0" err="1"/>
              <a:t>goto</a:t>
            </a:r>
            <a:r>
              <a:rPr lang="cs-CZ" sz="2400" dirty="0"/>
              <a:t> (skok na zadané návěští)</a:t>
            </a:r>
          </a:p>
          <a:p>
            <a:pPr lvl="1"/>
            <a:r>
              <a:rPr lang="cs-CZ" sz="2000" dirty="0"/>
              <a:t>Neinformované použití vede k nepřehlednému kódu</a:t>
            </a:r>
          </a:p>
          <a:p>
            <a:pPr lvl="1"/>
            <a:r>
              <a:rPr lang="cs-CZ" sz="2000" dirty="0"/>
              <a:t>Nepoužívejte (pokud ano, tak přesně chápejte)</a:t>
            </a:r>
          </a:p>
          <a:p>
            <a:r>
              <a:rPr lang="cs-CZ" sz="2400" dirty="0"/>
              <a:t>Paměťové třídy proměnné </a:t>
            </a:r>
          </a:p>
          <a:p>
            <a:pPr lvl="1"/>
            <a:r>
              <a:rPr lang="cs-CZ" sz="2000" dirty="0"/>
              <a:t>Ovlivňují, jak s nimi překladač nakládá (optimalizace)</a:t>
            </a:r>
          </a:p>
          <a:p>
            <a:r>
              <a:rPr lang="cs-CZ" sz="2400" dirty="0"/>
              <a:t>Funkce s proměnným počtem argumentů</a:t>
            </a:r>
          </a:p>
          <a:p>
            <a:pPr lvl="1"/>
            <a:r>
              <a:rPr lang="cs-CZ" sz="2000" dirty="0"/>
              <a:t>Často používané ve standardní knihovně (</a:t>
            </a:r>
            <a:r>
              <a:rPr lang="cs-CZ" sz="2000" dirty="0" err="1"/>
              <a:t>printf</a:t>
            </a:r>
            <a:r>
              <a:rPr lang="cs-CZ" sz="2000" dirty="0"/>
              <a:t>(</a:t>
            </a:r>
            <a:r>
              <a:rPr lang="en-US" sz="2000" dirty="0"/>
              <a:t>“%</a:t>
            </a:r>
            <a:r>
              <a:rPr lang="en-US" sz="2000" dirty="0" err="1"/>
              <a:t>d%s</a:t>
            </a:r>
            <a:r>
              <a:rPr lang="en-US" sz="2000" dirty="0"/>
              <a:t>”, …</a:t>
            </a:r>
            <a:r>
              <a:rPr lang="cs-CZ" sz="2000" dirty="0"/>
              <a:t>)) </a:t>
            </a:r>
            <a:endParaRPr lang="en-US" sz="2000" dirty="0"/>
          </a:p>
          <a:p>
            <a:pPr lvl="1"/>
            <a:r>
              <a:rPr lang="cs-CZ" sz="2000" dirty="0"/>
              <a:t>Možná chyba typů proměnné (neignorujte varování překladače)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4CA54-2B06-4840-B111-CAE8796E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3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AFCA7B3D-6452-468F-B27C-AC004D5B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66ED59F-4317-42E6-BD35-2F0A4BFAFA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25725"/>
            <a:ext cx="7772400" cy="479425"/>
          </a:xfrm>
        </p:spPr>
        <p:txBody>
          <a:bodyPr>
            <a:spAutoFit/>
          </a:bodyPr>
          <a:lstStyle/>
          <a:p>
            <a:pPr eaLnBrk="1" hangingPunct="1"/>
            <a:r>
              <a:rPr lang="cs-CZ" altLang="en-US">
                <a:solidFill>
                  <a:schemeClr val="bg2"/>
                </a:solidFill>
              </a:rPr>
              <a:t>Co dál po PB071?</a:t>
            </a:r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7AB46AE7-E729-4E47-B0AF-0B238FCA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C4BABE7-4CDD-4AA1-B3F4-EF61E0A24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Možné návaznosti PB071</a:t>
            </a:r>
            <a:endParaRPr lang="en-US" altLang="en-US"/>
          </a:p>
        </p:txBody>
      </p:sp>
      <p:sp>
        <p:nvSpPr>
          <p:cNvPr id="947203" name="Rectangle 3">
            <a:extLst>
              <a:ext uri="{FF2B5EF4-FFF2-40B4-BE49-F238E27FC236}">
                <a16:creationId xmlns:a16="http://schemas.microsoft.com/office/drawing/2014/main" id="{EC6E92C4-25FE-4AC0-BA86-C4A6909BA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Programování v jazyce C</a:t>
            </a:r>
            <a:r>
              <a:rPr lang="en-US" altLang="en-US" sz="2400" dirty="0"/>
              <a:t>++</a:t>
            </a:r>
            <a:r>
              <a:rPr lang="cs-CZ" altLang="en-US" sz="2400" dirty="0"/>
              <a:t> (PB161)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principy objektově orientovaného programování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základy jazyka C</a:t>
            </a:r>
            <a:r>
              <a:rPr lang="en-US" altLang="en-US" sz="2000" dirty="0"/>
              <a:t>++</a:t>
            </a:r>
            <a:r>
              <a:rPr lang="cs-CZ" altLang="en-US" sz="2000" dirty="0"/>
              <a:t> (STL, šablony...), moderní C++ (11, 17…)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Programování v jazyce Java (PB162)</a:t>
            </a:r>
            <a:endParaRPr lang="cs-CZ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Úvod do vývoje v C</a:t>
            </a:r>
            <a:r>
              <a:rPr lang="en-US" altLang="en-US" sz="2400" dirty="0"/>
              <a:t>#/.NET (PV178)</a:t>
            </a:r>
            <a:endParaRPr lang="cs-CZ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Tématický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vývoj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aplikací</a:t>
            </a:r>
            <a:r>
              <a:rPr lang="en-US" altLang="en-US" sz="2400" dirty="0"/>
              <a:t> </a:t>
            </a:r>
            <a:r>
              <a:rPr lang="cs-CZ" altLang="en-US" sz="2400" dirty="0"/>
              <a:t>(PB173)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zaměření na řešení praktických programátorských problémů v oblasti vašeho zájmu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/>
              <a:t>tématické</a:t>
            </a:r>
            <a:r>
              <a:rPr lang="cs-CZ" altLang="en-US" sz="2000" dirty="0"/>
              <a:t> skupiny: Zpracování obrazu, Systémové programování Linux a Windows, Ovladače jádra Linux, Aplikovaná kryptografie a bezpečnost...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lze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zapisovat</a:t>
            </a:r>
            <a:r>
              <a:rPr lang="en-US" altLang="en-US" sz="2000" dirty="0"/>
              <a:t> </a:t>
            </a:r>
            <a:r>
              <a:rPr lang="cs-CZ" altLang="en-US" sz="2000" dirty="0"/>
              <a:t>opakovaně (různé seminární skupiny)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(2025) „Plnotučné C“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Nový předmět po reorganizaci </a:t>
            </a:r>
            <a:r>
              <a:rPr lang="cs-CZ" altLang="en-US" sz="2000" dirty="0" err="1"/>
              <a:t>nízkoúrovňového</a:t>
            </a:r>
            <a:r>
              <a:rPr lang="cs-CZ" altLang="en-US" sz="2000" dirty="0"/>
              <a:t> programování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Zaměření na pokročilejší použití C, standard C23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F91F76-919B-4F37-8DA7-474D500F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5" t="45409" r="5402" b="21214"/>
          <a:stretch>
            <a:fillRect/>
          </a:stretch>
        </p:blipFill>
        <p:spPr bwMode="auto">
          <a:xfrm>
            <a:off x="4267200" y="3635375"/>
            <a:ext cx="1524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Footer Placeholder 4">
            <a:extLst>
              <a:ext uri="{FF2B5EF4-FFF2-40B4-BE49-F238E27FC236}">
                <a16:creationId xmlns:a16="http://schemas.microsoft.com/office/drawing/2014/main" id="{3F5A9874-BDCE-41BF-BE95-A7090A70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DB57EC5A-8778-4CE2-91E5-6B025238B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Možné návaznosti PB071 (pokračování)</a:t>
            </a:r>
            <a:endParaRPr lang="en-US" altLang="en-US"/>
          </a:p>
        </p:txBody>
      </p:sp>
      <p:sp>
        <p:nvSpPr>
          <p:cNvPr id="948227" name="Rectangle 3">
            <a:extLst>
              <a:ext uri="{FF2B5EF4-FFF2-40B4-BE49-F238E27FC236}">
                <a16:creationId xmlns:a16="http://schemas.microsoft.com/office/drawing/2014/main" id="{F957605F-96A7-44AA-96B4-6D78DB2E5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Programování se nenaučíte na cvičeních ve škole</a:t>
            </a:r>
          </a:p>
          <a:p>
            <a:pPr eaLnBrk="1" hangingPunct="1"/>
            <a:r>
              <a:rPr lang="cs-CZ" altLang="en-US"/>
              <a:t>Najděte si zajímavý open source projekt </a:t>
            </a:r>
          </a:p>
          <a:p>
            <a:pPr lvl="1" eaLnBrk="1" hangingPunct="1"/>
            <a:r>
              <a:rPr lang="cs-CZ" altLang="en-US"/>
              <a:t>zkuste v něm odstranit </a:t>
            </a:r>
            <a:r>
              <a:rPr lang="en-US" altLang="en-US"/>
              <a:t>reportovanou </a:t>
            </a:r>
            <a:r>
              <a:rPr lang="cs-CZ" altLang="en-US"/>
              <a:t>chybu + PULL request</a:t>
            </a:r>
          </a:p>
          <a:p>
            <a:pPr lvl="1" eaLnBrk="1" hangingPunct="1"/>
            <a:r>
              <a:rPr lang="cs-CZ" altLang="en-US"/>
              <a:t>zkuste implementovat nějakou funkčnost z Issues</a:t>
            </a:r>
          </a:p>
          <a:p>
            <a:pPr lvl="1" eaLnBrk="1" hangingPunct="1"/>
            <a:r>
              <a:rPr lang="cs-CZ" altLang="en-US"/>
              <a:t>Někdy označeno jako</a:t>
            </a:r>
            <a:r>
              <a:rPr lang="en-GB" altLang="en-US"/>
              <a:t> </a:t>
            </a:r>
            <a:endParaRPr lang="cs-CZ" altLang="en-US"/>
          </a:p>
          <a:p>
            <a:pPr eaLnBrk="1" hangingPunct="1"/>
            <a:r>
              <a:rPr lang="cs-CZ" altLang="en-US">
                <a:solidFill>
                  <a:schemeClr val="accent2"/>
                </a:solidFill>
              </a:rPr>
              <a:t>Vyberte si zajímavou laboratoř na škole</a:t>
            </a:r>
          </a:p>
          <a:p>
            <a:pPr lvl="1" eaLnBrk="1" hangingPunct="1"/>
            <a:r>
              <a:rPr lang="cs-CZ" altLang="en-US"/>
              <a:t>stačí chuť se učit novým věcem</a:t>
            </a:r>
          </a:p>
          <a:p>
            <a:pPr eaLnBrk="1" hangingPunct="1"/>
            <a:r>
              <a:rPr lang="cs-CZ" altLang="en-US"/>
              <a:t>Nebojte se jiných jazyků</a:t>
            </a:r>
          </a:p>
          <a:p>
            <a:pPr lvl="1" eaLnBrk="1" hangingPunct="1"/>
            <a:r>
              <a:rPr lang="cs-CZ" altLang="en-US"/>
              <a:t>schopnost programovat je platformově nezávislá </a:t>
            </a:r>
            <a:r>
              <a:rPr lang="cs-CZ" altLang="en-US">
                <a:sym typeface="Wingdings" panose="05000000000000000000" pitchFamily="2" charset="2"/>
              </a:rPr>
              <a:t></a:t>
            </a:r>
            <a:endParaRPr lang="en-US" altLang="en-US">
              <a:sym typeface="Wingdings" panose="05000000000000000000" pitchFamily="2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1B097B-BBCB-4E5E-8206-01D453A1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cs-CZ" dirty="0" err="1"/>
              <a:t>íky</a:t>
            </a:r>
            <a:r>
              <a:rPr lang="cs-CZ" dirty="0"/>
              <a:t> za váš čas a v pondělí zase na viděnou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48DB-9770-4304-8999-6B063B5B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02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3569-8136-4020-A991-2ECB9339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AB235-9947-47D3-8A91-E4219E5A3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A6347-D23E-4855-B484-02E41742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54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32EC-B637-2626-2C95-C8C50D68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87939-0F7E-850B-0D24-5CD07B9A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| PB071 - Preprocesor, paměťové třídy</a:t>
            </a:r>
            <a:endParaRPr lang="en-GB"/>
          </a:p>
        </p:txBody>
      </p:sp>
      <p:pic>
        <p:nvPicPr>
          <p:cNvPr id="9" name="Content Placeholder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6C36279-2C12-9568-49F9-BE2413832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"/>
            <a:ext cx="6397214" cy="6397214"/>
          </a:xfrm>
        </p:spPr>
      </p:pic>
    </p:spTree>
    <p:extLst>
      <p:ext uri="{BB962C8B-B14F-4D97-AF65-F5344CB8AC3E}">
        <p14:creationId xmlns:p14="http://schemas.microsoft.com/office/powerpoint/2010/main" val="36180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23865E6-E2A0-4CD9-87B2-1B6A18FB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92A0540-E96F-4F59-96C8-800104DA9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Preprocesor - </a:t>
            </a:r>
            <a:r>
              <a:rPr lang="en-US" altLang="en-US"/>
              <a:t>#</a:t>
            </a:r>
            <a:r>
              <a:rPr lang="cs-CZ" altLang="en-US"/>
              <a:t>include</a:t>
            </a:r>
            <a:endParaRPr lang="en-US" altLang="en-US"/>
          </a:p>
        </p:txBody>
      </p:sp>
      <p:sp>
        <p:nvSpPr>
          <p:cNvPr id="869379" name="Rectangle 3">
            <a:extLst>
              <a:ext uri="{FF2B5EF4-FFF2-40B4-BE49-F238E27FC236}">
                <a16:creationId xmlns:a16="http://schemas.microsoft.com/office/drawing/2014/main" id="{9A7A7E95-E293-43A9-86CE-56B3DA348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7F7F00"/>
                </a:solidFill>
                <a:latin typeface="Verdana" panose="020B0604030504040204" pitchFamily="34" charset="0"/>
              </a:rPr>
              <a:t>#include "vlozMe.h"</a:t>
            </a:r>
            <a:endParaRPr lang="en-US" altLang="en-US" sz="2400"/>
          </a:p>
          <a:p>
            <a:pPr lvl="1" eaLnBrk="1" hangingPunct="1"/>
            <a:r>
              <a:rPr lang="cs-CZ" altLang="en-US" sz="2000"/>
              <a:t>namísto této řádky se vloží obsah souboru </a:t>
            </a:r>
            <a:r>
              <a:rPr lang="en-US" altLang="en-US" sz="2000"/>
              <a:t>vlozMe.h</a:t>
            </a:r>
            <a:endParaRPr lang="cs-CZ" altLang="en-US" sz="2000"/>
          </a:p>
          <a:p>
            <a:pPr eaLnBrk="1" hangingPunct="1"/>
            <a:r>
              <a:rPr lang="cs-CZ" altLang="en-US" sz="2400"/>
              <a:t>Typicky použijeme pro vkládání hlavičkových souborů (</a:t>
            </a:r>
            <a:r>
              <a:rPr lang="en-US" altLang="en-US" sz="2400"/>
              <a:t>*.h</a:t>
            </a:r>
            <a:r>
              <a:rPr lang="cs-CZ" altLang="en-US" sz="2400"/>
              <a:t>)</a:t>
            </a:r>
          </a:p>
          <a:p>
            <a:pPr lvl="1" eaLnBrk="1" hangingPunct="1"/>
            <a:r>
              <a:rPr lang="en-US" altLang="en-US" sz="2000">
                <a:solidFill>
                  <a:srgbClr val="7F7F00"/>
                </a:solidFill>
                <a:latin typeface="Verdana" panose="020B0604030504040204" pitchFamily="34" charset="0"/>
              </a:rPr>
              <a:t>#include &lt;soubor&gt;</a:t>
            </a:r>
            <a:r>
              <a:rPr lang="cs-CZ" altLang="en-US" sz="200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/>
              <a:t>... </a:t>
            </a:r>
            <a:r>
              <a:rPr lang="cs-CZ" altLang="en-US" sz="2000"/>
              <a:t>hledá se ve standardních hlavičkových souborech</a:t>
            </a:r>
            <a:endParaRPr lang="en-US" altLang="en-US" sz="2000">
              <a:solidFill>
                <a:srgbClr val="7F7F00"/>
              </a:solidFill>
              <a:latin typeface="Verdana" panose="020B0604030504040204" pitchFamily="34" charset="0"/>
            </a:endParaRPr>
          </a:p>
          <a:p>
            <a:pPr lvl="1" eaLnBrk="1" hangingPunct="1"/>
            <a:r>
              <a:rPr lang="en-US" altLang="en-US" sz="2000">
                <a:solidFill>
                  <a:srgbClr val="7F7F00"/>
                </a:solidFill>
                <a:latin typeface="Verdana" panose="020B0604030504040204" pitchFamily="34" charset="0"/>
              </a:rPr>
              <a:t>#include "soubor"</a:t>
            </a:r>
            <a:r>
              <a:rPr lang="en-US" altLang="en-US" sz="2000"/>
              <a:t> </a:t>
            </a:r>
            <a:r>
              <a:rPr lang="cs-CZ" altLang="en-US" sz="2000"/>
              <a:t>... hledá se nejprve v aktuálním adresáři</a:t>
            </a:r>
          </a:p>
          <a:p>
            <a:pPr eaLnBrk="1" hangingPunct="1"/>
            <a:r>
              <a:rPr lang="cs-CZ" altLang="en-US" sz="2400"/>
              <a:t>Můžeme použít i pro vkládání obsahu</a:t>
            </a:r>
            <a:r>
              <a:rPr lang="en-US" altLang="en-US" sz="2400"/>
              <a:t> </a:t>
            </a:r>
            <a:r>
              <a:rPr lang="cs-CZ" altLang="en-US" sz="2400"/>
              <a:t>jakýchkoli jiných souborů</a:t>
            </a: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B8F81E0F-6786-4F1D-B087-1186CBBA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821A510-0DE0-402F-8EB3-A81727FC0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Preprocessor – makra bez parametrů</a:t>
            </a:r>
            <a:endParaRPr lang="en-US" altLang="en-US"/>
          </a:p>
        </p:txBody>
      </p:sp>
      <p:sp>
        <p:nvSpPr>
          <p:cNvPr id="859139" name="Rectangle 3">
            <a:extLst>
              <a:ext uri="{FF2B5EF4-FFF2-40B4-BE49-F238E27FC236}">
                <a16:creationId xmlns:a16="http://schemas.microsoft.com/office/drawing/2014/main" id="{1E75BFBF-9738-4B44-ACD0-BFB3B9624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#define JM</a:t>
            </a:r>
            <a:r>
              <a:rPr lang="cs-CZ" altLang="en-US" sz="2400" dirty="0">
                <a:solidFill>
                  <a:schemeClr val="accent2"/>
                </a:solidFill>
              </a:rPr>
              <a:t>ÉNO_MAKRA </a:t>
            </a:r>
            <a:r>
              <a:rPr lang="cs-CZ" altLang="en-US" sz="2400" dirty="0" err="1">
                <a:solidFill>
                  <a:schemeClr val="accent2"/>
                </a:solidFill>
              </a:rPr>
              <a:t>hodnota_makra</a:t>
            </a:r>
            <a:endParaRPr lang="cs-CZ" altLang="en-US" sz="2400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/>
              <a:t>jméno_makra</a:t>
            </a:r>
            <a:r>
              <a:rPr lang="cs-CZ" altLang="en-US" sz="2000" dirty="0"/>
              <a:t> se v kódu nahradí za </a:t>
            </a:r>
            <a:r>
              <a:rPr lang="cs-CZ" altLang="en-US" sz="2000" dirty="0" err="1"/>
              <a:t>hodnota_makra</a:t>
            </a:r>
            <a:endParaRPr lang="cs-CZ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Označení jmen maker velkými písmeny je </a:t>
            </a:r>
            <a:r>
              <a:rPr lang="en-US" altLang="en-US" sz="2400" dirty="0" err="1"/>
              <a:t>jen</a:t>
            </a:r>
            <a:r>
              <a:rPr lang="en-US" altLang="en-US" sz="2400" dirty="0"/>
              <a:t> </a:t>
            </a:r>
            <a:r>
              <a:rPr lang="cs-CZ" altLang="en-US" sz="2400" dirty="0"/>
              <a:t>konvence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/>
              <a:t>je zřejmé, co jsou makra a budou tedy nahrazena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Často používáno např. pro konstanty</a:t>
            </a:r>
            <a:r>
              <a:rPr lang="en-US" altLang="en-US" sz="2400" dirty="0"/>
              <a:t> </a:t>
            </a:r>
            <a:r>
              <a:rPr lang="cs-CZ" altLang="en-US" sz="2400" dirty="0"/>
              <a:t>(</a:t>
            </a:r>
            <a:r>
              <a:rPr lang="cs-CZ" altLang="en-US" sz="2400" dirty="0" err="1"/>
              <a:t>legacy</a:t>
            </a:r>
            <a:r>
              <a:rPr lang="cs-CZ" altLang="en-US" sz="2400" dirty="0"/>
              <a:t> kód)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7F7F00"/>
                </a:solidFill>
                <a:latin typeface="Courier New" panose="02070309020205020404" pitchFamily="49" charset="0"/>
              </a:rPr>
              <a:t>#define ARRAYSIZE 10000</a:t>
            </a:r>
            <a:endParaRPr lang="en-US" altLang="en-US" sz="2000" dirty="0">
              <a:solidFill>
                <a:srgbClr val="FFCC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en-US" sz="2400" dirty="0">
              <a:solidFill>
                <a:srgbClr val="FFCC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cs-CZ" altLang="en-US" sz="2400" dirty="0"/>
          </a:p>
          <a:p>
            <a:pPr eaLnBrk="1" hangingPunct="1">
              <a:lnSpc>
                <a:spcPct val="90000"/>
              </a:lnSpc>
            </a:pPr>
            <a:r>
              <a:rPr lang="cs-CZ" altLang="en-US" sz="2400" dirty="0"/>
              <a:t>Nahradí se jen samostatné tokeny, nikoli </a:t>
            </a:r>
            <a:r>
              <a:rPr lang="cs-CZ" altLang="en-US" sz="2400" dirty="0" err="1"/>
              <a:t>podčásti</a:t>
            </a:r>
            <a:r>
              <a:rPr lang="cs-CZ" altLang="en-US" sz="2400" dirty="0"/>
              <a:t> tokenu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int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arraySize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= </a:t>
            </a:r>
            <a:r>
              <a:rPr lang="en-US" altLang="en-US" sz="2000" dirty="0"/>
              <a:t>ARRAYSIZE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;</a:t>
            </a:r>
            <a:endParaRPr lang="cs-CZ" altLang="en-US" sz="2000" dirty="0">
              <a:solidFill>
                <a:srgbClr val="7F7F0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int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arraySize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= </a:t>
            </a:r>
            <a:r>
              <a:rPr lang="en-US" altLang="en-US" sz="2000" dirty="0"/>
              <a:t>ARRAYSIZEBAD; 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=&gt;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bez změny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int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array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[</a:t>
            </a:r>
            <a:r>
              <a:rPr lang="en-US" altLang="en-US" sz="2000" dirty="0"/>
              <a:t>ARRAYSIZE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]; =&gt; </a:t>
            </a: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int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cs-CZ" altLang="en-US" sz="2000" dirty="0" err="1">
                <a:solidFill>
                  <a:srgbClr val="7F7F00"/>
                </a:solidFill>
                <a:latin typeface="Verdana" panose="020B0604030504040204" pitchFamily="34" charset="0"/>
              </a:rPr>
              <a:t>array</a:t>
            </a:r>
            <a:r>
              <a:rPr lang="cs-CZ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[</a:t>
            </a:r>
            <a:r>
              <a:rPr lang="cs-CZ" altLang="en-US" sz="2000" dirty="0"/>
              <a:t>10000</a:t>
            </a:r>
            <a:r>
              <a:rPr lang="en-US" altLang="en-US" sz="2000" dirty="0">
                <a:solidFill>
                  <a:srgbClr val="7F7F00"/>
                </a:solidFill>
                <a:latin typeface="Verdana" panose="020B0604030504040204" pitchFamily="34" charset="0"/>
              </a:rPr>
              <a:t>];</a:t>
            </a:r>
            <a:endParaRPr lang="cs-CZ" altLang="en-US" sz="2000" dirty="0">
              <a:solidFill>
                <a:srgbClr val="7F7F00"/>
              </a:solidFill>
              <a:latin typeface="Verdana" panose="020B0604030504040204" pitchFamily="34" charset="0"/>
            </a:endParaRPr>
          </a:p>
        </p:txBody>
      </p:sp>
      <p:sp>
        <p:nvSpPr>
          <p:cNvPr id="859142" name="AutoShape 6">
            <a:extLst>
              <a:ext uri="{FF2B5EF4-FFF2-40B4-BE49-F238E27FC236}">
                <a16:creationId xmlns:a16="http://schemas.microsoft.com/office/drawing/2014/main" id="{E6143F8B-865F-49C2-AB90-72B6B881DEBD}"/>
              </a:ext>
            </a:extLst>
          </p:cNvPr>
          <p:cNvSpPr>
            <a:spLocks/>
          </p:cNvSpPr>
          <p:nvPr/>
        </p:nvSpPr>
        <p:spPr bwMode="auto">
          <a:xfrm>
            <a:off x="3733800" y="3962400"/>
            <a:ext cx="2286000" cy="457200"/>
          </a:xfrm>
          <a:prstGeom prst="borderCallout2">
            <a:avLst>
              <a:gd name="adj1" fmla="val 25000"/>
              <a:gd name="adj2" fmla="val -3333"/>
              <a:gd name="adj3" fmla="val 25000"/>
              <a:gd name="adj4" fmla="val -13194"/>
              <a:gd name="adj5" fmla="val -92014"/>
              <a:gd name="adj6" fmla="val -23125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jméno makra</a:t>
            </a:r>
            <a:endParaRPr lang="en-US" altLang="en-US" sz="1800"/>
          </a:p>
        </p:txBody>
      </p:sp>
      <p:sp>
        <p:nvSpPr>
          <p:cNvPr id="859143" name="AutoShape 7">
            <a:extLst>
              <a:ext uri="{FF2B5EF4-FFF2-40B4-BE49-F238E27FC236}">
                <a16:creationId xmlns:a16="http://schemas.microsoft.com/office/drawing/2014/main" id="{14489469-0CC6-4BBF-886F-EE2FF4EBC2BF}"/>
              </a:ext>
            </a:extLst>
          </p:cNvPr>
          <p:cNvSpPr>
            <a:spLocks/>
          </p:cNvSpPr>
          <p:nvPr/>
        </p:nvSpPr>
        <p:spPr bwMode="auto">
          <a:xfrm>
            <a:off x="6324600" y="3276600"/>
            <a:ext cx="2286000" cy="457200"/>
          </a:xfrm>
          <a:prstGeom prst="borderCallout2">
            <a:avLst>
              <a:gd name="adj1" fmla="val 25000"/>
              <a:gd name="adj2" fmla="val -3333"/>
              <a:gd name="adj3" fmla="val 25000"/>
              <a:gd name="adj4" fmla="val -34167"/>
              <a:gd name="adj5" fmla="val 42014"/>
              <a:gd name="adj6" fmla="val -65069"/>
            </a:avLst>
          </a:prstGeom>
          <a:solidFill>
            <a:srgbClr val="00FF00">
              <a:alpha val="36078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hodnota makra</a:t>
            </a:r>
            <a:endParaRPr lang="en-US" altLang="en-US" sz="1800"/>
          </a:p>
        </p:txBody>
      </p:sp>
      <p:sp>
        <p:nvSpPr>
          <p:cNvPr id="859144" name="Text Box 8">
            <a:extLst>
              <a:ext uri="{FF2B5EF4-FFF2-40B4-BE49-F238E27FC236}">
                <a16:creationId xmlns:a16="http://schemas.microsoft.com/office/drawing/2014/main" id="{D8175AF3-6146-4895-BC6C-E41D4D6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9600"/>
            <a:ext cx="683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Pozn.: pro konstanty ale raději const int </a:t>
            </a:r>
            <a:r>
              <a:rPr lang="en-US" altLang="en-US" sz="1800" b="0"/>
              <a:t>ARRAYSIZE </a:t>
            </a:r>
            <a:r>
              <a:rPr lang="cs-CZ" altLang="en-US" sz="1800" b="0"/>
              <a:t>= </a:t>
            </a:r>
            <a:r>
              <a:rPr lang="en-US" altLang="en-US" sz="1800" b="0"/>
              <a:t>10000;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2" grpId="0" animBg="1"/>
      <p:bldP spid="859143" grpId="0" animBg="1"/>
      <p:bldP spid="859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E6A48BB1-7E7E-41C9-8E59-282725E2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358608-6146-41F4-B4E9-4AC97E019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Rozsah platnosti makra</a:t>
            </a:r>
            <a:endParaRPr lang="en-US" altLang="en-US"/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BD28D236-14BF-4ED6-95C5-6834C29F8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4862" cy="5216525"/>
          </a:xfrm>
        </p:spPr>
        <p:txBody>
          <a:bodyPr/>
          <a:lstStyle/>
          <a:p>
            <a:pPr eaLnBrk="1" hangingPunct="1"/>
            <a:r>
              <a:rPr lang="cs-CZ" altLang="en-US" sz="2400" dirty="0"/>
              <a:t>Makro je v kódu platné od řádku jeho uvedení</a:t>
            </a:r>
          </a:p>
          <a:p>
            <a:pPr lvl="1" eaLnBrk="1" hangingPunct="1"/>
            <a:r>
              <a:rPr lang="cs-CZ" altLang="en-US" sz="2000" dirty="0"/>
              <a:t>nahrazení proběhne až pro následující řádky</a:t>
            </a:r>
          </a:p>
          <a:p>
            <a:pPr lvl="1" eaLnBrk="1" hangingPunct="1"/>
            <a:r>
              <a:rPr lang="cs-CZ" altLang="en-US" sz="2000" dirty="0"/>
              <a:t>pozor, makro může být platné i v dalších souborech (</a:t>
            </a:r>
            <a:r>
              <a:rPr lang="en-US" altLang="en-US" sz="2000" dirty="0"/>
              <a:t>#include</a:t>
            </a:r>
            <a:r>
              <a:rPr lang="cs-CZ" altLang="en-US" sz="2000" dirty="0"/>
              <a:t>)</a:t>
            </a:r>
          </a:p>
          <a:p>
            <a:pPr eaLnBrk="1" hangingPunct="1"/>
            <a:r>
              <a:rPr lang="cs-CZ" altLang="en-US" sz="2400" dirty="0"/>
              <a:t>Platnost makra lze zrušit pomocí </a:t>
            </a:r>
            <a:r>
              <a:rPr lang="en-US" altLang="en-US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#</a:t>
            </a:r>
            <a:r>
              <a:rPr lang="cs-CZ" altLang="en-US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undef</a:t>
            </a:r>
            <a:r>
              <a:rPr lang="cs-CZ" altLang="en-US" sz="2400" dirty="0"/>
              <a:t> </a:t>
            </a:r>
            <a:r>
              <a:rPr lang="cs-CZ" altLang="en-US" sz="2400" dirty="0" err="1"/>
              <a:t>jméno_makra</a:t>
            </a:r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endParaRPr lang="cs-CZ" altLang="en-US" sz="2400" dirty="0"/>
          </a:p>
          <a:p>
            <a:pPr eaLnBrk="1" hangingPunct="1"/>
            <a:r>
              <a:rPr lang="cs-CZ" altLang="en-US" sz="2400" dirty="0"/>
              <a:t>Makro lze definovat v kódu nebo jako přepínač překladu</a:t>
            </a:r>
          </a:p>
          <a:p>
            <a:pPr lvl="1" eaLnBrk="1" hangingPunct="1"/>
            <a:r>
              <a:rPr lang="en-US" altLang="en-US" sz="2000" dirty="0"/>
              <a:t>#define DEBUG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chemeClr val="accent2"/>
                </a:solidFill>
              </a:rPr>
              <a:t>–D</a:t>
            </a:r>
            <a:r>
              <a:rPr lang="cs-CZ" altLang="en-US" sz="2000" dirty="0" err="1"/>
              <a:t>jméno_makra</a:t>
            </a:r>
            <a:r>
              <a:rPr lang="cs-CZ" altLang="en-US" sz="2000" dirty="0"/>
              <a:t> </a:t>
            </a:r>
            <a:r>
              <a:rPr lang="en-US" altLang="en-US" sz="2000" dirty="0"/>
              <a:t>	</a:t>
            </a:r>
            <a:r>
              <a:rPr lang="cs-CZ" altLang="en-US" sz="2000" dirty="0"/>
              <a:t> </a:t>
            </a:r>
            <a:r>
              <a:rPr lang="en-US" altLang="en-US" sz="2000" dirty="0"/>
              <a:t>=&gt; </a:t>
            </a:r>
            <a:r>
              <a:rPr lang="en-US" altLang="en-US" sz="2000" dirty="0" err="1"/>
              <a:t>gcc</a:t>
            </a:r>
            <a:r>
              <a:rPr lang="en-US" altLang="en-US" sz="2000" dirty="0"/>
              <a:t> –DDEBUG</a:t>
            </a:r>
            <a:r>
              <a:rPr lang="cs-CZ" altLang="en-US" sz="2000" dirty="0"/>
              <a:t> 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chemeClr val="accent2"/>
                </a:solidFill>
              </a:rPr>
              <a:t>–D</a:t>
            </a:r>
            <a:r>
              <a:rPr lang="cs-CZ" altLang="en-US" sz="2000" dirty="0" err="1"/>
              <a:t>jméno_makra</a:t>
            </a:r>
            <a:r>
              <a:rPr lang="en-US" altLang="en-US" sz="2000" b="1" dirty="0">
                <a:solidFill>
                  <a:schemeClr val="accent2"/>
                </a:solidFill>
              </a:rPr>
              <a:t>=</a:t>
            </a:r>
            <a:r>
              <a:rPr lang="en-US" altLang="en-US" sz="2000" dirty="0"/>
              <a:t>h</a:t>
            </a:r>
            <a:r>
              <a:rPr lang="cs-CZ" altLang="en-US" sz="2000" dirty="0" err="1"/>
              <a:t>odnota_makra</a:t>
            </a:r>
            <a:r>
              <a:rPr lang="en-US" altLang="en-US" sz="2000" dirty="0"/>
              <a:t> =&gt; </a:t>
            </a:r>
            <a:r>
              <a:rPr lang="en-US" altLang="en-US" sz="2000" dirty="0" err="1"/>
              <a:t>gcc</a:t>
            </a:r>
            <a:r>
              <a:rPr lang="en-US" altLang="en-US" sz="2000" dirty="0"/>
              <a:t> –DARRAYSIZE=10</a:t>
            </a:r>
            <a:r>
              <a:rPr lang="cs-CZ" altLang="en-US" sz="2000" dirty="0"/>
              <a:t>0 </a:t>
            </a:r>
            <a:endParaRPr lang="en-US" altLang="en-US" sz="2000" dirty="0"/>
          </a:p>
        </p:txBody>
      </p:sp>
      <p:sp>
        <p:nvSpPr>
          <p:cNvPr id="866308" name="Text Box 4">
            <a:extLst>
              <a:ext uri="{FF2B5EF4-FFF2-40B4-BE49-F238E27FC236}">
                <a16:creationId xmlns:a16="http://schemas.microsoft.com/office/drawing/2014/main" id="{FAFF4339-6D1B-4D5A-B677-02E75B18D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97213"/>
            <a:ext cx="2241550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X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#undef 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866309" name="Text Box 5">
            <a:extLst>
              <a:ext uri="{FF2B5EF4-FFF2-40B4-BE49-F238E27FC236}">
                <a16:creationId xmlns:a16="http://schemas.microsoft.com/office/drawing/2014/main" id="{3279D11D-0937-4898-9B4F-C03E54034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71813"/>
            <a:ext cx="2105025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7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7F7F"/>
                </a:solidFill>
                <a:latin typeface="Courier New" panose="02070309020205020404" pitchFamily="49" charset="0"/>
              </a:rPr>
              <a:t>100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rgbClr val="808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value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 sz="1800" b="0">
                <a:solidFill>
                  <a:srgbClr val="808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b="0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866310" name="AutoShape 6">
            <a:extLst>
              <a:ext uri="{FF2B5EF4-FFF2-40B4-BE49-F238E27FC236}">
                <a16:creationId xmlns:a16="http://schemas.microsoft.com/office/drawing/2014/main" id="{FB9F859A-0367-4A32-8DC1-493585AE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81413"/>
            <a:ext cx="609600" cy="3810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9E13E-1A63-6398-90E6-10BBD143A5E3}"/>
              </a:ext>
            </a:extLst>
          </p:cNvPr>
          <p:cNvSpPr txBox="1"/>
          <p:nvPr/>
        </p:nvSpPr>
        <p:spPr>
          <a:xfrm>
            <a:off x="3408363" y="6391538"/>
            <a:ext cx="39354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err="1"/>
              <a:t>Pozn</a:t>
            </a:r>
            <a:r>
              <a:rPr lang="en-US" sz="1200" b="0" dirty="0"/>
              <a:t>. –DDEBUG je </a:t>
            </a:r>
            <a:r>
              <a:rPr lang="en-US" sz="1200" b="0" dirty="0" err="1"/>
              <a:t>ekvivale</a:t>
            </a:r>
            <a:r>
              <a:rPr lang="cs-CZ" sz="1200" b="0" dirty="0"/>
              <a:t>n</a:t>
            </a:r>
            <a:r>
              <a:rPr lang="en-US" sz="1200" b="0" dirty="0" err="1"/>
              <a:t>tn</a:t>
            </a:r>
            <a:r>
              <a:rPr lang="cs-CZ" sz="1200" b="0" dirty="0"/>
              <a:t>í </a:t>
            </a:r>
            <a:r>
              <a:rPr lang="en-US" sz="1200" b="0" dirty="0"/>
              <a:t>#define DEBUG 1</a:t>
            </a:r>
          </a:p>
          <a:p>
            <a:r>
              <a:rPr lang="cs-CZ" sz="1200" b="0" dirty="0"/>
              <a:t>Drobný r</a:t>
            </a:r>
            <a:r>
              <a:rPr lang="en-US" sz="1200" b="0" dirty="0" err="1"/>
              <a:t>ozd</a:t>
            </a:r>
            <a:r>
              <a:rPr lang="cs-CZ" sz="1200" b="0" dirty="0" err="1"/>
              <a:t>íl</a:t>
            </a:r>
            <a:r>
              <a:rPr lang="cs-CZ" sz="1200" b="0" dirty="0"/>
              <a:t> při použití: </a:t>
            </a:r>
            <a:r>
              <a:rPr lang="en-US" sz="1200" b="0" dirty="0"/>
              <a:t>#ifdef DEBUG</a:t>
            </a:r>
            <a:r>
              <a:rPr lang="cs-CZ" sz="1200" b="0" dirty="0"/>
              <a:t> </a:t>
            </a:r>
            <a:r>
              <a:rPr lang="en-US" sz="1200" b="0" dirty="0"/>
              <a:t> vs. #if DEBUG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8" grpId="0" animBg="1"/>
      <p:bldP spid="86630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C6BE394D-1222-432E-8C09-E994A3A6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bg1"/>
                </a:solidFill>
                <a:cs typeface="Arial" panose="020B0604020202020204" pitchFamily="34" charset="0"/>
              </a:rPr>
              <a:t>| PB071 - Preprocesor, paměťové třídy</a:t>
            </a: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B3B65E9-32FA-41ED-A69B-A18D1E8D4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Makro - redefinice</a:t>
            </a:r>
            <a:endParaRPr lang="en-US" altLang="en-US"/>
          </a:p>
        </p:txBody>
      </p:sp>
      <p:sp>
        <p:nvSpPr>
          <p:cNvPr id="867331" name="Rectangle 3">
            <a:extLst>
              <a:ext uri="{FF2B5EF4-FFF2-40B4-BE49-F238E27FC236}">
                <a16:creationId xmlns:a16="http://schemas.microsoft.com/office/drawing/2014/main" id="{7508B704-E198-4CBC-B3E1-370A6E140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Makro </a:t>
            </a:r>
            <a:r>
              <a:rPr lang="cs-CZ" altLang="en-US" dirty="0"/>
              <a:t>může být předefinováno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často spíše nezáměrná chyba</a:t>
            </a:r>
            <a:r>
              <a:rPr lang="en-US" altLang="en-US" dirty="0"/>
              <a:t>, proto </a:t>
            </a:r>
            <a:r>
              <a:rPr lang="cs-CZ" altLang="en-US" dirty="0"/>
              <a:t>varování </a:t>
            </a:r>
            <a:r>
              <a:rPr lang="cs-CZ" altLang="en-US" dirty="0" err="1"/>
              <a:t>prepocesoru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warning: "VALUE" redefined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Pokud potřebujete předefinovat, oddefinujte nejprve předchozí</a:t>
            </a:r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eaLnBrk="1" hangingPunct="1">
              <a:lnSpc>
                <a:spcPct val="90000"/>
              </a:lnSpc>
            </a:pPr>
            <a:r>
              <a:rPr lang="cs-CZ" altLang="en-US" dirty="0"/>
              <a:t>Hodnota makra může být prázdná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#define DEBUG</a:t>
            </a:r>
            <a:endParaRPr lang="cs-CZ" altLang="en-US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často použito pro podmíněný překlad (viz. následující)</a:t>
            </a:r>
            <a:endParaRPr lang="en-US" altLang="en-US" dirty="0"/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8A40C2A6-C257-467C-A3FA-8CB45BB85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2362200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Courier New" panose="02070309020205020404" pitchFamily="49" charset="0"/>
              </a:rPr>
              <a:t>#define VALUE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Courier New" panose="02070309020205020404" pitchFamily="49" charset="0"/>
              </a:rPr>
              <a:t>#define VALUE 1000</a:t>
            </a:r>
            <a:endParaRPr lang="en-US" altLang="en-US" sz="18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867333" name="Text Box 5">
            <a:extLst>
              <a:ext uri="{FF2B5EF4-FFF2-40B4-BE49-F238E27FC236}">
                <a16:creationId xmlns:a16="http://schemas.microsoft.com/office/drawing/2014/main" id="{20451319-E6C6-4065-8E23-6665B0AB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81400"/>
            <a:ext cx="265112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02D32"/>
              </a:buClr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VALUE 100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#undef VALUE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7F7F00"/>
                </a:solidFill>
                <a:latin typeface="Courier New" panose="02070309020205020404" pitchFamily="49" charset="0"/>
              </a:rPr>
              <a:t>#define VALUE 1000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7|9.6|7.6|1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19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.5|12.6|9.8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|0.9|14.9|13.1|5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37.4|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4|31.7|47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|27.1|3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4.1|1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3|7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59.5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3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13.7|14.4|40.3|5.8|11.4|9.6|11.1|3.4|1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|4.8|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37.9|2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5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3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36.1|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2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5|4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59.8|1.5|96.2|33.1|2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4|26.7|37.4|73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16.4|6.6|11.3|11.6|8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8|55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67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|42.9|2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2.9|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5|40|36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4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5|22.9|56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1.4|4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17.6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1.7|71.1|5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8|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7|66.2|29.1|1.6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6|1.5|2.2|119.2"/>
</p:tagLst>
</file>

<file path=ppt/theme/theme1.xml><?xml version="1.0" encoding="utf-8"?>
<a:theme xmlns:a="http://schemas.openxmlformats.org/drawingml/2006/main" name="2_Vlastní návrh">
  <a:themeElements>
    <a:clrScheme name="2_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Sablona_FIMUNI</Template>
  <TotalTime>54109</TotalTime>
  <Words>5950</Words>
  <Application>Microsoft Office PowerPoint</Application>
  <PresentationFormat>On-screen Show (4:3)</PresentationFormat>
  <Paragraphs>854</Paragraphs>
  <Slides>58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Courier New</vt:lpstr>
      <vt:lpstr>Times New Roman</vt:lpstr>
      <vt:lpstr>Comic Sans MS</vt:lpstr>
      <vt:lpstr>Verdana</vt:lpstr>
      <vt:lpstr>Wingdings</vt:lpstr>
      <vt:lpstr>Calibri</vt:lpstr>
      <vt:lpstr>2_Vlastní návrh</vt:lpstr>
      <vt:lpstr>PB071 – Principy nízkoúrovňového programování</vt:lpstr>
      <vt:lpstr>Preprocesor</vt:lpstr>
      <vt:lpstr>Překlad po částech</vt:lpstr>
      <vt:lpstr>Preprocesor - motivace</vt:lpstr>
      <vt:lpstr>Preprocesor</vt:lpstr>
      <vt:lpstr>Preprocesor - #include</vt:lpstr>
      <vt:lpstr>Preprocessor – makra bez parametrů</vt:lpstr>
      <vt:lpstr>Rozsah platnosti makra</vt:lpstr>
      <vt:lpstr>Makro - redefinice</vt:lpstr>
      <vt:lpstr>Preprocesor – podmíněný překlad</vt:lpstr>
      <vt:lpstr>Ukázka #ifdef</vt:lpstr>
      <vt:lpstr>Zamezení opakovanému vkládání souboru</vt:lpstr>
      <vt:lpstr>Preprocesor – makra s parametry</vt:lpstr>
      <vt:lpstr>Preprocesor – makra s parametry</vt:lpstr>
      <vt:lpstr>Makro vs. Funkce inline </vt:lpstr>
      <vt:lpstr>Makra – problémy s typem</vt:lpstr>
      <vt:lpstr>Makra – problémy s rozvojem</vt:lpstr>
      <vt:lpstr>Makra - shrnutí</vt:lpstr>
      <vt:lpstr>Zbývající klíčová slova jazyka C</vt:lpstr>
      <vt:lpstr>Klíčová slova C99</vt:lpstr>
      <vt:lpstr>Problém s goto</vt:lpstr>
      <vt:lpstr>Použití goto (zkráceno)</vt:lpstr>
      <vt:lpstr>PowerPoint Presentation</vt:lpstr>
      <vt:lpstr>goto – styl programování</vt:lpstr>
      <vt:lpstr>goto – další informace</vt:lpstr>
      <vt:lpstr>goto – korektní použití</vt:lpstr>
      <vt:lpstr>Modifikátory u proměnných</vt:lpstr>
      <vt:lpstr>Koncept umístění hodnot v paměti</vt:lpstr>
      <vt:lpstr>Motivace – sečtení dvou čísel z/do souboru</vt:lpstr>
      <vt:lpstr>Klíčové slovo auto</vt:lpstr>
      <vt:lpstr>Klíčové slovo static</vt:lpstr>
      <vt:lpstr>Klíčové slovo static - ukázka</vt:lpstr>
      <vt:lpstr>Klíčové slovo volatile</vt:lpstr>
      <vt:lpstr>Klíčové slovo register</vt:lpstr>
      <vt:lpstr>Klíčové slovo register - ukázka</vt:lpstr>
      <vt:lpstr>Debug mód – proměnná i je na adrese [ebp-20h] </vt:lpstr>
      <vt:lpstr>Klíčové slovo restrict (od C11)</vt:lpstr>
      <vt:lpstr>Klíčové slovo extern</vt:lpstr>
      <vt:lpstr>Modifikátory u proměnných - shrnutí</vt:lpstr>
      <vt:lpstr>&lt;assert.h&gt;</vt:lpstr>
      <vt:lpstr>&lt;assert.h&gt; – pomocník při ladění</vt:lpstr>
      <vt:lpstr>Assert - ukázka</vt:lpstr>
      <vt:lpstr>Assert – vhodnost použití</vt:lpstr>
      <vt:lpstr>Výňatek z &lt;assert.h&gt;</vt:lpstr>
      <vt:lpstr>Assert – překlad pro Release</vt:lpstr>
      <vt:lpstr>Funkce s proměnným počtem argumentů</vt:lpstr>
      <vt:lpstr>Funkce s proměnným počtem argumentů</vt:lpstr>
      <vt:lpstr>Přístup k argumentům</vt:lpstr>
      <vt:lpstr>Poznámky k  argumentům</vt:lpstr>
      <vt:lpstr>Proměnný počet argumentů - příklad</vt:lpstr>
      <vt:lpstr>Proměnný počet argumentů – na zásobník</vt:lpstr>
      <vt:lpstr>Shrnutí</vt:lpstr>
      <vt:lpstr>Co dál po PB071?</vt:lpstr>
      <vt:lpstr>Možné návaznosti PB071</vt:lpstr>
      <vt:lpstr>Možné návaznosti PB071 (pokračování)</vt:lpstr>
      <vt:lpstr>Díky za váš čas a v pondělí zase na viděnou</vt:lpstr>
      <vt:lpstr>PowerPoint Presentation</vt:lpstr>
      <vt:lpstr>Bonus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</dc:title>
  <dc:creator>Petr</dc:creator>
  <cp:lastModifiedBy>Petr Švenda</cp:lastModifiedBy>
  <cp:revision>5777</cp:revision>
  <cp:lastPrinted>2014-04-14T12:20:07Z</cp:lastPrinted>
  <dcterms:created xsi:type="dcterms:W3CDTF">2010-08-06T08:20:19Z</dcterms:created>
  <dcterms:modified xsi:type="dcterms:W3CDTF">2024-04-27T16:34:06Z</dcterms:modified>
</cp:coreProperties>
</file>