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62" r:id="rId2"/>
    <p:sldId id="909" r:id="rId3"/>
    <p:sldId id="910" r:id="rId4"/>
    <p:sldId id="911" r:id="rId5"/>
    <p:sldId id="912" r:id="rId6"/>
    <p:sldId id="913" r:id="rId7"/>
    <p:sldId id="914" r:id="rId8"/>
    <p:sldId id="805" r:id="rId9"/>
    <p:sldId id="822" r:id="rId10"/>
    <p:sldId id="806" r:id="rId11"/>
    <p:sldId id="807" r:id="rId12"/>
    <p:sldId id="809" r:id="rId13"/>
    <p:sldId id="810" r:id="rId14"/>
    <p:sldId id="811" r:id="rId15"/>
    <p:sldId id="812" r:id="rId16"/>
    <p:sldId id="814" r:id="rId17"/>
    <p:sldId id="856" r:id="rId18"/>
    <p:sldId id="855" r:id="rId19"/>
    <p:sldId id="813" r:id="rId20"/>
    <p:sldId id="816" r:id="rId21"/>
    <p:sldId id="817" r:id="rId22"/>
    <p:sldId id="818" r:id="rId23"/>
    <p:sldId id="820" r:id="rId24"/>
    <p:sldId id="821" r:id="rId25"/>
    <p:sldId id="819" r:id="rId26"/>
    <p:sldId id="823" r:id="rId27"/>
    <p:sldId id="905" r:id="rId28"/>
    <p:sldId id="906" r:id="rId29"/>
    <p:sldId id="907" r:id="rId30"/>
    <p:sldId id="933" r:id="rId31"/>
    <p:sldId id="797" r:id="rId32"/>
    <p:sldId id="893" r:id="rId33"/>
    <p:sldId id="894" r:id="rId34"/>
    <p:sldId id="827" r:id="rId35"/>
    <p:sldId id="829" r:id="rId36"/>
    <p:sldId id="826" r:id="rId37"/>
    <p:sldId id="932" r:id="rId38"/>
    <p:sldId id="924" r:id="rId39"/>
    <p:sldId id="925" r:id="rId40"/>
    <p:sldId id="926" r:id="rId41"/>
    <p:sldId id="828" r:id="rId42"/>
    <p:sldId id="825" r:id="rId43"/>
    <p:sldId id="832" r:id="rId44"/>
    <p:sldId id="831" r:id="rId45"/>
    <p:sldId id="833" r:id="rId46"/>
    <p:sldId id="853" r:id="rId47"/>
    <p:sldId id="835" r:id="rId48"/>
    <p:sldId id="857" r:id="rId49"/>
    <p:sldId id="834" r:id="rId50"/>
    <p:sldId id="830" r:id="rId51"/>
    <p:sldId id="864" r:id="rId52"/>
    <p:sldId id="836" r:id="rId53"/>
    <p:sldId id="796" r:id="rId54"/>
    <p:sldId id="892" r:id="rId55"/>
    <p:sldId id="847" r:id="rId56"/>
    <p:sldId id="1352" r:id="rId57"/>
    <p:sldId id="934" r:id="rId58"/>
    <p:sldId id="936" r:id="rId59"/>
    <p:sldId id="935" r:id="rId60"/>
    <p:sldId id="937" r:id="rId61"/>
    <p:sldId id="940" r:id="rId62"/>
    <p:sldId id="941" r:id="rId63"/>
    <p:sldId id="939" r:id="rId64"/>
    <p:sldId id="1351" r:id="rId65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Verdana" panose="020B0604030504040204" pitchFamily="3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CB5"/>
    <a:srgbClr val="00CC00"/>
    <a:srgbClr val="33CC33"/>
    <a:srgbClr val="009900"/>
    <a:srgbClr val="CC6600"/>
    <a:srgbClr val="006600"/>
    <a:srgbClr val="CCCC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49750" autoAdjust="0"/>
  </p:normalViewPr>
  <p:slideViewPr>
    <p:cSldViewPr>
      <p:cViewPr varScale="1">
        <p:scale>
          <a:sx n="129" d="100"/>
          <a:sy n="129" d="100"/>
        </p:scale>
        <p:origin x="11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FAC4421C-2285-4936-AF9F-3D439297D8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defTabSz="966662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2730A71E-908B-4BDC-BEA5-423051283A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 defTabSz="966662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>
            <a:extLst>
              <a:ext uri="{FF2B5EF4-FFF2-40B4-BE49-F238E27FC236}">
                <a16:creationId xmlns:a16="http://schemas.microsoft.com/office/drawing/2014/main" id="{0EC9B25B-6B1A-4A9D-8FD4-CFB70727C31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defTabSz="966662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1E60EDE6-2AFB-48C7-9F9A-0FCCA49B89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/>
            </a:lvl1pPr>
          </a:lstStyle>
          <a:p>
            <a:pPr>
              <a:defRPr/>
            </a:pPr>
            <a:fld id="{45950C2B-A105-4E5D-BDF4-5BC243770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8B173-C002-492E-96B4-9B768776A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D6FC-212F-42A5-A801-B5C2E7EE9A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86050-1AD5-4DD2-B23D-B47F470601E4}" type="datetimeFigureOut">
              <a:rPr lang="en-GB"/>
              <a:pPr>
                <a:defRPr/>
              </a:pPr>
              <a:t>05/04/2024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6406CD-F2D0-4AD1-BB29-E8D91B4232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FC1707-41C5-420C-812C-8BF987E02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08867-E1BA-4BC1-9D00-1829D3AE25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FBD26-6283-496E-B922-1516AF2EA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8FF35A-C4B1-4194-8D40-CDD5A7A6D1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EDA85861-BD5A-42F2-B90E-737C57EC2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8F5E0EE0-2307-406C-86DB-4C8A3CE3F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DF4AD05B-0650-42FA-95C1-6F898407B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ACD573-1931-4B7C-9ADB-33A5CDEA3774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89DDF-5632-4848-AE53-E5A5603C1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D8ED706-487F-4764-A845-2616E5413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2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3BD35-53C4-4AC5-9698-FE9FC2132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26D9AE3-400B-4633-BDA4-4E4720526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96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96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2027B-001D-43F3-9341-D8E1279DE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4103CDD-90EC-4452-8F5B-6C6433F18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7722F-2A6F-4560-9406-E74E0F296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5FC5CD3-9951-4E5A-B7BB-66D775F81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8D7600-01FF-4B7A-8523-72B4A32E3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0C751F1-66C4-417F-860D-3A7C38CF9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0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1C7586-46F8-4E03-9681-D72EDD344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F533079-9E89-4F55-8695-D62520E6B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78AE78F-8829-4FD0-A2BB-69849F1D3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FA720F0-C7B1-433E-888F-C7FA9C375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AE5129-42FB-4C4D-B565-058686034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F9DB188-B7D9-4C45-8413-C867179DD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2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2CA8D87-1D78-41D2-868E-98F1BBD76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10CCC0A-C221-41DF-8C80-B87059C6F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9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133027-36FF-4256-803F-65DD968BF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086296-FCD2-4F39-8851-F78297566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1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AF6A1E-93B5-4384-89CE-F5C29754A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D35C2E1-9DEC-4631-BAB2-FC66E9805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2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097AA-451A-41B1-8110-74E8CEF81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B46BEEB-A531-4BAA-BE2A-8185088234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39192B00-EFC0-4A82-AF18-9DE660DF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D4DC2FB-397E-40A0-8BB5-0E076FBD1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3CB2CED3-3C04-4AB4-A5B4-F547068F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3680DBFE-A173-4578-8A16-1103280B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513513"/>
            <a:ext cx="1655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chemeClr val="bg1"/>
                </a:solidFill>
              </a:rPr>
              <a:t>PB071</a:t>
            </a:r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7E7D73D9-20A5-429B-985E-2B8C2E7C3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0193A07A-E645-455C-90FF-05318DB4BA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2D32"/>
        </a:buClr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31313"/>
        </a:buClr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6gvAzivetENUE54Xc_0yn75r9TbFwp4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hyperlink" Target="http://www.cplusplus.com/reference/clibrary/cstdio/printf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8ef0s5kh(v=vs.80).aspx" TargetMode="External"/><Relationship Id="rId2" Type="http://schemas.openxmlformats.org/officeDocument/2006/relationships/hyperlink" Target="http://docwiki.embarcadero.com/RADStudio/XE3/en/Secure_C_Libra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dobbs.com/cpp/the-new-c-standard-explored/232901670" TargetMode="External"/><Relationship Id="rId4" Type="http://schemas.openxmlformats.org/officeDocument/2006/relationships/hyperlink" Target="http://msdn.microsoft.com/en-us/library/wd3wzwts%28v=vs.80%29.asp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clibrary/cstdio/fope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22534603-94C1-405F-9A27-4D668C28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2CDDFB9-BB9C-4A78-BAE5-7DBDC75A77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4438"/>
            <a:ext cx="7772400" cy="1025525"/>
          </a:xfrm>
        </p:spPr>
        <p:txBody>
          <a:bodyPr>
            <a:spAutoFit/>
          </a:bodyPr>
          <a:lstStyle/>
          <a:p>
            <a:pPr algn="ctr" eaLnBrk="1" hangingPunct="1"/>
            <a:r>
              <a:rPr lang="cs-CZ" altLang="en-US" dirty="0"/>
              <a:t>PB</a:t>
            </a:r>
            <a:r>
              <a:rPr lang="en-US" altLang="en-US" dirty="0"/>
              <a:t>071</a:t>
            </a:r>
            <a:r>
              <a:rPr lang="cs-CZ" altLang="en-US" dirty="0"/>
              <a:t> – </a:t>
            </a:r>
            <a:r>
              <a:rPr lang="en-GB" altLang="en-US" dirty="0" err="1"/>
              <a:t>Principy</a:t>
            </a:r>
            <a:r>
              <a:rPr lang="en-GB" altLang="en-US" dirty="0"/>
              <a:t> </a:t>
            </a:r>
            <a:r>
              <a:rPr lang="cs-CZ" altLang="en-US" dirty="0" err="1"/>
              <a:t>nízkoúrovňového</a:t>
            </a:r>
            <a:r>
              <a:rPr lang="cs-CZ" altLang="en-US" dirty="0"/>
              <a:t> programování</a:t>
            </a:r>
            <a:endParaRPr lang="en-US" altLang="en-US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63E330F-2D91-472D-94D2-054037131C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77200" cy="1752600"/>
          </a:xfrm>
        </p:spPr>
        <p:txBody>
          <a:bodyPr/>
          <a:lstStyle/>
          <a:p>
            <a:pPr eaLnBrk="1" hangingPunct="1"/>
            <a:r>
              <a:rPr lang="cs-CZ" altLang="en-US" dirty="0"/>
              <a:t>Union</a:t>
            </a:r>
            <a:r>
              <a:rPr lang="en-US" altLang="en-US" dirty="0"/>
              <a:t>, I/O, </a:t>
            </a:r>
            <a:r>
              <a:rPr lang="cs-CZ" altLang="en-US" dirty="0"/>
              <a:t>Práce se soubory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09040-4D6C-4804-B318-DDB39FB6281A}"/>
              </a:ext>
            </a:extLst>
          </p:cNvPr>
          <p:cNvSpPr txBox="1"/>
          <p:nvPr/>
        </p:nvSpPr>
        <p:spPr>
          <a:xfrm>
            <a:off x="157264" y="5447750"/>
            <a:ext cx="69293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GB" altLang="en-US" sz="2000" dirty="0" err="1"/>
              <a:t>Slidy</a:t>
            </a:r>
            <a:r>
              <a:rPr lang="en-GB" altLang="en-US" sz="2000" dirty="0"/>
              <a:t> pro </a:t>
            </a:r>
            <a:r>
              <a:rPr lang="cs-CZ" altLang="en-US" sz="2000" dirty="0"/>
              <a:t>komentáře (děkuji</a:t>
            </a:r>
            <a:r>
              <a:rPr lang="en-GB" altLang="en-US" sz="2000" dirty="0"/>
              <a:t>!</a:t>
            </a:r>
            <a:r>
              <a:rPr lang="cs-CZ" altLang="en-US" sz="2000" dirty="0"/>
              <a:t>):</a:t>
            </a:r>
            <a:endParaRPr lang="en-GB" altLang="en-US" sz="2000" dirty="0"/>
          </a:p>
          <a:p>
            <a:pPr algn="l" eaLnBrk="1" hangingPunct="1"/>
            <a:r>
              <a:rPr lang="en-US" altLang="en-US" sz="1800" dirty="0">
                <a:hlinkClick r:id="rId3"/>
              </a:rPr>
              <a:t>https://drive.google.com/file/d/1-6gvAzivetENUE54Xc_0yn75r9TbFwp4/view?usp=sharing</a:t>
            </a:r>
            <a:endParaRPr lang="en-US" altLang="en-US" sz="1800" dirty="0"/>
          </a:p>
          <a:p>
            <a:pPr algn="l" eaLnBrk="1" hangingPunct="1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A2FF02BC-3F95-4BBE-A880-BE7AFBB7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2F73A1A-F544-41F2-95BE-2A867AE0D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Vstup a </a:t>
            </a:r>
            <a:r>
              <a:rPr lang="cs-CZ" altLang="en-US"/>
              <a:t>výstup v C</a:t>
            </a:r>
            <a:endParaRPr lang="en-US" altLang="en-US"/>
          </a:p>
        </p:txBody>
      </p:sp>
      <p:sp>
        <p:nvSpPr>
          <p:cNvPr id="770051" name="Rectangle 3">
            <a:extLst>
              <a:ext uri="{FF2B5EF4-FFF2-40B4-BE49-F238E27FC236}">
                <a16:creationId xmlns:a16="http://schemas.microsoft.com/office/drawing/2014/main" id="{65797569-7CA1-4E4B-8358-A89CC87DC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Základní možnosti vstupu a výstupu už známe</a:t>
            </a:r>
          </a:p>
          <a:p>
            <a:pPr lvl="1" eaLnBrk="1" hangingPunct="1"/>
            <a:r>
              <a:rPr lang="cs-CZ" altLang="en-US" sz="2000" dirty="0"/>
              <a:t>výstup na obrazovku (</a:t>
            </a:r>
            <a:r>
              <a:rPr lang="cs-CZ" altLang="en-US" sz="2000" dirty="0" err="1">
                <a:latin typeface="Courier New" panose="02070309020205020404" pitchFamily="49" charset="0"/>
              </a:rPr>
              <a:t>puts</a:t>
            </a:r>
            <a:r>
              <a:rPr lang="cs-CZ" altLang="en-US" sz="2000" dirty="0">
                <a:latin typeface="Courier New" panose="02070309020205020404" pitchFamily="49" charset="0"/>
              </a:rPr>
              <a:t>, </a:t>
            </a:r>
            <a:r>
              <a:rPr lang="cs-CZ" altLang="en-US" sz="2000" dirty="0" err="1">
                <a:latin typeface="Courier New" panose="02070309020205020404" pitchFamily="49" charset="0"/>
              </a:rPr>
              <a:t>printf</a:t>
            </a:r>
            <a:r>
              <a:rPr lang="cs-CZ" altLang="en-US" sz="2000" dirty="0"/>
              <a:t>)</a:t>
            </a:r>
          </a:p>
          <a:p>
            <a:pPr lvl="1" eaLnBrk="1" hangingPunct="1"/>
            <a:r>
              <a:rPr lang="cs-CZ" altLang="en-US" sz="2000" dirty="0"/>
              <a:t>vstup z klávesnice (</a:t>
            </a:r>
            <a:r>
              <a:rPr lang="cs-CZ" altLang="en-US" sz="2000" dirty="0" err="1">
                <a:latin typeface="Courier New" panose="02070309020205020404" pitchFamily="49" charset="0"/>
              </a:rPr>
              <a:t>getc</a:t>
            </a:r>
            <a:r>
              <a:rPr lang="cs-CZ" altLang="en-US" sz="2000" dirty="0">
                <a:latin typeface="Courier New" panose="02070309020205020404" pitchFamily="49" charset="0"/>
              </a:rPr>
              <a:t>, </a:t>
            </a:r>
            <a:r>
              <a:rPr lang="cs-CZ" altLang="en-US" sz="2000" dirty="0" err="1">
                <a:latin typeface="Courier New" panose="02070309020205020404" pitchFamily="49" charset="0"/>
              </a:rPr>
              <a:t>scanf</a:t>
            </a:r>
            <a:r>
              <a:rPr lang="cs-CZ" altLang="en-US" sz="2000" dirty="0"/>
              <a:t>)</a:t>
            </a:r>
          </a:p>
          <a:p>
            <a:pPr eaLnBrk="1" hangingPunct="1"/>
            <a:r>
              <a:rPr lang="cs-CZ" altLang="en-US" sz="2400" dirty="0"/>
              <a:t>Funkce pro vstup a výstup jsou poskytovány standardní knihovnou (</a:t>
            </a:r>
            <a:r>
              <a:rPr lang="cs-CZ" altLang="en-US" sz="2400" dirty="0" err="1"/>
              <a:t>stdio.h</a:t>
            </a:r>
            <a:r>
              <a:rPr lang="cs-CZ" altLang="en-US" sz="2400" dirty="0"/>
              <a:t>)</a:t>
            </a:r>
          </a:p>
          <a:p>
            <a:pPr lvl="1" eaLnBrk="1" hangingPunct="1"/>
            <a:r>
              <a:rPr lang="cs-CZ" altLang="en-US" sz="2000" dirty="0"/>
              <a:t>nejsou tedy přímo součástí jazyka</a:t>
            </a:r>
          </a:p>
          <a:p>
            <a:pPr lvl="1" eaLnBrk="1" hangingPunct="1"/>
            <a:r>
              <a:rPr lang="cs-CZ" altLang="en-US" sz="2000" dirty="0"/>
              <a:t>jsou ale součástí </a:t>
            </a:r>
            <a:r>
              <a:rPr lang="en-US" altLang="en-US" sz="2000" dirty="0"/>
              <a:t>(t</a:t>
            </a:r>
            <a:r>
              <a:rPr lang="cs-CZ" altLang="en-US" sz="2000" dirty="0" err="1"/>
              <a:t>éměř</a:t>
            </a:r>
            <a:r>
              <a:rPr lang="cs-CZ" altLang="en-US" sz="2000" dirty="0"/>
              <a:t>) vždy dostupné standardní knihovny</a:t>
            </a:r>
          </a:p>
          <a:p>
            <a:pPr lvl="2" eaLnBrk="1" hangingPunct="1"/>
            <a:r>
              <a:rPr lang="cs-CZ" altLang="en-US" sz="1800" dirty="0"/>
              <a:t>Výjimkou jsou některé omezené (</a:t>
            </a:r>
            <a:r>
              <a:rPr lang="cs-CZ" altLang="en-US" sz="1800" dirty="0" err="1"/>
              <a:t>embedded</a:t>
            </a:r>
            <a:r>
              <a:rPr lang="cs-CZ" altLang="en-US" sz="1800" dirty="0"/>
              <a:t>) platformy nebo jádro OS</a:t>
            </a:r>
            <a:endParaRPr lang="en-US" altLang="en-US" sz="1800" dirty="0"/>
          </a:p>
          <a:p>
            <a:pPr lvl="2" eaLnBrk="1" hangingPunct="1"/>
            <a:r>
              <a:rPr lang="cs-CZ" altLang="en-US" sz="1800" dirty="0"/>
              <a:t>(</a:t>
            </a:r>
            <a:r>
              <a:rPr lang="en-GB" altLang="en-US" sz="1800" dirty="0"/>
              <a:t>BTW: </a:t>
            </a:r>
            <a:r>
              <a:rPr lang="cs-CZ" altLang="en-US" sz="1800" dirty="0"/>
              <a:t>Lze kompilovat i bez standardních knihoven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nostdlib</a:t>
            </a:r>
            <a:r>
              <a:rPr lang="cs-CZ" altLang="en-US" sz="1800" dirty="0"/>
              <a:t>)</a:t>
            </a:r>
          </a:p>
          <a:p>
            <a:pPr eaLnBrk="1" hangingPunct="1"/>
            <a:r>
              <a:rPr lang="cs-CZ" altLang="en-US" sz="2400" dirty="0"/>
              <a:t>Binární data</a:t>
            </a:r>
          </a:p>
          <a:p>
            <a:pPr lvl="1" eaLnBrk="1" hangingPunct="1"/>
            <a:r>
              <a:rPr lang="cs-CZ" altLang="en-US" sz="2000" dirty="0"/>
              <a:t>jaké bajty zapíšeme, takové přečteme</a:t>
            </a:r>
          </a:p>
          <a:p>
            <a:pPr eaLnBrk="1" hangingPunct="1"/>
            <a:r>
              <a:rPr lang="cs-CZ" altLang="en-US" sz="2400" dirty="0"/>
              <a:t>Textová data</a:t>
            </a:r>
          </a:p>
          <a:p>
            <a:pPr lvl="1" eaLnBrk="1" hangingPunct="1"/>
            <a:r>
              <a:rPr lang="cs-CZ" altLang="en-US" sz="2000" dirty="0"/>
              <a:t>na nejnižší úrovni stále binární data, ale </a:t>
            </a:r>
            <a:r>
              <a:rPr lang="cs-CZ" altLang="en-US" sz="2000" dirty="0" err="1">
                <a:solidFill>
                  <a:schemeClr val="accent2"/>
                </a:solidFill>
              </a:rPr>
              <a:t>intepretovaná</a:t>
            </a:r>
            <a:r>
              <a:rPr lang="cs-CZ" altLang="en-US" sz="2000" dirty="0"/>
              <a:t> jako text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1076" name="Object 4">
            <a:extLst>
              <a:ext uri="{FF2B5EF4-FFF2-40B4-BE49-F238E27FC236}">
                <a16:creationId xmlns:a16="http://schemas.microsoft.com/office/drawing/2014/main" id="{1FBEAE4C-8753-45F5-8E2D-A3D7D2DAD743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34200" y="0"/>
          <a:ext cx="220980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3720635" imgH="3479365" progId="">
                  <p:embed/>
                </p:oleObj>
              </mc:Choice>
              <mc:Fallback>
                <p:oleObj r:id="rId4" imgW="3720635" imgH="347936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2209800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>
            <a:extLst>
              <a:ext uri="{FF2B5EF4-FFF2-40B4-BE49-F238E27FC236}">
                <a16:creationId xmlns:a16="http://schemas.microsoft.com/office/drawing/2014/main" id="{F7FE4037-7766-49B8-97F1-3CFEE2CDEA07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924800" y="1981200"/>
          <a:ext cx="1219200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6" imgW="2158730" imgH="304547" progId="">
                  <p:embed/>
                </p:oleObj>
              </mc:Choice>
              <mc:Fallback>
                <p:oleObj r:id="rId6" imgW="2158730" imgH="30454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981200"/>
                        <a:ext cx="1219200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C16A2A01-EC8A-49E2-A0A2-B3A70329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8B4F584B-433C-443A-9E93-05FD83471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Textová data</a:t>
            </a:r>
            <a:endParaRPr lang="en-US" altLang="en-US"/>
          </a:p>
        </p:txBody>
      </p:sp>
      <p:sp>
        <p:nvSpPr>
          <p:cNvPr id="771075" name="Rectangle 3">
            <a:extLst>
              <a:ext uri="{FF2B5EF4-FFF2-40B4-BE49-F238E27FC236}">
                <a16:creationId xmlns:a16="http://schemas.microsoft.com/office/drawing/2014/main" id="{92708155-4F47-46D8-B377-A26470440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Použito pro vyjádření běžného textu</a:t>
            </a:r>
          </a:p>
          <a:p>
            <a:pPr eaLnBrk="1" hangingPunct="1"/>
            <a:r>
              <a:rPr lang="cs-CZ" altLang="en-US"/>
              <a:t>Písmena, číslice, mezery, oddělovače, závorky...</a:t>
            </a:r>
          </a:p>
          <a:p>
            <a:pPr lvl="1" eaLnBrk="1" hangingPunct="1"/>
            <a:r>
              <a:rPr lang="cs-CZ" altLang="en-US"/>
              <a:t>tisknutelné znaky (</a:t>
            </a:r>
            <a:r>
              <a:rPr lang="cs-CZ" altLang="en-US">
                <a:latin typeface="Courier New" panose="02070309020205020404" pitchFamily="49" charset="0"/>
              </a:rPr>
              <a:t>ASCII </a:t>
            </a:r>
            <a:r>
              <a:rPr lang="en-US" altLang="en-US">
                <a:latin typeface="Courier New" panose="02070309020205020404" pitchFamily="49" charset="0"/>
              </a:rPr>
              <a:t>&gt;= 32</a:t>
            </a:r>
            <a:r>
              <a:rPr lang="en-US" altLang="en-US"/>
              <a:t>)</a:t>
            </a:r>
            <a:endParaRPr lang="cs-CZ" altLang="en-US"/>
          </a:p>
          <a:p>
            <a:pPr eaLnBrk="1" hangingPunct="1"/>
            <a:r>
              <a:rPr lang="cs-CZ" altLang="en-US"/>
              <a:t>Textová data na rozdíl od binárních přímo interpretujeme</a:t>
            </a:r>
          </a:p>
          <a:p>
            <a:pPr lvl="1" eaLnBrk="1" hangingPunct="1"/>
            <a:r>
              <a:rPr lang="cs-CZ" altLang="en-US"/>
              <a:t>s bajtem o hodnotě 71 pracujeme jako písmenem G</a:t>
            </a:r>
          </a:p>
          <a:p>
            <a:pPr eaLnBrk="1" hangingPunct="1"/>
            <a:r>
              <a:rPr lang="cs-CZ" altLang="en-US"/>
              <a:t>Jak interpretovat ostatní (netextové) hodnoty?</a:t>
            </a:r>
          </a:p>
          <a:p>
            <a:pPr lvl="1" eaLnBrk="1" hangingPunct="1"/>
            <a:r>
              <a:rPr lang="cs-CZ" altLang="en-US"/>
              <a:t>různé zástupné symboly, pípnutí...</a:t>
            </a:r>
            <a:r>
              <a:rPr lang="en-US" altLang="en-US"/>
              <a:t>?</a:t>
            </a:r>
            <a:r>
              <a:rPr lang="cs-CZ" altLang="en-US"/>
              <a:t>  </a:t>
            </a:r>
            <a:endParaRPr lang="en-US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66508ED4-441B-4C26-9723-BB223FA6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27648E-6306-4721-8A61-F5CB9B62D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Nový řádek</a:t>
            </a:r>
            <a:endParaRPr lang="en-US" altLang="en-US" dirty="0"/>
          </a:p>
        </p:txBody>
      </p:sp>
      <p:sp>
        <p:nvSpPr>
          <p:cNvPr id="781315" name="Rectangle 3">
            <a:extLst>
              <a:ext uri="{FF2B5EF4-FFF2-40B4-BE49-F238E27FC236}">
                <a16:creationId xmlns:a16="http://schemas.microsoft.com/office/drawing/2014/main" id="{3B2D7066-3302-48D3-BDCB-B743523BC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 err="1">
                <a:latin typeface="Courier New" panose="02070309020205020404" pitchFamily="49" charset="0"/>
              </a:rPr>
              <a:t>printf</a:t>
            </a:r>
            <a:r>
              <a:rPr lang="en-US" altLang="en-US" sz="2400" dirty="0">
                <a:latin typeface="Courier New" panose="02070309020205020404" pitchFamily="49" charset="0"/>
              </a:rPr>
              <a:t>("</a:t>
            </a:r>
            <a:r>
              <a:rPr lang="en-US" altLang="en-US" sz="2400" dirty="0" err="1">
                <a:latin typeface="Courier New" panose="02070309020205020404" pitchFamily="49" charset="0"/>
              </a:rPr>
              <a:t>Prvni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radek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r>
              <a:rPr lang="cs-CZ" altLang="en-US" sz="2400" dirty="0">
                <a:latin typeface="Courier New" panose="02070309020205020404" pitchFamily="49" charset="0"/>
              </a:rPr>
              <a:t> Druhy </a:t>
            </a:r>
            <a:r>
              <a:rPr lang="cs-CZ" altLang="en-US" sz="2400" dirty="0" err="1">
                <a:latin typeface="Courier New" panose="02070309020205020404" pitchFamily="49" charset="0"/>
              </a:rPr>
              <a:t>radek</a:t>
            </a:r>
            <a:r>
              <a:rPr lang="en-US" altLang="en-US" sz="2400" dirty="0">
                <a:latin typeface="Courier New" panose="02070309020205020404" pitchFamily="49" charset="0"/>
              </a:rPr>
              <a:t>");</a:t>
            </a:r>
            <a:endParaRPr lang="cs-CZ" altLang="en-US" sz="24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nový řádek v C je speciální znak (</a:t>
            </a:r>
            <a:r>
              <a:rPr lang="cs-CZ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r>
              <a:rPr lang="cs-CZ" alt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Nový řádek - implementačně závislé na 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Unix: </a:t>
            </a:r>
            <a:r>
              <a:rPr lang="cs-CZ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r>
              <a:rPr lang="cs-CZ" altLang="en-US" sz="2000" dirty="0"/>
              <a:t> (ASCII </a:t>
            </a:r>
            <a:r>
              <a:rPr lang="en-US" altLang="en-US" sz="2000" dirty="0"/>
              <a:t>=</a:t>
            </a:r>
            <a:r>
              <a:rPr lang="cs-CZ" altLang="en-US" sz="2000" dirty="0"/>
              <a:t> 10, </a:t>
            </a:r>
            <a:r>
              <a:rPr lang="cs-CZ" altLang="en-US" sz="2000" dirty="0" err="1"/>
              <a:t>new</a:t>
            </a:r>
            <a:r>
              <a:rPr lang="cs-CZ" altLang="en-US" sz="2000" dirty="0"/>
              <a:t> line)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 </a:t>
            </a:r>
            <a:r>
              <a:rPr lang="cs-CZ" altLang="en-US" dirty="0"/>
              <a:t>posun dolů o jeden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Windows: </a:t>
            </a:r>
            <a:r>
              <a:rPr lang="cs-CZ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</a:t>
            </a:r>
            <a:r>
              <a:rPr lang="cs-CZ" altLang="en-US" sz="2000" dirty="0"/>
              <a:t> </a:t>
            </a:r>
            <a:r>
              <a:rPr lang="cs-CZ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r>
              <a:rPr lang="cs-CZ" altLang="en-US" sz="2000" dirty="0"/>
              <a:t> (ASCII </a:t>
            </a:r>
            <a:r>
              <a:rPr lang="en-US" altLang="en-US" sz="2000" dirty="0"/>
              <a:t>=</a:t>
            </a:r>
            <a:r>
              <a:rPr lang="cs-CZ" altLang="en-US" sz="2000" dirty="0"/>
              <a:t> 13 10)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\r</a:t>
            </a:r>
            <a:r>
              <a:rPr lang="cs-CZ" altLang="en-US" dirty="0"/>
              <a:t> </a:t>
            </a:r>
            <a:r>
              <a:rPr lang="cs-CZ" altLang="en-US" dirty="0" err="1"/>
              <a:t>carriage</a:t>
            </a:r>
            <a:r>
              <a:rPr lang="cs-CZ" altLang="en-US" dirty="0"/>
              <a:t> return – návrat válce psacího stroje doprava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 </a:t>
            </a:r>
            <a:r>
              <a:rPr lang="cs-CZ" altLang="en-US" dirty="0"/>
              <a:t>posun dolů o jeden řádek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err="1">
                <a:latin typeface="Courier New" panose="02070309020205020404" pitchFamily="49" charset="0"/>
              </a:rPr>
              <a:t>printf</a:t>
            </a:r>
            <a:r>
              <a:rPr lang="en-US" altLang="en-US" sz="2400" dirty="0">
                <a:latin typeface="Courier New" panose="02070309020205020404" pitchFamily="49" charset="0"/>
              </a:rPr>
              <a:t>("</a:t>
            </a:r>
            <a:r>
              <a:rPr lang="en-US" altLang="en-US" sz="2400" dirty="0" err="1">
                <a:latin typeface="Courier New" panose="02070309020205020404" pitchFamily="49" charset="0"/>
              </a:rPr>
              <a:t>Prvni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radek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r>
              <a:rPr lang="en-US" altLang="en-US" sz="2400" dirty="0">
                <a:latin typeface="Courier New" panose="02070309020205020404" pitchFamily="49" charset="0"/>
              </a:rPr>
              <a:t>"</a:t>
            </a:r>
            <a:r>
              <a:rPr lang="cs-CZ" altLang="en-US" sz="2400" dirty="0">
                <a:latin typeface="Courier New" panose="02070309020205020404" pitchFamily="49" charset="0"/>
              </a:rPr>
              <a:t>)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  <a:r>
              <a:rPr lang="cs-CZ" altLang="en-US" sz="2400" dirty="0"/>
              <a:t>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na Unixu: </a:t>
            </a:r>
            <a:r>
              <a:rPr lang="en-US" altLang="en-US" sz="2000" dirty="0" err="1"/>
              <a:t>Prvni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radek</a:t>
            </a:r>
            <a:r>
              <a:rPr lang="en-US" altLang="en-US" sz="2000" dirty="0"/>
              <a:t> </a:t>
            </a:r>
            <a:r>
              <a:rPr lang="cs-CZ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na </a:t>
            </a:r>
            <a:r>
              <a:rPr lang="en-US" altLang="en-US" sz="2000" dirty="0"/>
              <a:t>Windows</a:t>
            </a:r>
            <a:r>
              <a:rPr lang="cs-CZ" altLang="en-US" sz="2000" dirty="0"/>
              <a:t>: </a:t>
            </a:r>
            <a:r>
              <a:rPr lang="en-US" altLang="en-US" sz="2000" dirty="0" err="1"/>
              <a:t>Prvni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radek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\r</a:t>
            </a:r>
            <a:r>
              <a:rPr lang="cs-CZ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\n</a:t>
            </a:r>
            <a:endParaRPr lang="en-US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C2DE0B3E-F3DE-4DCF-91C1-B3AF945A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E222E53-6071-4BC4-AD7A-7F3787F7C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Vyrovnávací paměť pro vstup a výstup</a:t>
            </a:r>
            <a:endParaRPr lang="en-US" altLang="en-US"/>
          </a:p>
        </p:txBody>
      </p:sp>
      <p:sp>
        <p:nvSpPr>
          <p:cNvPr id="782339" name="Rectangle 3">
            <a:extLst>
              <a:ext uri="{FF2B5EF4-FFF2-40B4-BE49-F238E27FC236}">
                <a16:creationId xmlns:a16="http://schemas.microsoft.com/office/drawing/2014/main" id="{A0ED7C3A-BB56-4ACA-8197-DC47A475B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/>
              <a:t>Data mezi producentem </a:t>
            </a:r>
            <a:r>
              <a:rPr lang="cs-CZ" altLang="en-US"/>
              <a:t>a spotřebitelem </a:t>
            </a:r>
            <a:r>
              <a:rPr lang="cs-CZ" altLang="en-US" dirty="0"/>
              <a:t>nemusí být přenesena ihned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text na obrazovku vypisován po řádcích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data na disk zapisována po blocích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z optimalizačních důvodů se nevolá spotřebitel pro každý elementární znak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Produkovaná data jsou ukládána do vyrovnávací paměti (tzv. </a:t>
            </a:r>
            <a:r>
              <a:rPr lang="cs-CZ" altLang="en-US" dirty="0" err="1"/>
              <a:t>buffering</a:t>
            </a:r>
            <a:r>
              <a:rPr lang="cs-CZ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vyčtení proběhne při jejím zaplnění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dirty="0"/>
              <a:t>(nastavení aplikace nebo OS)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nebo externím vynucením (</a:t>
            </a:r>
            <a:r>
              <a:rPr lang="cs-CZ" altLang="en-US" dirty="0" err="1"/>
              <a:t>fflush</a:t>
            </a:r>
            <a:r>
              <a:rPr lang="cs-CZ" altLang="en-US" dirty="0"/>
              <a:t>(</a:t>
            </a:r>
            <a:r>
              <a:rPr lang="cs-CZ" altLang="en-US" dirty="0" err="1"/>
              <a:t>std</a:t>
            </a:r>
            <a:r>
              <a:rPr lang="en-US" altLang="en-US" dirty="0"/>
              <a:t>out</a:t>
            </a:r>
            <a:r>
              <a:rPr lang="cs-CZ" altLang="en-US" dirty="0"/>
              <a:t>))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558CF6B-FECE-453F-8EC2-B46D426B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0066E07-8261-4047-968B-3642548E1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Práce s vyrovnávací pamětí</a:t>
            </a:r>
            <a:endParaRPr lang="en-US" altLang="en-US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2A74758-36D9-4006-9C38-E0915C778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EF11336-7BCC-4874-A8F0-92A5414D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7975600" cy="3671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getPutChar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"Zadavej znaky a pak Enter: 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fflush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stdout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 force output of printf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getchar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!=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'\n'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putchar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//fflush(stdout);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"\n"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 Put newline to indent program output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AD5D6646-A569-5AD6-B408-E8D5B158D77B}"/>
              </a:ext>
            </a:extLst>
          </p:cNvPr>
          <p:cNvSpPr/>
          <p:nvPr/>
        </p:nvSpPr>
        <p:spPr bwMode="auto">
          <a:xfrm>
            <a:off x="2895600" y="4922838"/>
            <a:ext cx="3929857" cy="1458912"/>
          </a:xfrm>
          <a:prstGeom prst="borderCallout1">
            <a:avLst>
              <a:gd name="adj1" fmla="val -10347"/>
              <a:gd name="adj2" fmla="val 34276"/>
              <a:gd name="adj3" fmla="val -47995"/>
              <a:gd name="adj4" fmla="val 20529"/>
            </a:avLst>
          </a:prstGeom>
          <a:solidFill>
            <a:srgbClr val="FFC000">
              <a:alpha val="78000"/>
            </a:srgbClr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Po</a:t>
            </a:r>
            <a:r>
              <a:rPr lang="cs-CZ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užití </a:t>
            </a:r>
            <a:r>
              <a:rPr lang="cs-CZ" altLang="en-US" b="0" dirty="0" err="1">
                <a:solidFill>
                  <a:srgbClr val="7F007F"/>
                </a:solidFill>
                <a:latin typeface="Courier New" panose="02070309020205020404" pitchFamily="49" charset="0"/>
              </a:rPr>
              <a:t>fflush</a:t>
            </a:r>
            <a:r>
              <a:rPr lang="cs-CZ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() na tomto místě je vysoce neoptimální, odstraňuje výhody použití vyrovnávací paměti (výrazné zpomalení)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5D46643C-CCE2-475F-B53E-83036871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FB6FA63-91BF-4441-9D56-DC1C36AC3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printf - podrobněji</a:t>
            </a:r>
            <a:endParaRPr lang="en-US" altLang="en-US"/>
          </a:p>
        </p:txBody>
      </p:sp>
      <p:sp>
        <p:nvSpPr>
          <p:cNvPr id="784387" name="Rectangle 3">
            <a:extLst>
              <a:ext uri="{FF2B5EF4-FFF2-40B4-BE49-F238E27FC236}">
                <a16:creationId xmlns:a16="http://schemas.microsoft.com/office/drawing/2014/main" id="{73B11C99-720A-40A7-8123-21DFE07F8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Často používaná funkce ze standardní knihovny</a:t>
            </a:r>
          </a:p>
          <a:p>
            <a:pPr lvl="1" eaLnBrk="1" hangingPunct="1"/>
            <a:r>
              <a:rPr lang="cs-CZ" altLang="en-US" sz="2000">
                <a:hlinkClick r:id="rId4"/>
              </a:rPr>
              <a:t>http://www.cplusplus.com/reference/clibrary/cstdio/printf/</a:t>
            </a:r>
            <a:endParaRPr lang="cs-CZ" altLang="en-US" sz="2000"/>
          </a:p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int printf(const char * </a:t>
            </a:r>
            <a:r>
              <a:rPr lang="en-US" altLang="en-US" b="1">
                <a:solidFill>
                  <a:srgbClr val="92D050"/>
                </a:solidFill>
                <a:latin typeface="Courier New" panose="02070309020205020404" pitchFamily="49" charset="0"/>
              </a:rPr>
              <a:t>format</a:t>
            </a:r>
            <a:r>
              <a:rPr lang="en-US" altLang="en-US">
                <a:latin typeface="Courier New" panose="02070309020205020404" pitchFamily="49" charset="0"/>
              </a:rPr>
              <a:t>, ...);</a:t>
            </a:r>
            <a:r>
              <a:rPr lang="en-US" altLang="en-US"/>
              <a:t> </a:t>
            </a:r>
            <a:endParaRPr lang="cs-CZ" altLang="en-US"/>
          </a:p>
          <a:p>
            <a:pPr lvl="1" eaLnBrk="1" hangingPunct="1"/>
            <a:r>
              <a:rPr lang="en-US" altLang="en-US"/>
              <a:t>%[flags][width][.precision][length]specifier </a:t>
            </a:r>
            <a:endParaRPr lang="cs-CZ" altLang="en-US"/>
          </a:p>
          <a:p>
            <a:pPr eaLnBrk="1" hangingPunct="1"/>
            <a:r>
              <a:rPr lang="cs-CZ" altLang="en-US"/>
              <a:t>Tabulka běžných formátovacích znaků</a:t>
            </a:r>
          </a:p>
        </p:txBody>
      </p:sp>
      <p:graphicFrame>
        <p:nvGraphicFramePr>
          <p:cNvPr id="784388" name="Object 4">
            <a:extLst>
              <a:ext uri="{FF2B5EF4-FFF2-40B4-BE49-F238E27FC236}">
                <a16:creationId xmlns:a16="http://schemas.microsoft.com/office/drawing/2014/main" id="{981524B1-F124-4B00-BCA2-42692C31B6F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868738"/>
          <a:ext cx="9144000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1568254" imgH="3784127" progId="">
                  <p:embed/>
                </p:oleObj>
              </mc:Choice>
              <mc:Fallback>
                <p:oleObj r:id="rId5" imgW="11568254" imgH="37841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8738"/>
                        <a:ext cx="9144000" cy="298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1A8AD806-5923-4D72-8A06-08A77EE4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BE745DC-EFE1-42FE-9698-569520FF4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Počet desetinných míst a délka čísla</a:t>
            </a:r>
            <a:endParaRPr lang="en-US" altLang="en-US"/>
          </a:p>
        </p:txBody>
      </p:sp>
      <p:sp>
        <p:nvSpPr>
          <p:cNvPr id="786435" name="Rectangle 3">
            <a:extLst>
              <a:ext uri="{FF2B5EF4-FFF2-40B4-BE49-F238E27FC236}">
                <a16:creationId xmlns:a16="http://schemas.microsoft.com/office/drawing/2014/main" id="{3AAECF38-D47A-4480-89FD-7320A3059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Mezi symbol </a:t>
            </a:r>
            <a:r>
              <a:rPr lang="en-US" altLang="en-US" dirty="0"/>
              <a:t>% a </a:t>
            </a:r>
            <a:r>
              <a:rPr lang="cs-CZ" altLang="en-US" dirty="0"/>
              <a:t>symbol typu lze umístit dodatečné formátování</a:t>
            </a:r>
          </a:p>
          <a:p>
            <a:pPr lvl="1" eaLnBrk="1" hangingPunct="1"/>
            <a:r>
              <a:rPr lang="en-US" altLang="en-US" b="1" dirty="0">
                <a:latin typeface="Courier New" panose="02070309020205020404" pitchFamily="49" charset="0"/>
              </a:rPr>
              <a:t>%</a:t>
            </a: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.2</a:t>
            </a:r>
            <a:r>
              <a:rPr lang="en-US" altLang="en-US" b="1" dirty="0">
                <a:latin typeface="Courier New" panose="02070309020205020404" pitchFamily="49" charset="0"/>
              </a:rPr>
              <a:t>f</a:t>
            </a:r>
          </a:p>
          <a:p>
            <a:pPr eaLnBrk="1" hangingPunct="1"/>
            <a:r>
              <a:rPr lang="en-US" altLang="en-US" dirty="0" err="1"/>
              <a:t>Omezen</a:t>
            </a:r>
            <a:r>
              <a:rPr lang="cs-CZ" altLang="en-US" dirty="0"/>
              <a:t>í</a:t>
            </a:r>
            <a:r>
              <a:rPr lang="en-US" altLang="en-US" dirty="0"/>
              <a:t>/</a:t>
            </a:r>
            <a:r>
              <a:rPr lang="cs-CZ" altLang="en-US" dirty="0"/>
              <a:t>rozšíření počtu vypisovaných desetinných míst</a:t>
            </a:r>
          </a:p>
          <a:p>
            <a:pPr lvl="1" eaLnBrk="1" hangingPunct="1"/>
            <a:r>
              <a:rPr lang="cs-CZ" altLang="en-US" dirty="0"/>
              <a:t>defaultně 6 desetinných míst</a:t>
            </a:r>
          </a:p>
          <a:p>
            <a:pPr lvl="1" eaLnBrk="1" hangingPunct="1"/>
            <a:r>
              <a:rPr lang="en-US" altLang="en-US" dirty="0"/>
              <a:t>%.2f, %.8f, %.0f</a:t>
            </a:r>
            <a:endParaRPr lang="cs-CZ" altLang="en-US" dirty="0"/>
          </a:p>
          <a:p>
            <a:pPr eaLnBrk="1" hangingPunct="1"/>
            <a:r>
              <a:rPr lang="cs-CZ" altLang="en-US" dirty="0"/>
              <a:t>Zarovnání výpisu na zadaný celkový počet cifer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%10f</a:t>
            </a:r>
            <a:r>
              <a:rPr lang="cs-CZ" altLang="en-US" dirty="0"/>
              <a:t>  </a:t>
            </a:r>
          </a:p>
          <a:p>
            <a:pPr lvl="1" eaLnBrk="1" hangingPunct="1"/>
            <a:r>
              <a:rPr lang="cs-CZ" altLang="en-US" dirty="0"/>
              <a:t>Alespoň 10 znaků (včetně tečky), pokud méně, tak doplnění, pokud je více, tak </a:t>
            </a:r>
            <a:r>
              <a:rPr lang="cs-CZ" altLang="en-US"/>
              <a:t>se neořezává  </a:t>
            </a:r>
            <a:endParaRPr lang="cs-CZ" altLang="en-US" dirty="0"/>
          </a:p>
          <a:p>
            <a:pPr lvl="1"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D7402631-CB17-4C19-9FA4-EDFC056E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24CBF21-054F-471F-BD8A-0839DE9A3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Výpis čísla - ukázka</a:t>
            </a:r>
            <a:endParaRPr lang="en-US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0812483-637F-41F8-9111-4B04AE129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7CF99586-1942-42D4-AA75-03307593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4289425" cy="339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3.1415926535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"%f"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"%.2f"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"%.8f"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"\n"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"%10f"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"\n"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47877" name="Text Box 5">
            <a:extLst>
              <a:ext uri="{FF2B5EF4-FFF2-40B4-BE49-F238E27FC236}">
                <a16:creationId xmlns:a16="http://schemas.microsoft.com/office/drawing/2014/main" id="{973E1BA8-CD4E-4FB2-98BE-5FA8A7D2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90800"/>
            <a:ext cx="15589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3.141593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3.14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3.14159274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  3.141593</a:t>
            </a:r>
          </a:p>
        </p:txBody>
      </p:sp>
      <p:sp>
        <p:nvSpPr>
          <p:cNvPr id="847878" name="Line 6">
            <a:extLst>
              <a:ext uri="{FF2B5EF4-FFF2-40B4-BE49-F238E27FC236}">
                <a16:creationId xmlns:a16="http://schemas.microsoft.com/office/drawing/2014/main" id="{13D4350F-E346-46B6-ACBC-13A2C0A14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667000"/>
            <a:ext cx="2057400" cy="76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7879" name="Line 7">
            <a:extLst>
              <a:ext uri="{FF2B5EF4-FFF2-40B4-BE49-F238E27FC236}">
                <a16:creationId xmlns:a16="http://schemas.microsoft.com/office/drawing/2014/main" id="{DB108A33-55C4-418C-8F04-A78D22D77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048000"/>
            <a:ext cx="1752600" cy="152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7880" name="Line 8">
            <a:extLst>
              <a:ext uri="{FF2B5EF4-FFF2-40B4-BE49-F238E27FC236}">
                <a16:creationId xmlns:a16="http://schemas.microsoft.com/office/drawing/2014/main" id="{20CD0487-A79E-4019-BDAD-04D299DCF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352800"/>
            <a:ext cx="1828800" cy="457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7881" name="Line 9">
            <a:extLst>
              <a:ext uri="{FF2B5EF4-FFF2-40B4-BE49-F238E27FC236}">
                <a16:creationId xmlns:a16="http://schemas.microsoft.com/office/drawing/2014/main" id="{A599E634-5C80-441F-A651-6A8CC205DA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657600"/>
            <a:ext cx="2057400" cy="685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03423D03-6B83-466C-A72D-93A3B3F7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3FD112D-A953-4CD4-B35B-C4EF31E9C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Možnosti výpisu ukazatele a soustavy</a:t>
            </a:r>
            <a:endParaRPr lang="en-US" altLang="en-US"/>
          </a:p>
        </p:txBody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id="{8921A72E-75EF-407E-A0C2-07E8E1A1A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Výpis ukazatele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>
                <a:solidFill>
                  <a:srgbClr val="7F007F"/>
                </a:solidFill>
                <a:latin typeface="Courier New" panose="02070309020205020404" pitchFamily="49" charset="0"/>
              </a:rPr>
              <a:t>"%</a:t>
            </a:r>
            <a:r>
              <a:rPr lang="cs-CZ" altLang="en-US">
                <a:solidFill>
                  <a:srgbClr val="7F007F"/>
                </a:solidFill>
                <a:latin typeface="Courier New" panose="02070309020205020404" pitchFamily="49" charset="0"/>
              </a:rPr>
              <a:t>p</a:t>
            </a:r>
            <a:r>
              <a:rPr lang="en-US" altLang="en-US">
                <a:solidFill>
                  <a:srgbClr val="7F007F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</a:rPr>
              <a:t>&amp;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cs-CZ" altLang="en-US">
              <a:latin typeface="Courier New" panose="02070309020205020404" pitchFamily="49" charset="0"/>
            </a:endParaRPr>
          </a:p>
          <a:p>
            <a:pPr eaLnBrk="1" hangingPunct="1"/>
            <a:r>
              <a:rPr lang="cs-CZ" altLang="en-US"/>
              <a:t>Výpis vhodné číselné soustavy</a:t>
            </a:r>
            <a:endParaRPr lang="en-US" altLang="en-US"/>
          </a:p>
          <a:p>
            <a:pPr lvl="1" eaLnBrk="1" hangingPunct="1"/>
            <a:r>
              <a:rPr lang="en-US" altLang="en-US"/>
              <a:t>%d </a:t>
            </a:r>
            <a:r>
              <a:rPr lang="cs-CZ" altLang="en-US"/>
              <a:t>desítková</a:t>
            </a:r>
            <a:endParaRPr lang="en-US" altLang="en-US"/>
          </a:p>
          <a:p>
            <a:pPr lvl="1" eaLnBrk="1" hangingPunct="1"/>
            <a:r>
              <a:rPr lang="en-US" altLang="en-US"/>
              <a:t>%o </a:t>
            </a:r>
            <a:r>
              <a:rPr lang="cs-CZ" altLang="en-US"/>
              <a:t>osmičková</a:t>
            </a:r>
          </a:p>
          <a:p>
            <a:pPr lvl="1" eaLnBrk="1" hangingPunct="1"/>
            <a:r>
              <a:rPr lang="en-US" altLang="en-US"/>
              <a:t>%x</a:t>
            </a:r>
            <a:r>
              <a:rPr lang="cs-CZ" altLang="en-US"/>
              <a:t> šestná</a:t>
            </a:r>
            <a:r>
              <a:rPr lang="en-US" altLang="en-US"/>
              <a:t>c</a:t>
            </a:r>
            <a:r>
              <a:rPr lang="cs-CZ" altLang="en-US"/>
              <a:t>tková (čast</a:t>
            </a:r>
            <a:r>
              <a:rPr lang="en-US" altLang="en-US"/>
              <a:t>o</a:t>
            </a:r>
            <a:r>
              <a:rPr lang="cs-CZ" altLang="en-US"/>
              <a:t> se uvádí jako 0x</a:t>
            </a:r>
            <a:r>
              <a:rPr lang="en-US" altLang="en-US"/>
              <a:t>%x</a:t>
            </a:r>
            <a:r>
              <a:rPr lang="cs-CZ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 0x30</a:t>
            </a:r>
            <a:r>
              <a:rPr lang="cs-CZ" altLang="en-US"/>
              <a:t>)</a:t>
            </a:r>
          </a:p>
        </p:txBody>
      </p:sp>
      <p:sp>
        <p:nvSpPr>
          <p:cNvPr id="844804" name="Text Box 4">
            <a:extLst>
              <a:ext uri="{FF2B5EF4-FFF2-40B4-BE49-F238E27FC236}">
                <a16:creationId xmlns:a16="http://schemas.microsoft.com/office/drawing/2014/main" id="{77DF9979-D778-4B18-B929-9C365429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4284663"/>
            <a:ext cx="5927725" cy="2573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8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16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cs-CZ" alt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0000"/>
                </a:solidFill>
              </a:rPr>
              <a:t>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</a:t>
            </a:r>
            <a:r>
              <a:rPr lang="cs-CZ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p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latin typeface="Courier New" panose="02070309020205020404" pitchFamily="49" charset="0"/>
              </a:rPr>
              <a:t>&amp;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00"/>
                </a:solidFill>
              </a:rPr>
              <a:t>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e.g., 0022ffc1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 %o %x"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16 20 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9F3A2F9A-C791-4FEA-A017-22876F0F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601872F-0F6F-418D-9F79-04A875998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printf – chybný typ argumentu</a:t>
            </a:r>
            <a:endParaRPr lang="en-US" altLang="en-US"/>
          </a:p>
        </p:txBody>
      </p:sp>
      <p:sp>
        <p:nvSpPr>
          <p:cNvPr id="785411" name="Rectangle 3">
            <a:extLst>
              <a:ext uri="{FF2B5EF4-FFF2-40B4-BE49-F238E27FC236}">
                <a16:creationId xmlns:a16="http://schemas.microsoft.com/office/drawing/2014/main" id="{3234930A-BBA1-466D-A3AB-8BD42D9AB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99487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Pozor na chybnou specifikaci parametru</a:t>
            </a:r>
          </a:p>
          <a:p>
            <a:pPr lvl="1" eaLnBrk="1" hangingPunct="1"/>
            <a:r>
              <a:rPr lang="cs-CZ" altLang="en-US" dirty="0"/>
              <a:t>formátování se provede, ale chybně přetypované </a:t>
            </a:r>
          </a:p>
          <a:p>
            <a:pPr lvl="1" eaLnBrk="1" hangingPunct="1"/>
            <a:r>
              <a:rPr lang="cs-CZ" altLang="en-US" dirty="0"/>
              <a:t>viz funkce s proměnným počtem parametrů </a:t>
            </a:r>
          </a:p>
          <a:p>
            <a:pPr lvl="2" eaLnBrk="1" hangingPunct="1"/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va_arg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b="1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dirty="0">
              <a:latin typeface="Courier New" panose="02070309020205020404" pitchFamily="49" charset="0"/>
            </a:endParaRPr>
          </a:p>
          <a:p>
            <a:pPr eaLnBrk="1" hangingPunct="1"/>
            <a:r>
              <a:rPr lang="cs-CZ" altLang="en-US" dirty="0"/>
              <a:t>Typicky vypíše chybnou hodnotu</a:t>
            </a:r>
          </a:p>
          <a:p>
            <a:pPr lvl="1" eaLnBrk="1" hangingPunct="1"/>
            <a:endParaRPr lang="cs-CZ" altLang="en-US" dirty="0"/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Při chybné specifikaci </a:t>
            </a:r>
            <a:r>
              <a:rPr lang="en-US" altLang="en-US" b="1" dirty="0">
                <a:solidFill>
                  <a:srgbClr val="009900"/>
                </a:solidFill>
                <a:latin typeface="Courier New" panose="02070309020205020404" pitchFamily="49" charset="0"/>
              </a:rPr>
              <a:t>%s</a:t>
            </a:r>
            <a:r>
              <a:rPr lang="en-US" altLang="en-US" dirty="0"/>
              <a:t> </a:t>
            </a:r>
            <a:r>
              <a:rPr lang="cs-CZ" altLang="en-US" dirty="0"/>
              <a:t>výpis smetí nebo pád</a:t>
            </a:r>
          </a:p>
          <a:p>
            <a:pPr lvl="1" eaLnBrk="1" hangingPunct="1"/>
            <a:r>
              <a:rPr lang="cs-CZ" altLang="en-US" dirty="0"/>
              <a:t>v paměti se hledá koncová nula </a:t>
            </a:r>
            <a:endParaRPr lang="en-GB" altLang="en-US" dirty="0"/>
          </a:p>
          <a:p>
            <a:pPr eaLnBrk="1" hangingPunct="1"/>
            <a:r>
              <a:rPr lang="cs-CZ" altLang="en-US" dirty="0"/>
              <a:t>Překladač může upozornit </a:t>
            </a:r>
            <a:r>
              <a:rPr lang="cs-CZ" altLang="en-US" dirty="0" err="1"/>
              <a:t>warningem</a:t>
            </a:r>
            <a:r>
              <a:rPr lang="cs-CZ" altLang="en-US" dirty="0"/>
              <a:t> </a:t>
            </a:r>
            <a:r>
              <a:rPr lang="en-GB" altLang="en-US" dirty="0"/>
              <a:t>(</a:t>
            </a:r>
            <a:r>
              <a:rPr lang="en-GB" altLang="en-US" dirty="0" err="1"/>
              <a:t>neignorujte</a:t>
            </a:r>
            <a:r>
              <a:rPr lang="en-GB" altLang="en-US" dirty="0"/>
              <a:t>)</a:t>
            </a:r>
            <a:endParaRPr lang="en-US" altLang="en-US" dirty="0"/>
          </a:p>
        </p:txBody>
      </p:sp>
      <p:sp>
        <p:nvSpPr>
          <p:cNvPr id="785412" name="Text Box 4">
            <a:extLst>
              <a:ext uri="{FF2B5EF4-FFF2-40B4-BE49-F238E27FC236}">
                <a16:creationId xmlns:a16="http://schemas.microsoft.com/office/drawing/2014/main" id="{1FCFCA5E-8973-40FA-9538-93CC4F09F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44925"/>
            <a:ext cx="40163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3.1415926535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785413" name="Text Box 5">
            <a:extLst>
              <a:ext uri="{FF2B5EF4-FFF2-40B4-BE49-F238E27FC236}">
                <a16:creationId xmlns:a16="http://schemas.microsoft.com/office/drawing/2014/main" id="{4C5C7983-8717-4327-8E70-3E76C624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997325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Arial" charset="0"/>
              </a:rPr>
              <a:t>1610612736</a:t>
            </a:r>
          </a:p>
        </p:txBody>
      </p:sp>
      <p:sp>
        <p:nvSpPr>
          <p:cNvPr id="785414" name="Rectangle 6">
            <a:extLst>
              <a:ext uri="{FF2B5EF4-FFF2-40B4-BE49-F238E27FC236}">
                <a16:creationId xmlns:a16="http://schemas.microsoft.com/office/drawing/2014/main" id="{C04B2835-F7D2-4069-8C1F-3DCECF1A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997325"/>
            <a:ext cx="409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ym typeface="Symbol" panose="05050102010706020507" pitchFamily="18" charset="2"/>
              </a:rPr>
              <a:t>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2" grpId="0" animBg="1"/>
      <p:bldP spid="785413" grpId="0"/>
      <p:bldP spid="785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59B6A8CA-501F-4707-9B2D-7EAAAC43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92EF6CA-0172-41BF-A01E-48D101897C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Union</a:t>
            </a:r>
            <a:r>
              <a:rPr lang="cs-CZ" altLang="en-US">
                <a:solidFill>
                  <a:schemeClr val="bg2"/>
                </a:solidFill>
              </a:rPr>
              <a:t> 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53ED08DC-DB96-44AE-9C4C-61E6DF0D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714258D-0D70-469A-B60F-469EFFD6DF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Formátované načítání ze vstupu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29E8FBDB-A2DC-4AC7-945E-E0A4EF3E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D9D7A9E-49A4-4F74-B2DD-F1B6F3F87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scanf</a:t>
            </a:r>
            <a:endParaRPr lang="en-US" altLang="en-US"/>
          </a:p>
        </p:txBody>
      </p:sp>
      <p:sp>
        <p:nvSpPr>
          <p:cNvPr id="789507" name="Rectangle 3">
            <a:extLst>
              <a:ext uri="{FF2B5EF4-FFF2-40B4-BE49-F238E27FC236}">
                <a16:creationId xmlns:a16="http://schemas.microsoft.com/office/drawing/2014/main" id="{A8F736B8-C4FC-48DC-ADB9-217763049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400" b="1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format</a:t>
            </a:r>
            <a:r>
              <a:rPr lang="en-US" alt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,...);</a:t>
            </a:r>
            <a:endParaRPr lang="cs-CZ" altLang="en-US" sz="2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Analogie </a:t>
            </a:r>
            <a:r>
              <a:rPr lang="cs-CZ" altLang="en-US" sz="2400" dirty="0" err="1"/>
              <a:t>printf</a:t>
            </a:r>
            <a:r>
              <a:rPr lang="cs-CZ" altLang="en-US" sz="2400" dirty="0"/>
              <a:t>, ale pro načítání ze vstupu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ze standardního vstupu se čtou hodnoty a ukládají do poskytnutých argumentů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argumenty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poskytnuty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ukazatele</a:t>
            </a:r>
            <a:r>
              <a:rPr lang="en-US" altLang="en-US" sz="2000" dirty="0"/>
              <a:t> 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formát obdobný jako pro </a:t>
            </a:r>
            <a:r>
              <a:rPr lang="cs-CZ" altLang="en-US" sz="2000" dirty="0" err="1"/>
              <a:t>printf</a:t>
            </a:r>
            <a:r>
              <a:rPr lang="cs-CZ" altLang="en-US" sz="2000" dirty="0"/>
              <a:t> (nepoužívají se počty desetinných cifer)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Pokud</a:t>
            </a:r>
            <a:r>
              <a:rPr lang="en-US" altLang="en-US" sz="2400" dirty="0"/>
              <a:t> je </a:t>
            </a:r>
            <a:r>
              <a:rPr lang="cs-CZ" altLang="en-US" sz="2400" dirty="0"/>
              <a:t>načítáno více hodnot, tak musí být na vstupu odděleny bílým znakem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mezera, </a:t>
            </a:r>
            <a:r>
              <a:rPr lang="cs-CZ" altLang="en-US" sz="2000" dirty="0" err="1"/>
              <a:t>tabulator</a:t>
            </a:r>
            <a:r>
              <a:rPr lang="en-US" altLang="en-US" sz="2000" dirty="0"/>
              <a:t> (</a:t>
            </a:r>
            <a:r>
              <a:rPr lang="cs-CZ" altLang="en-US" sz="2000" dirty="0"/>
              <a:t>kromě </a:t>
            </a:r>
            <a:r>
              <a:rPr lang="en-US" altLang="en-US" sz="2000" dirty="0"/>
              <a:t>%c)</a:t>
            </a:r>
            <a:endParaRPr lang="cs-CZ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Pozor: Při čtení jsou bílé znaky zahazovány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err="1"/>
              <a:t>scanf</a:t>
            </a:r>
            <a:r>
              <a:rPr lang="cs-CZ" altLang="en-US" sz="2400" dirty="0"/>
              <a:t> vrací počet načtených položek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EOF (End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</a:t>
            </a:r>
            <a:r>
              <a:rPr lang="cs-CZ" altLang="en-US" sz="2000" dirty="0" err="1"/>
              <a:t>File</a:t>
            </a:r>
            <a:r>
              <a:rPr lang="cs-CZ" altLang="en-US" sz="2000" dirty="0"/>
              <a:t> </a:t>
            </a:r>
            <a:r>
              <a:rPr lang="en-US" altLang="en-US" sz="2000" dirty="0"/>
              <a:t>==</a:t>
            </a:r>
            <a:r>
              <a:rPr lang="cs-CZ" altLang="en-US" sz="2000" dirty="0"/>
              <a:t> -1), pokud se nepodařilo načíst </a:t>
            </a:r>
            <a:r>
              <a:rPr lang="en-US" altLang="en-US" sz="2000" dirty="0" err="1"/>
              <a:t>nic</a:t>
            </a:r>
            <a:endParaRPr lang="en-US" altLang="en-US" sz="2000" dirty="0"/>
          </a:p>
        </p:txBody>
      </p:sp>
      <p:sp>
        <p:nvSpPr>
          <p:cNvPr id="789508" name="Text Box 4">
            <a:extLst>
              <a:ext uri="{FF2B5EF4-FFF2-40B4-BE49-F238E27FC236}">
                <a16:creationId xmlns:a16="http://schemas.microsoft.com/office/drawing/2014/main" id="{4E2CA71E-E880-4F73-8528-FA958F33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5250"/>
            <a:ext cx="360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 = 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50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"%s"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EB1E66B7-DCBD-4DD5-AFC0-30B74D83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9F55A9B-0215-4291-A785-AF390AB78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scanf ukázka Avatar</a:t>
            </a:r>
            <a:endParaRPr lang="en-US" altLang="en-US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929A1D0-0A6E-44A5-B45C-42A64293F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A6665B56-D381-4E43-B28A-F1440271B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4972050" cy="3671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weapon_t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sword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axe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bow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avatar_t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weapon_t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weapon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scanfDemo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avatar_t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</a:t>
            </a:r>
            <a:r>
              <a:rPr lang="cs-CZ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31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s"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"%f"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weapon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BAB97DE8-37AA-4474-A25D-3661D73E838C}"/>
              </a:ext>
            </a:extLst>
          </p:cNvPr>
          <p:cNvSpPr/>
          <p:nvPr/>
        </p:nvSpPr>
        <p:spPr bwMode="auto">
          <a:xfrm>
            <a:off x="5253038" y="2590800"/>
            <a:ext cx="3429000" cy="990600"/>
          </a:xfrm>
          <a:prstGeom prst="borderCallout1">
            <a:avLst>
              <a:gd name="adj1" fmla="val 18750"/>
              <a:gd name="adj2" fmla="val -8333"/>
              <a:gd name="adj3" fmla="val 165551"/>
              <a:gd name="adj4" fmla="val -57713"/>
            </a:avLst>
          </a:prstGeom>
          <a:solidFill>
            <a:srgbClr val="33CC33">
              <a:alpha val="78000"/>
            </a:srgbClr>
          </a:solidFill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"%</a:t>
            </a:r>
            <a:r>
              <a:rPr lang="cs-CZ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31</a:t>
            </a:r>
            <a:r>
              <a:rPr lang="en-US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s"</a:t>
            </a:r>
            <a:r>
              <a:rPr lang="cs-CZ" altLang="en-US" b="0" dirty="0">
                <a:solidFill>
                  <a:srgbClr val="7F007F"/>
                </a:solidFill>
                <a:latin typeface="Courier New" panose="02070309020205020404" pitchFamily="49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om</a:t>
            </a:r>
            <a:r>
              <a:rPr lang="en-US" dirty="0" err="1">
                <a:latin typeface="Arial" charset="0"/>
                <a:cs typeface="Arial" charset="0"/>
              </a:rPr>
              <a:t>ezuje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počet načítaných znaků na max. 31</a:t>
            </a:r>
          </a:p>
          <a:p>
            <a:pPr eaLnBrk="1" hangingPunct="1"/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lang="en-US" altLang="en-US" b="0" dirty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b="0" dirty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cs-CZ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dirty="0">
                <a:solidFill>
                  <a:srgbClr val="000000"/>
                </a:solidFill>
              </a:rPr>
              <a:t>koncová nula</a:t>
            </a: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2" name="Text Box 6">
            <a:extLst>
              <a:ext uri="{FF2B5EF4-FFF2-40B4-BE49-F238E27FC236}">
                <a16:creationId xmlns:a16="http://schemas.microsoft.com/office/drawing/2014/main" id="{6E1FBBC5-305C-4B9F-9F0A-9D6E2512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4198938"/>
            <a:ext cx="41529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sv-SE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sv-SE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cs-CZ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sv-SE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sv-SE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sv-SE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"%s"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sv-SE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"%50s"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"%s"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AE5FD725-13AC-411B-B7B9-5CEEA454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7547FC4-08E5-4D10-B195-5551FE335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Problematika ošetření délky vstupu</a:t>
            </a:r>
            <a:endParaRPr lang="en-US" altLang="en-US"/>
          </a:p>
        </p:txBody>
      </p:sp>
      <p:sp>
        <p:nvSpPr>
          <p:cNvPr id="792579" name="Rectangle 3">
            <a:extLst>
              <a:ext uri="{FF2B5EF4-FFF2-40B4-BE49-F238E27FC236}">
                <a16:creationId xmlns:a16="http://schemas.microsoft.com/office/drawing/2014/main" id="{251B7A18-69E1-4CC8-B780-BA81417D2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Ošetření vstupních dat je velmi důležitá věc</a:t>
            </a:r>
          </a:p>
          <a:p>
            <a:pPr lvl="1" eaLnBrk="1" hangingPunct="1"/>
            <a:r>
              <a:rPr lang="cs-CZ" altLang="en-US" sz="2000" dirty="0"/>
              <a:t>umožňuje korektně upozornit uživatele</a:t>
            </a:r>
          </a:p>
          <a:p>
            <a:pPr lvl="1" eaLnBrk="1" hangingPunct="1"/>
            <a:r>
              <a:rPr lang="cs-CZ" altLang="en-US" sz="2000" dirty="0"/>
              <a:t>zamezuje nechtěnému chování programu</a:t>
            </a:r>
          </a:p>
          <a:p>
            <a:pPr lvl="1" eaLnBrk="1" hangingPunct="1"/>
            <a:r>
              <a:rPr lang="cs-CZ" altLang="en-US" sz="2000" dirty="0"/>
              <a:t>zamezuje záměrnému útoku na program</a:t>
            </a:r>
          </a:p>
          <a:p>
            <a:pPr eaLnBrk="1" hangingPunct="1"/>
            <a:r>
              <a:rPr lang="cs-CZ" altLang="en-US" sz="2400" dirty="0" err="1"/>
              <a:t>scanf</a:t>
            </a:r>
            <a:r>
              <a:rPr lang="cs-CZ" altLang="en-US" sz="2400" dirty="0"/>
              <a:t> a řetězec: </a:t>
            </a:r>
            <a:r>
              <a:rPr lang="sv-SE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sv-SE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sv-SE" altLang="en-US" sz="2400" dirty="0">
                <a:solidFill>
                  <a:srgbClr val="7F007F"/>
                </a:solidFill>
                <a:latin typeface="Courier New" panose="02070309020205020404" pitchFamily="49" charset="0"/>
              </a:rPr>
              <a:t>"%s"</a:t>
            </a:r>
            <a:r>
              <a:rPr lang="sv-SE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smallString</a:t>
            </a:r>
            <a:r>
              <a:rPr lang="sv-SE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cs-CZ" altLang="en-US" sz="2000" dirty="0">
                <a:latin typeface="Courier New" panose="02070309020205020404" pitchFamily="49" charset="0"/>
              </a:rPr>
              <a:t> </a:t>
            </a:r>
          </a:p>
          <a:p>
            <a:pPr lvl="1" eaLnBrk="1" hangingPunct="1"/>
            <a:r>
              <a:rPr lang="cs-CZ" altLang="en-US" sz="2000" dirty="0"/>
              <a:t>řetězec má omezenou délku, zadaný vstup může být delší</a:t>
            </a:r>
          </a:p>
          <a:p>
            <a:pPr lvl="1" eaLnBrk="1" hangingPunct="1"/>
            <a:r>
              <a:rPr lang="en-US" altLang="en-US" sz="2000" dirty="0">
                <a:solidFill>
                  <a:srgbClr val="7F007F"/>
                </a:solidFill>
              </a:rPr>
              <a:t>%50s</a:t>
            </a:r>
            <a:r>
              <a:rPr lang="cs-CZ" altLang="en-US" sz="2000" dirty="0">
                <a:solidFill>
                  <a:srgbClr val="7F007F"/>
                </a:solidFill>
              </a:rPr>
              <a:t> </a:t>
            </a:r>
            <a:r>
              <a:rPr lang="cs-CZ" altLang="en-US" sz="2000" dirty="0"/>
              <a:t>omezí načtenou délku na 50 znaků</a:t>
            </a:r>
            <a:r>
              <a:rPr lang="en-US" altLang="en-US" sz="2000" dirty="0"/>
              <a:t> (</a:t>
            </a:r>
            <a:r>
              <a:rPr lang="cs-CZ" altLang="en-US" sz="2000" dirty="0"/>
              <a:t>pak ale na </a:t>
            </a:r>
            <a:r>
              <a:rPr lang="en-US" altLang="en-US" sz="2000" dirty="0"/>
              <a:t>51 </a:t>
            </a:r>
            <a:r>
              <a:rPr lang="cs-CZ" altLang="en-US" sz="2000" dirty="0"/>
              <a:t>koncová nula</a:t>
            </a:r>
            <a:r>
              <a:rPr lang="en-US" altLang="en-US" sz="2000" dirty="0"/>
              <a:t>)</a:t>
            </a:r>
          </a:p>
          <a:p>
            <a:pPr eaLnBrk="1" hangingPunct="1"/>
            <a:r>
              <a:rPr lang="cs-CZ" altLang="en-US" sz="2200" dirty="0"/>
              <a:t>„</a:t>
            </a:r>
            <a:r>
              <a:rPr lang="cs-CZ" altLang="en-US" sz="2200" dirty="0" err="1"/>
              <a:t>Fuzzing</a:t>
            </a:r>
            <a:r>
              <a:rPr lang="cs-CZ" altLang="en-US" sz="2200" dirty="0"/>
              <a:t>“ testování</a:t>
            </a:r>
          </a:p>
          <a:p>
            <a:pPr lvl="1" eaLnBrk="1" hangingPunct="1"/>
            <a:r>
              <a:rPr lang="cs-CZ" altLang="en-US" sz="1800" dirty="0"/>
              <a:t>Zašlete programu náhodný vstup</a:t>
            </a:r>
          </a:p>
          <a:p>
            <a:pPr lvl="1" eaLnBrk="1" hangingPunct="1"/>
            <a:r>
              <a:rPr lang="cs-CZ" altLang="en-US" sz="1800" dirty="0"/>
              <a:t>Různá délka (i 100kB), různý obsah</a:t>
            </a:r>
          </a:p>
          <a:p>
            <a:pPr lvl="1" eaLnBrk="1" hangingPunct="1"/>
            <a:r>
              <a:rPr lang="cs-CZ" altLang="en-US" sz="1800" dirty="0"/>
              <a:t>Program padá </a:t>
            </a:r>
            <a:r>
              <a:rPr lang="en-GB" altLang="en-US" sz="1800" dirty="0"/>
              <a:t>=&gt; </a:t>
            </a:r>
            <a:r>
              <a:rPr lang="cs-CZ" altLang="en-US" sz="1800" dirty="0"/>
              <a:t>problém</a:t>
            </a:r>
            <a:endParaRPr lang="en-GB" altLang="en-US" sz="1800" dirty="0"/>
          </a:p>
          <a:p>
            <a:pPr lvl="1" eaLnBrk="1" hangingPunct="1"/>
            <a:r>
              <a:rPr lang="en-GB" altLang="en-US" sz="1800" dirty="0" err="1"/>
              <a:t>Radamsa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MiniFuzz</a:t>
            </a:r>
            <a:r>
              <a:rPr lang="en-GB" altLang="en-US" sz="1800" dirty="0"/>
              <a:t>, Peach, AFL…</a:t>
            </a:r>
            <a:endParaRPr lang="cs-CZ" altLang="en-US" sz="18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D6F7080F-D43D-4435-8388-8418F600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506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D8C080FA-E290-49EA-B925-DF6BF304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2E6728C-3772-4289-87B4-27103D1B35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Formátovaný zápis a čtení z řetězce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AD4C4C5F-BC40-495E-830A-49AB13E3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6CC67DD-CA9B-4835-94A7-50429D77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</a:t>
            </a:r>
            <a:r>
              <a:rPr lang="cs-CZ" altLang="en-US" dirty="0" err="1"/>
              <a:t>printf</a:t>
            </a:r>
            <a:r>
              <a:rPr lang="en-US" altLang="en-US" dirty="0"/>
              <a:t>()</a:t>
            </a:r>
            <a:r>
              <a:rPr lang="cs-CZ" altLang="en-US" dirty="0"/>
              <a:t>, </a:t>
            </a:r>
            <a:r>
              <a:rPr lang="cs-CZ" altLang="en-US" dirty="0" err="1"/>
              <a:t>sscanf</a:t>
            </a:r>
            <a:r>
              <a:rPr lang="en-US" altLang="en-US" dirty="0"/>
              <a:t>()</a:t>
            </a:r>
            <a:r>
              <a:rPr lang="cs-CZ" altLang="en-US" dirty="0"/>
              <a:t> </a:t>
            </a:r>
            <a:endParaRPr lang="en-US" altLang="en-US" dirty="0"/>
          </a:p>
        </p:txBody>
      </p:sp>
      <p:sp>
        <p:nvSpPr>
          <p:cNvPr id="791555" name="Rectangle 3">
            <a:extLst>
              <a:ext uri="{FF2B5EF4-FFF2-40B4-BE49-F238E27FC236}">
                <a16:creationId xmlns:a16="http://schemas.microsoft.com/office/drawing/2014/main" id="{C105C454-9355-4733-BAA8-5B7D787F8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 err="1"/>
              <a:t>printf</a:t>
            </a:r>
            <a:r>
              <a:rPr lang="cs-CZ" altLang="en-US" sz="2400" dirty="0"/>
              <a:t> a </a:t>
            </a:r>
            <a:r>
              <a:rPr lang="cs-CZ" altLang="en-US" sz="2400" dirty="0" err="1"/>
              <a:t>scanf</a:t>
            </a:r>
            <a:r>
              <a:rPr lang="cs-CZ" altLang="en-US" sz="2400" dirty="0"/>
              <a:t> pracují se standardním vstupem a výstupem</a:t>
            </a:r>
          </a:p>
          <a:p>
            <a:pPr eaLnBrk="1" hangingPunct="1"/>
            <a:r>
              <a:rPr lang="cs-CZ" altLang="en-US" sz="2000" dirty="0">
                <a:latin typeface="Verdana" panose="020B0604030504040204" pitchFamily="34" charset="0"/>
              </a:rPr>
              <a:t>Namísto vstupu a výstupu lze použít pole znaků</a:t>
            </a:r>
          </a:p>
          <a:p>
            <a:pPr eaLnBrk="1" hangingPunct="1"/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sprintf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str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format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...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cs-CZ" altLang="en-US" sz="2000" dirty="0"/>
          </a:p>
          <a:p>
            <a:pPr lvl="1" eaLnBrk="1" hangingPunct="1"/>
            <a:r>
              <a:rPr lang="cs-CZ" altLang="en-US" sz="2000" dirty="0"/>
              <a:t>stejné jako </a:t>
            </a:r>
            <a:r>
              <a:rPr lang="cs-CZ" altLang="en-US" sz="2000" dirty="0" err="1"/>
              <a:t>printf</a:t>
            </a:r>
            <a:r>
              <a:rPr lang="cs-CZ" altLang="en-US" sz="2000" dirty="0"/>
              <a:t>, výstup jde ale do řetězce</a:t>
            </a:r>
          </a:p>
          <a:p>
            <a:pPr lvl="1" eaLnBrk="1" hangingPunct="1"/>
            <a:r>
              <a:rPr lang="cs-CZ" altLang="en-US" sz="2000" dirty="0"/>
              <a:t>vrací počet zapsaných </a:t>
            </a:r>
            <a:r>
              <a:rPr lang="cs-CZ" altLang="en-US" sz="2000" dirty="0">
                <a:solidFill>
                  <a:schemeClr val="accent2"/>
                </a:solidFill>
              </a:rPr>
              <a:t>znaků</a:t>
            </a:r>
          </a:p>
          <a:p>
            <a:pPr lvl="1" eaLnBrk="1" hangingPunct="1"/>
            <a:r>
              <a:rPr lang="cs-CZ" altLang="en-US" sz="2000" dirty="0"/>
              <a:t>pozor na celkovou délku výstupu</a:t>
            </a:r>
          </a:p>
          <a:p>
            <a:pPr eaLnBrk="1" hangingPunct="1"/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sscanf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str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format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...);</a:t>
            </a:r>
            <a:endParaRPr lang="cs-CZ" altLang="en-US" sz="2400" dirty="0"/>
          </a:p>
          <a:p>
            <a:pPr lvl="1" eaLnBrk="1" hangingPunct="1"/>
            <a:r>
              <a:rPr lang="cs-CZ" altLang="en-US" sz="2000" dirty="0"/>
              <a:t>stejné jako </a:t>
            </a:r>
            <a:r>
              <a:rPr lang="cs-CZ" altLang="en-US" sz="2000" dirty="0" err="1"/>
              <a:t>scanf</a:t>
            </a:r>
            <a:r>
              <a:rPr lang="cs-CZ" altLang="en-US" sz="2000" dirty="0"/>
              <a:t>, výstup načítán z řetězce</a:t>
            </a:r>
          </a:p>
          <a:p>
            <a:pPr lvl="1" eaLnBrk="1" hangingPunct="1"/>
            <a:r>
              <a:rPr lang="cs-CZ" altLang="en-US" sz="2000" dirty="0"/>
              <a:t>vrací počet načtených </a:t>
            </a:r>
            <a:r>
              <a:rPr lang="cs-CZ" altLang="en-US" sz="2000" dirty="0">
                <a:solidFill>
                  <a:schemeClr val="accent2"/>
                </a:solidFill>
              </a:rPr>
              <a:t>položek</a:t>
            </a:r>
            <a:r>
              <a:rPr lang="cs-CZ" altLang="en-US" sz="2000" dirty="0"/>
              <a:t> (ne znaků)</a:t>
            </a:r>
          </a:p>
          <a:p>
            <a:pPr eaLnBrk="1" hangingPunct="1"/>
            <a:r>
              <a:rPr lang="cs-CZ" altLang="en-US" sz="2400" dirty="0"/>
              <a:t>Bezpečnější varianta funkce </a:t>
            </a:r>
            <a:r>
              <a:rPr lang="cs-CZ" altLang="en-US" sz="2400" dirty="0" err="1"/>
              <a:t>sprintf</a:t>
            </a:r>
            <a:r>
              <a:rPr lang="cs-CZ" altLang="en-US" sz="2400" dirty="0"/>
              <a:t>() je </a:t>
            </a:r>
            <a:r>
              <a:rPr lang="cs-CZ" altLang="en-US" sz="2400" dirty="0" err="1"/>
              <a:t>snprintf</a:t>
            </a:r>
            <a:r>
              <a:rPr lang="cs-CZ" altLang="en-US" sz="2400" dirty="0"/>
              <a:t>()</a:t>
            </a:r>
          </a:p>
          <a:p>
            <a:pPr lvl="1" eaLnBrk="1" hangingPunct="1"/>
            <a:r>
              <a:rPr lang="cs-CZ" altLang="en-US" sz="2000" dirty="0"/>
              <a:t>Poskytujeme i délku pole, do kterého zapisujeme</a:t>
            </a:r>
          </a:p>
          <a:p>
            <a:pPr lvl="1" eaLnBrk="1" hangingPunct="1"/>
            <a:r>
              <a:rPr lang="cs-CZ" altLang="en-US" sz="2000" dirty="0"/>
              <a:t>Funkce provede kontrolu meze pole</a:t>
            </a:r>
            <a:endParaRPr lang="en-US" alt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F1B99EB7-FC7A-48AA-B741-2D53A64F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AC02A3B-0A4D-4354-AA14-3BF8C3526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Ukázka sprint a </a:t>
            </a:r>
            <a:r>
              <a:rPr lang="cs-CZ" altLang="en-US" dirty="0" err="1"/>
              <a:t>snprintf</a:t>
            </a:r>
            <a:endParaRPr lang="en-US" altLang="en-US" dirty="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21C5856-E120-4EC6-92B3-A800D6935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E753A33E-E28A-4C51-92DF-8D088669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28763"/>
            <a:ext cx="9206366" cy="44627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4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weapon_t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sword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axe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bow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avatar_t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sv-SE" altLang="en-US" sz="1400" b="0" dirty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weapon_t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weapon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avatar_t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sv-SE" altLang="en-US" sz="1400" b="0" dirty="0">
                <a:solidFill>
                  <a:srgbClr val="7F007F"/>
                </a:solidFill>
                <a:latin typeface="Courier New" panose="02070309020205020404" pitchFamily="49" charset="0"/>
              </a:rPr>
              <a:t>"Hell"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7F7F"/>
                </a:solidFill>
                <a:latin typeface="Courier New" panose="02070309020205020404" pitchFamily="49" charset="0"/>
              </a:rPr>
              <a:t>100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axe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       const unsigned int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MESSAGE_LEN = </a:t>
            </a:r>
            <a:r>
              <a:rPr lang="sv-SE" altLang="en-US" sz="1400" b="0" dirty="0">
                <a:solidFill>
                  <a:srgbClr val="007F7F"/>
                </a:solidFill>
                <a:latin typeface="Courier New" panose="02070309020205020404" pitchFamily="49" charset="0"/>
              </a:rPr>
              <a:t>1000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MESSAGE_LEN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sv-SE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sprintf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7F007F"/>
                </a:solidFill>
                <a:latin typeface="Courier New" panose="02070309020205020404" pitchFamily="49" charset="0"/>
              </a:rPr>
              <a:t>"Avatar '%s' with energy %.2f is ready!"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007F00"/>
                </a:solidFill>
                <a:latin typeface="Courier New" panose="02070309020205020404" pitchFamily="49" charset="0"/>
              </a:rPr>
              <a:t>       // </a:t>
            </a:r>
            <a:r>
              <a:rPr lang="en-US" altLang="en-US" sz="14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snprintf</a:t>
            </a:r>
            <a:r>
              <a:rPr lang="en-US" altLang="en-US" sz="1400" b="0" dirty="0">
                <a:solidFill>
                  <a:srgbClr val="007F00"/>
                </a:solidFill>
                <a:latin typeface="Courier New" panose="02070309020205020404" pitchFamily="49" charset="0"/>
              </a:rPr>
              <a:t> prevents writing after end of message buffer</a:t>
            </a:r>
            <a:endParaRPr lang="cs-CZ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cs-CZ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</a:t>
            </a:r>
            <a:r>
              <a:rPr lang="cs-CZ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MESSAGE_LEN - 1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7F007F"/>
                </a:solidFill>
                <a:latin typeface="Courier New" panose="02070309020205020404" pitchFamily="49" charset="0"/>
              </a:rPr>
              <a:t>"Avatar '%s' with energy %.2f is ready!"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sv-SE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sv-SE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cs-CZ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puts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message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78CC97B-402B-4089-8ED8-F66AB311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Secure</a:t>
            </a:r>
            <a:r>
              <a:rPr lang="cs-CZ" altLang="cs-CZ" dirty="0"/>
              <a:t> C </a:t>
            </a:r>
            <a:r>
              <a:rPr lang="cs-CZ" altLang="cs-CZ" dirty="0" err="1"/>
              <a:t>library</a:t>
            </a:r>
            <a:endParaRPr lang="en-GB" altLang="cs-CZ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E59135ED-8CCF-475C-8A94-BC351580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523287" cy="4824413"/>
          </a:xfrm>
        </p:spPr>
        <p:txBody>
          <a:bodyPr/>
          <a:lstStyle/>
          <a:p>
            <a:r>
              <a:rPr lang="cs-CZ" altLang="cs-CZ" sz="2400" dirty="0"/>
              <a:t>Bezpečnější varianty často zneužívaných funkcí</a:t>
            </a:r>
          </a:p>
          <a:p>
            <a:pPr lvl="1"/>
            <a:r>
              <a:rPr lang="cs-CZ" altLang="cs-CZ" sz="2000" dirty="0"/>
              <a:t>Kontrola mezí při manipulaci s řetězci</a:t>
            </a:r>
            <a:r>
              <a:rPr lang="en-US" altLang="cs-CZ" sz="2000" dirty="0"/>
              <a:t>, l</a:t>
            </a:r>
            <a:r>
              <a:rPr lang="cs-CZ" altLang="cs-CZ" sz="2000" dirty="0" err="1"/>
              <a:t>epší</a:t>
            </a:r>
            <a:r>
              <a:rPr lang="cs-CZ" altLang="cs-CZ" sz="2000" dirty="0"/>
              <a:t> ošetření chyb</a:t>
            </a:r>
          </a:p>
          <a:p>
            <a:r>
              <a:rPr lang="cs-CZ" altLang="cs-CZ" sz="2400" dirty="0"/>
              <a:t>Dostupné také v novém C standardu </a:t>
            </a:r>
            <a:r>
              <a:rPr lang="en-GB" altLang="cs-CZ" sz="2400" dirty="0"/>
              <a:t>ISO/IEC 9899:2011</a:t>
            </a:r>
            <a:endParaRPr lang="en-US" altLang="cs-CZ" sz="2400" dirty="0"/>
          </a:p>
          <a:p>
            <a:r>
              <a:rPr lang="en-US" altLang="cs-CZ" sz="2400" dirty="0"/>
              <a:t>Microsoft</a:t>
            </a:r>
            <a:r>
              <a:rPr lang="cs-CZ" altLang="cs-CZ" sz="2400" dirty="0"/>
              <a:t>í</a:t>
            </a:r>
            <a:r>
              <a:rPr lang="en-US" altLang="cs-CZ" sz="2400" dirty="0"/>
              <a:t> </a:t>
            </a:r>
            <a:r>
              <a:rPr lang="cs-CZ" altLang="cs-CZ" sz="2400" dirty="0"/>
              <a:t>překladač obsahuje dodatečně rozšířené bezpečnostní varianty běžných </a:t>
            </a:r>
            <a:r>
              <a:rPr lang="en-GB" altLang="cs-CZ" sz="2400" dirty="0"/>
              <a:t>CRT </a:t>
            </a:r>
            <a:r>
              <a:rPr lang="cs-CZ" altLang="cs-CZ" sz="2400" dirty="0"/>
              <a:t>funkcí</a:t>
            </a:r>
            <a:endParaRPr lang="en-GB" altLang="cs-CZ" sz="2400" dirty="0"/>
          </a:p>
          <a:p>
            <a:pPr lvl="1"/>
            <a:r>
              <a:rPr lang="en-US" altLang="cs-CZ" sz="2000" dirty="0"/>
              <a:t>MSVC </a:t>
            </a:r>
            <a:r>
              <a:rPr lang="cs-CZ" altLang="cs-CZ" sz="2000" dirty="0"/>
              <a:t>překladač vypíše varování </a:t>
            </a:r>
            <a:r>
              <a:rPr lang="en-GB" altLang="cs-CZ" sz="2000" dirty="0"/>
              <a:t>C4996, </a:t>
            </a:r>
            <a:r>
              <a:rPr lang="cs-CZ" altLang="cs-CZ" sz="2000" dirty="0"/>
              <a:t>o něco více pokrytých funkcí než v C11</a:t>
            </a:r>
            <a:endParaRPr lang="en-US" altLang="cs-CZ" sz="2000" dirty="0"/>
          </a:p>
          <a:p>
            <a:r>
              <a:rPr lang="cs-CZ" altLang="cs-CZ" sz="2400" dirty="0" err="1"/>
              <a:t>Secure</a:t>
            </a:r>
            <a:r>
              <a:rPr lang="cs-CZ" altLang="cs-CZ" sz="2400" dirty="0"/>
              <a:t> C </a:t>
            </a:r>
            <a:r>
              <a:rPr lang="cs-CZ" altLang="cs-CZ" sz="2400" dirty="0" err="1"/>
              <a:t>Library</a:t>
            </a:r>
            <a:endParaRPr lang="cs-CZ" altLang="cs-CZ" sz="2400" dirty="0"/>
          </a:p>
          <a:p>
            <a:pPr lvl="1"/>
            <a:r>
              <a:rPr lang="cs-CZ" altLang="cs-CZ" sz="1800" dirty="0">
                <a:hlinkClick r:id="rId2"/>
              </a:rPr>
              <a:t>http://docwiki.embarcadero.com/RADStudio/XE3/en/Secure_C_Library</a:t>
            </a:r>
            <a:endParaRPr lang="cs-CZ" altLang="cs-CZ" sz="1800" dirty="0"/>
          </a:p>
          <a:p>
            <a:pPr lvl="1"/>
            <a:r>
              <a:rPr lang="cs-CZ" altLang="cs-CZ" sz="1800" dirty="0">
                <a:hlinkClick r:id="rId3"/>
              </a:rPr>
              <a:t>http://msdn.microsoft.com/en-us/library/8ef0s5kh%28v=vs.80%29.aspx</a:t>
            </a:r>
            <a:endParaRPr lang="en-US" altLang="cs-CZ" sz="1800" dirty="0"/>
          </a:p>
          <a:p>
            <a:pPr lvl="1"/>
            <a:r>
              <a:rPr lang="cs-CZ" altLang="cs-CZ" sz="1800" dirty="0">
                <a:hlinkClick r:id="rId4"/>
              </a:rPr>
              <a:t>http://msdn.microsoft.com/en-us/library/wd3wzwts%28v=vs.80%29.aspx</a:t>
            </a:r>
            <a:endParaRPr lang="cs-CZ" altLang="cs-CZ" sz="1800" dirty="0"/>
          </a:p>
          <a:p>
            <a:pPr lvl="1"/>
            <a:r>
              <a:rPr lang="cs-CZ" altLang="cs-CZ" sz="1800" dirty="0">
                <a:hlinkClick r:id="rId5"/>
              </a:rPr>
              <a:t>http://www.drdobbs.com/cpp/the-new-c-standard-explored/232901670</a:t>
            </a:r>
            <a:endParaRPr lang="cs-CZ" altLang="cs-CZ" sz="1800" dirty="0"/>
          </a:p>
          <a:p>
            <a:endParaRPr lang="en-GB" altLang="cs-CZ" sz="2200" dirty="0"/>
          </a:p>
        </p:txBody>
      </p:sp>
      <p:sp>
        <p:nvSpPr>
          <p:cNvPr id="31748" name="Footer Placeholder 4">
            <a:extLst>
              <a:ext uri="{FF2B5EF4-FFF2-40B4-BE49-F238E27FC236}">
                <a16:creationId xmlns:a16="http://schemas.microsoft.com/office/drawing/2014/main" id="{CF7C4F3A-1020-441C-8539-51A46DC4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5111750" cy="2857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cs-CZ" altLang="cs-CZ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A12349B-264C-43CF-AF7B-B47947F0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Secure C library</a:t>
            </a:r>
            <a:r>
              <a:rPr lang="en-US" altLang="cs-CZ"/>
              <a:t> – </a:t>
            </a:r>
            <a:r>
              <a:rPr lang="cs-CZ" altLang="cs-CZ"/>
              <a:t>vybrané funkce</a:t>
            </a:r>
            <a:endParaRPr lang="en-GB" altLang="cs-CZ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4AF25EC-F415-4B11-8ADB-3DD769A2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Formátovaný vstup a výstup</a:t>
            </a:r>
            <a:endParaRPr lang="en-US" altLang="cs-CZ" sz="2400"/>
          </a:p>
          <a:p>
            <a:pPr lvl="1"/>
            <a:r>
              <a:rPr lang="cs-CZ" altLang="cs-CZ" sz="2000"/>
              <a:t>Funkce přijímají dodatečný argument s délkou pole</a:t>
            </a:r>
            <a:endParaRPr lang="en-US" altLang="cs-CZ" sz="2000"/>
          </a:p>
          <a:p>
            <a:pPr lvl="1"/>
            <a:r>
              <a:rPr lang="en-GB" altLang="cs-CZ" sz="2000"/>
              <a:t>gets_s</a:t>
            </a:r>
            <a:endParaRPr lang="en-US" altLang="cs-CZ" sz="2000"/>
          </a:p>
          <a:p>
            <a:pPr lvl="1"/>
            <a:r>
              <a:rPr lang="en-US" altLang="cs-CZ" sz="2000"/>
              <a:t>scanf_s, wscanf_s, fscanf_s, fwscanf_s, sscanf_s, swscanf_s, vfscanf_s, vfwscanf_s, vscanf_s, vwscanf_s, vsscanf_s, vswscanf_s</a:t>
            </a:r>
          </a:p>
          <a:p>
            <a:pPr lvl="1"/>
            <a:r>
              <a:rPr lang="en-US" altLang="cs-CZ" sz="2000"/>
              <a:t>fprintf_s, fwprintf_s, printf_s, printf_s, snprintf_s, snwprintf_s, sprintf_s, swprintf_s, vfprintf_s, vfwprintf_s, vprintf_s, vwprintf_s, vsnprintf_s, vsnwprintf_s, vsprintf_s, vswprintf_s </a:t>
            </a:r>
          </a:p>
          <a:p>
            <a:r>
              <a:rPr lang="cs-CZ" altLang="cs-CZ" sz="2400"/>
              <a:t>Funkce pro práci se soubory</a:t>
            </a:r>
            <a:endParaRPr lang="en-US" altLang="cs-CZ" sz="2400"/>
          </a:p>
          <a:p>
            <a:pPr lvl="1"/>
            <a:r>
              <a:rPr lang="cs-CZ" altLang="cs-CZ" sz="2000"/>
              <a:t>Přijímají ukazatel na FILE</a:t>
            </a:r>
            <a:r>
              <a:rPr lang="en-US" altLang="cs-CZ" sz="2000"/>
              <a:t>*</a:t>
            </a:r>
          </a:p>
          <a:p>
            <a:pPr lvl="1"/>
            <a:r>
              <a:rPr lang="cs-CZ" altLang="cs-CZ" sz="2000"/>
              <a:t>Vrací chybový kód</a:t>
            </a:r>
            <a:endParaRPr lang="en-GB" altLang="cs-CZ"/>
          </a:p>
          <a:p>
            <a:pPr lvl="1"/>
            <a:r>
              <a:rPr lang="en-US" altLang="cs-CZ" sz="2000"/>
              <a:t>tmpfile_s, tmpnam_s, fopen_s, freopen_s</a:t>
            </a:r>
          </a:p>
        </p:txBody>
      </p:sp>
      <p:sp>
        <p:nvSpPr>
          <p:cNvPr id="32772" name="Footer Placeholder 4">
            <a:extLst>
              <a:ext uri="{FF2B5EF4-FFF2-40B4-BE49-F238E27FC236}">
                <a16:creationId xmlns:a16="http://schemas.microsoft.com/office/drawing/2014/main" id="{CF733737-F436-4F86-A2EA-25B3FF5A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5111750" cy="2857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cs-CZ" altLang="cs-CZ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6DA5DA69-08C1-44C5-8DE2-3FF88451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72000"/>
            <a:ext cx="2978150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*gets(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cs-CZ" sz="140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*buffer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altLang="cs-CZ" sz="140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40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*gets_s(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cs-CZ" sz="140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*buffer,</a:t>
            </a:r>
            <a:endParaRPr lang="en-GB" altLang="cs-CZ" sz="140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altLang="cs-CZ" sz="140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sizeInCharacters</a:t>
            </a:r>
            <a:endParaRPr lang="en-GB" altLang="cs-CZ" sz="140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altLang="cs-CZ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4401621-B9C1-42B3-9DB8-39FDA908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Secure C library</a:t>
            </a:r>
            <a:r>
              <a:rPr lang="en-US" altLang="cs-CZ"/>
              <a:t> – </a:t>
            </a:r>
            <a:r>
              <a:rPr lang="cs-CZ" altLang="cs-CZ"/>
              <a:t>vybrané funkce</a:t>
            </a:r>
            <a:endParaRPr lang="en-GB" altLang="cs-CZ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678024E-FA35-4EE4-9656-A91510AE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Okolní prostředí (e</a:t>
            </a:r>
            <a:r>
              <a:rPr lang="en-US" altLang="cs-CZ" sz="2400"/>
              <a:t>nvironment, utilities</a:t>
            </a:r>
            <a:r>
              <a:rPr lang="cs-CZ" altLang="cs-CZ" sz="2400"/>
              <a:t>)</a:t>
            </a:r>
            <a:endParaRPr lang="en-US" altLang="cs-CZ" sz="2400"/>
          </a:p>
          <a:p>
            <a:pPr lvl="1"/>
            <a:r>
              <a:rPr lang="en-US" altLang="cs-CZ" sz="2000"/>
              <a:t>getenv_s, wgetenv_s</a:t>
            </a:r>
          </a:p>
          <a:p>
            <a:pPr lvl="1"/>
            <a:r>
              <a:rPr lang="en-US" altLang="cs-CZ" sz="2000"/>
              <a:t>bsearch_s, qsort_s</a:t>
            </a:r>
          </a:p>
          <a:p>
            <a:r>
              <a:rPr lang="cs-CZ" altLang="cs-CZ" sz="2400"/>
              <a:t>Funkce pro kopírování bloků paměti</a:t>
            </a:r>
            <a:endParaRPr lang="en-GB" altLang="cs-CZ" sz="2400"/>
          </a:p>
          <a:p>
            <a:pPr lvl="1"/>
            <a:r>
              <a:rPr lang="en-GB" altLang="cs-CZ" sz="2000"/>
              <a:t>memcpy_s, memmove_s, strcpy_s, wcscpy_s,     strncpy_s, wcsncpy_s </a:t>
            </a:r>
          </a:p>
          <a:p>
            <a:r>
              <a:rPr lang="cs-CZ" altLang="cs-CZ" sz="2400"/>
              <a:t>Funkce pro spojování řetězců</a:t>
            </a:r>
            <a:endParaRPr lang="en-US" altLang="cs-CZ" sz="2400"/>
          </a:p>
          <a:p>
            <a:pPr lvl="1"/>
            <a:r>
              <a:rPr lang="en-US" altLang="cs-CZ" sz="2000"/>
              <a:t> strcat_s, wcscat_s, strncat_s, wcsncat_s </a:t>
            </a:r>
          </a:p>
          <a:p>
            <a:r>
              <a:rPr lang="cs-CZ" altLang="cs-CZ" sz="2400"/>
              <a:t>Vyhledávací funkce</a:t>
            </a:r>
            <a:endParaRPr lang="en-US" altLang="cs-CZ" sz="2400"/>
          </a:p>
          <a:p>
            <a:pPr lvl="1"/>
            <a:r>
              <a:rPr lang="en-US" altLang="cs-CZ" sz="2000"/>
              <a:t>strtok_s, wcstok_s</a:t>
            </a:r>
          </a:p>
          <a:p>
            <a:r>
              <a:rPr lang="cs-CZ" altLang="cs-CZ" sz="2400"/>
              <a:t>Funkce pro manipulaci času…</a:t>
            </a:r>
            <a:endParaRPr lang="en-US" altLang="cs-CZ" sz="2400"/>
          </a:p>
          <a:p>
            <a:endParaRPr lang="en-GB" altLang="cs-CZ" sz="2400"/>
          </a:p>
        </p:txBody>
      </p:sp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FF2FC773-805D-4EB9-9A5D-9CA05135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72250"/>
            <a:ext cx="5111750" cy="2857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cs-CZ" altLang="cs-CZ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906DDCE1-ABB2-4396-88C7-8E6F09E4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816FED3-FE2D-4E9C-9992-F1B6A739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union</a:t>
            </a:r>
          </a:p>
        </p:txBody>
      </p:sp>
      <p:sp>
        <p:nvSpPr>
          <p:cNvPr id="776195" name="Rectangle 3">
            <a:extLst>
              <a:ext uri="{FF2B5EF4-FFF2-40B4-BE49-F238E27FC236}">
                <a16:creationId xmlns:a16="http://schemas.microsoft.com/office/drawing/2014/main" id="{7C07352C-64F4-4F1E-96D1-C0D174842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Deklarace </a:t>
            </a:r>
            <a:r>
              <a:rPr lang="en-US" altLang="en-US" sz="2400" dirty="0"/>
              <a:t>a </a:t>
            </a:r>
            <a:r>
              <a:rPr lang="cs-CZ" altLang="en-US" sz="2400" dirty="0"/>
              <a:t>přístup obdobně jako </a:t>
            </a:r>
            <a:r>
              <a:rPr lang="en-US" altLang="en-US" sz="2400" b="1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40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Položky se ale v paměti překrývají</a:t>
            </a:r>
          </a:p>
          <a:p>
            <a:pPr lvl="1" eaLnBrk="1" hangingPunct="1"/>
            <a:r>
              <a:rPr lang="cs-CZ" altLang="en-US" sz="2000" dirty="0"/>
              <a:t>překryv od počáteční adresy </a:t>
            </a:r>
          </a:p>
          <a:p>
            <a:pPr eaLnBrk="1" hangingPunct="1"/>
            <a:r>
              <a:rPr lang="cs-CZ" altLang="en-US" sz="2400" dirty="0"/>
              <a:t>Velikost proměnné typu union odpovídá největší položce</a:t>
            </a:r>
          </a:p>
          <a:p>
            <a:pPr lvl="1" eaLnBrk="1" hangingPunct="1"/>
            <a:r>
              <a:rPr lang="cs-CZ" altLang="en-US" sz="2000" dirty="0"/>
              <a:t>aby bylo možné i největší uložit</a:t>
            </a:r>
          </a:p>
          <a:p>
            <a:pPr lvl="1" eaLnBrk="1" hangingPunct="1"/>
            <a:r>
              <a:rPr lang="cs-CZ" altLang="en-US" sz="2000" dirty="0"/>
              <a:t>+ případné zarovnání v paměti</a:t>
            </a:r>
            <a:r>
              <a:rPr lang="en-US" altLang="en-US" sz="2000" dirty="0"/>
              <a:t>!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Pozor: dochází k reinterpretaci bitových dat</a:t>
            </a:r>
          </a:p>
          <a:p>
            <a:pPr lvl="1" eaLnBrk="1" hangingPunct="1"/>
            <a:r>
              <a:rPr lang="cs-CZ" altLang="en-US" sz="2000" dirty="0"/>
              <a:t>potenciální zdroj chyb a problémů</a:t>
            </a:r>
          </a:p>
          <a:p>
            <a:pPr eaLnBrk="1" hangingPunct="1"/>
            <a:r>
              <a:rPr lang="cs-CZ" altLang="en-US" sz="2400" dirty="0"/>
              <a:t>Často kombinováno jako </a:t>
            </a:r>
            <a:r>
              <a:rPr lang="cs-CZ" altLang="en-US" sz="2400" dirty="0" err="1"/>
              <a:t>podčást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struct</a:t>
            </a:r>
            <a:r>
              <a:rPr lang="cs-CZ" altLang="en-US" sz="2400" dirty="0"/>
              <a:t> s další položkou obsahující typ</a:t>
            </a:r>
            <a:r>
              <a:rPr lang="en-GB" altLang="en-US" sz="2400" dirty="0"/>
              <a:t> </a:t>
            </a:r>
            <a:r>
              <a:rPr lang="cs-CZ" altLang="en-US" sz="2400" dirty="0"/>
              <a:t>dat uložených v union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1F699CFA-2081-4190-A7B6-18B6B401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5400"/>
            <a:ext cx="4183062" cy="147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energy_t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GB" altLang="en-US" sz="180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8F2B94F-40AD-4BBC-99D8-D21BCA4B0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86400"/>
            <a:ext cx="413385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avatar_energy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energy_type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energyType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energy_t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DBF6-A1DB-449B-BB2F-96610BB5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Problém: podpora </a:t>
            </a:r>
            <a:r>
              <a:rPr lang="cs-CZ" altLang="cs-CZ" dirty="0" err="1"/>
              <a:t>Secure</a:t>
            </a:r>
            <a:r>
              <a:rPr lang="cs-CZ" altLang="cs-CZ" dirty="0"/>
              <a:t> C </a:t>
            </a:r>
            <a:r>
              <a:rPr lang="cs-CZ" altLang="cs-CZ" dirty="0" err="1"/>
              <a:t>library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DA06-E0B2-429D-95D8-7173C6B0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Standard specifikuje jejich implementaci jen jako volitelnou (</a:t>
            </a:r>
            <a:r>
              <a:rPr lang="cs-CZ" altLang="cs-CZ" dirty="0" err="1"/>
              <a:t>optional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Některé překladače (např. GCC) neimplementují</a:t>
            </a:r>
          </a:p>
          <a:p>
            <a:pPr lvl="1"/>
            <a:r>
              <a:rPr lang="cs-CZ" altLang="cs-CZ" dirty="0"/>
              <a:t>Kód ve výsledku není přenositelný</a:t>
            </a:r>
          </a:p>
          <a:p>
            <a:r>
              <a:rPr lang="cs-CZ" altLang="cs-CZ" dirty="0"/>
              <a:t>Není jednotný názor na jejich použití</a:t>
            </a:r>
          </a:p>
          <a:p>
            <a:pPr lvl="1"/>
            <a:r>
              <a:rPr lang="cs-CZ" altLang="cs-CZ" dirty="0"/>
              <a:t>Použití těchto funkcí může zamezit dané chybě v konkrétním kontextu (např. zápis za konec pole)</a:t>
            </a:r>
          </a:p>
          <a:p>
            <a:pPr lvl="1"/>
            <a:r>
              <a:rPr lang="cs-CZ" altLang="cs-CZ" dirty="0"/>
              <a:t>Neodstraní ale příčinu (chybějící</a:t>
            </a:r>
            <a:r>
              <a:rPr lang="en-US" altLang="cs-CZ" dirty="0"/>
              <a:t>/</a:t>
            </a:r>
            <a:r>
              <a:rPr lang="cs-CZ" altLang="cs-CZ" dirty="0"/>
              <a:t>chybnou kontrolu argumentů)  </a:t>
            </a:r>
            <a:endParaRPr lang="en-US" altLang="cs-CZ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65895-517B-4EA4-9C50-2047196B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91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074EAC45-B583-4519-957C-07A05CC2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71F28C2-1397-4DD8-9F81-DDF626B688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Práce se soubory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6292858F-D56E-44EC-B19E-28886B78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08E8B0A-5500-4C63-8806-62BE105D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Typy souborů</a:t>
            </a:r>
            <a:endParaRPr lang="en-US" altLang="en-US"/>
          </a:p>
        </p:txBody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CCC913C5-9A40-4355-98D9-05E1DE6D9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Soubory obsahující binární data</a:t>
            </a:r>
          </a:p>
          <a:p>
            <a:pPr lvl="1" eaLnBrk="1" hangingPunct="1"/>
            <a:r>
              <a:rPr lang="cs-CZ" altLang="en-US"/>
              <a:t>při zápisu a čtení jsou ukládána data přesně tak, jak je zadáte</a:t>
            </a:r>
            <a:endParaRPr lang="en-US" altLang="en-US"/>
          </a:p>
          <a:p>
            <a:pPr eaLnBrk="1" hangingPunct="1"/>
            <a:r>
              <a:rPr lang="cs-CZ" altLang="en-US"/>
              <a:t>Soubory obsahující textová data</a:t>
            </a:r>
          </a:p>
          <a:p>
            <a:pPr lvl="1" eaLnBrk="1" hangingPunct="1"/>
            <a:r>
              <a:rPr lang="cs-CZ" altLang="en-US"/>
              <a:t>přesněji: binární soubor interpretovaný jako text</a:t>
            </a:r>
          </a:p>
          <a:p>
            <a:pPr lvl="1" eaLnBrk="1" hangingPunct="1"/>
            <a:r>
              <a:rPr lang="cs-CZ" altLang="en-US"/>
              <a:t>při čtení a zápisu může docházet k nahrazení některých bajtů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2F2D548F-77F2-4927-A9FA-2E3F2FF5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33440C9-89E9-426E-89DF-0B81ADCF0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Binární vs. textový</a:t>
            </a:r>
            <a:endParaRPr lang="en-US" altLang="en-US"/>
          </a:p>
        </p:txBody>
      </p:sp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FE3C139F-87CE-48E7-8EE8-86029088A024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1219200"/>
          <a:ext cx="3600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4406349" imgH="2565079" progId="">
                  <p:embed/>
                </p:oleObj>
              </mc:Choice>
              <mc:Fallback>
                <p:oleObj r:id="rId4" imgW="4406349" imgH="256507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3600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7028" name="Object 4">
            <a:extLst>
              <a:ext uri="{FF2B5EF4-FFF2-40B4-BE49-F238E27FC236}">
                <a16:creationId xmlns:a16="http://schemas.microsoft.com/office/drawing/2014/main" id="{3E66A10E-E319-4887-8B97-0B8E25DD4373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14800" y="1295400"/>
          <a:ext cx="48768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6" imgW="6577778" imgH="1396825" progId="">
                  <p:embed/>
                </p:oleObj>
              </mc:Choice>
              <mc:Fallback>
                <p:oleObj r:id="rId6" imgW="6577778" imgH="13968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48768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7029" name="Object 5">
            <a:extLst>
              <a:ext uri="{FF2B5EF4-FFF2-40B4-BE49-F238E27FC236}">
                <a16:creationId xmlns:a16="http://schemas.microsoft.com/office/drawing/2014/main" id="{8235EB7E-BDC7-4B28-9D59-EEF1E41F818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04800" y="3886200"/>
          <a:ext cx="8380413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8" imgW="8380952" imgH="2184127" progId="">
                  <p:embed/>
                </p:oleObj>
              </mc:Choice>
              <mc:Fallback>
                <p:oleObj r:id="rId8" imgW="8380952" imgH="218412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8380413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491ACB8C-297B-4554-BB6C-0C42017E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8EA6789-EE41-4FDF-A80E-D3E0C47B7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Práce se soubory</a:t>
            </a:r>
            <a:endParaRPr lang="en-US" altLang="en-US"/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21196B7E-44EC-48B1-8B03-9ACE859A5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Otevřeme soubor (připojíme se k souboru)</a:t>
            </a:r>
          </a:p>
          <a:p>
            <a:pPr marL="914400" lvl="1" indent="-457200" eaLnBrk="1" hangingPunct="1"/>
            <a:r>
              <a:rPr lang="cs-CZ" altLang="en-US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fopen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endParaRPr lang="cs-CZ" altLang="en-US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marL="914400" lvl="1" indent="-457200" eaLnBrk="1" hangingPunct="1"/>
            <a:r>
              <a:rPr lang="cs-CZ" altLang="en-US" dirty="0"/>
              <a:t>získáme ukazatel na soubor (</a:t>
            </a:r>
            <a:r>
              <a:rPr lang="cs-CZ" altLang="en-US" b="1" dirty="0">
                <a:latin typeface="Courier New" panose="02070309020205020404" pitchFamily="49" charset="0"/>
              </a:rPr>
              <a:t>FILE</a:t>
            </a:r>
            <a:r>
              <a:rPr lang="en-US" altLang="en-US" b="1" dirty="0">
                <a:latin typeface="Courier New" panose="02070309020205020404" pitchFamily="49" charset="0"/>
              </a:rPr>
              <a:t>*</a:t>
            </a:r>
            <a:r>
              <a:rPr lang="cs-CZ" altLang="en-US" dirty="0"/>
              <a:t>)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Čteme</a:t>
            </a:r>
            <a:r>
              <a:rPr lang="en-US" altLang="en-US" dirty="0"/>
              <a:t>/</a:t>
            </a:r>
            <a:r>
              <a:rPr lang="en-US" altLang="en-US" dirty="0" err="1"/>
              <a:t>zapisujeme</a:t>
            </a:r>
            <a:r>
              <a:rPr lang="cs-CZ" altLang="en-US" dirty="0"/>
              <a:t> z</a:t>
            </a:r>
            <a:r>
              <a:rPr lang="en-US" altLang="en-US" dirty="0"/>
              <a:t>/do</a:t>
            </a:r>
            <a:r>
              <a:rPr lang="cs-CZ" altLang="en-US" dirty="0"/>
              <a:t> souboru</a:t>
            </a:r>
          </a:p>
          <a:p>
            <a:pPr marL="914400" lvl="1" indent="-457200" eaLnBrk="1" hangingPunct="1"/>
            <a:r>
              <a:rPr lang="cs-CZ" altLang="en-US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fscanf</a:t>
            </a: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(), </a:t>
            </a:r>
            <a:r>
              <a:rPr lang="cs-CZ" altLang="en-US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fprintf</a:t>
            </a: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(), </a:t>
            </a:r>
            <a:r>
              <a:rPr lang="cs-CZ" altLang="en-US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fread</a:t>
            </a: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(), </a:t>
            </a:r>
            <a:r>
              <a:rPr lang="cs-CZ" altLang="en-US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fwrite</a:t>
            </a:r>
            <a:r>
              <a:rPr lang="cs-CZ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r>
              <a:rPr lang="cs-CZ" altLang="en-US" dirty="0"/>
              <a:t>...</a:t>
            </a:r>
          </a:p>
          <a:p>
            <a:pPr marL="914400" lvl="1" indent="-457200" eaLnBrk="1" hangingPunct="1"/>
            <a:r>
              <a:rPr lang="cs-CZ" altLang="en-US" dirty="0"/>
              <a:t>využíváme ukazatel na soubor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Ukončíme práci se souborem (zavřeme soubor)</a:t>
            </a:r>
          </a:p>
          <a:p>
            <a:pPr marL="914400" lvl="1" indent="-457200" eaLnBrk="1" hangingPunct="1"/>
            <a:r>
              <a:rPr lang="cs-CZ" altLang="en-US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fclose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4B6D78C9-FD79-4BEE-933A-CAB42B87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A0A9CCC-2AAC-4421-86E3-82E1F8224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Jak otevřít soubor</a:t>
            </a:r>
            <a:r>
              <a:rPr lang="en-US" altLang="en-US"/>
              <a:t> – </a:t>
            </a:r>
            <a:r>
              <a:rPr lang="cs-CZ" altLang="en-US"/>
              <a:t>mód otevření</a:t>
            </a:r>
            <a:endParaRPr lang="en-US" altLang="en-US"/>
          </a:p>
        </p:txBody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2332E151-DF1A-404E-9254-867C1A2EB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/>
              <a:t>Mód otevření volit na základě požadovaného chování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Chceme číst z existujícího souboru?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cs-CZ" altLang="en-US" b="1" dirty="0">
              <a:solidFill>
                <a:srgbClr val="00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Chceme vytvořit nový soubor a zapisovat do něj?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cs-CZ" altLang="en-US" b="1" dirty="0">
              <a:solidFill>
                <a:srgbClr val="00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Chceme zapisovat na konec souboru?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cs-CZ" altLang="en-US" b="1" dirty="0">
              <a:solidFill>
                <a:srgbClr val="00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Chceme číst i zapisovat do nového souboru?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</a:t>
            </a:r>
            <a:endParaRPr lang="cs-CZ" altLang="en-US" b="1" dirty="0">
              <a:solidFill>
                <a:srgbClr val="00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Chceme číst i zapisovat do existujícího souboru? </a:t>
            </a: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r>
              <a:rPr lang="cs-CZ" altLang="en-US" dirty="0"/>
              <a:t>čtení i zápis kdekoli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</a:t>
            </a:r>
            <a:endParaRPr lang="cs-CZ" altLang="en-US" b="1" dirty="0">
              <a:solidFill>
                <a:srgbClr val="00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altLang="en-US" dirty="0"/>
              <a:t>čtení kdekoli, zápis vždy na konec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</a:t>
            </a:r>
            <a:endParaRPr lang="cs-CZ" altLang="en-US" b="1" dirty="0">
              <a:solidFill>
                <a:srgbClr val="00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Chceme s daty pracovat v binárním namísto textového režimu?</a:t>
            </a:r>
            <a:r>
              <a:rPr lang="en-US" altLang="en-US" dirty="0"/>
              <a:t> </a:t>
            </a:r>
            <a:r>
              <a:rPr lang="cs-CZ" altLang="en-US" dirty="0"/>
              <a:t>Přidáme b: </a:t>
            </a:r>
            <a:r>
              <a:rPr lang="en-US" altLang="en-US" dirty="0"/>
              <a:t>"</a:t>
            </a:r>
            <a:r>
              <a:rPr lang="cs-CZ" altLang="en-US" dirty="0">
                <a:solidFill>
                  <a:schemeClr val="bg2"/>
                </a:solidFill>
              </a:rPr>
              <a:t>_</a:t>
            </a:r>
            <a:r>
              <a:rPr lang="en-US" altLang="en-US" dirty="0"/>
              <a:t>b" (</a:t>
            </a:r>
            <a:r>
              <a:rPr lang="cs-CZ" altLang="en-US" dirty="0"/>
              <a:t>např. 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b="1" dirty="0" err="1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altLang="en-US" b="1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dirty="0"/>
              <a:t>)</a:t>
            </a:r>
            <a:endParaRPr lang="cs-CZ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hlinkClick r:id="rId3"/>
              </a:rPr>
              <a:t>http://www.cplusplus.com/reference/clibrary/cstdio/fopen/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9B4A227E-88E1-4DAE-B47A-E5C0A85E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6B09E8B-F9D4-404E-B281-3A0AD37A6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Otevření souboru</a:t>
            </a:r>
            <a:endParaRPr lang="en-US" altLang="en-US"/>
          </a:p>
        </p:txBody>
      </p:sp>
      <p:sp>
        <p:nvSpPr>
          <p:cNvPr id="804867" name="Rectangle 3">
            <a:extLst>
              <a:ext uri="{FF2B5EF4-FFF2-40B4-BE49-F238E27FC236}">
                <a16:creationId xmlns:a16="http://schemas.microsoft.com/office/drawing/2014/main" id="{36269991-1560-4F5C-878F-B1EFF8728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4824413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latin typeface="Courier New" panose="02070309020205020404" pitchFamily="49" charset="0"/>
              </a:rPr>
              <a:t>FILE*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fopen</a:t>
            </a:r>
            <a:r>
              <a:rPr lang="en-US" altLang="en-US" sz="2000" b="1" dirty="0">
                <a:latin typeface="Courier New" panose="02070309020205020404" pitchFamily="49" charset="0"/>
              </a:rPr>
              <a:t>(const char* filename, const char* mode);</a:t>
            </a:r>
            <a:r>
              <a:rPr lang="en-US" altLang="en-US" sz="2400" dirty="0"/>
              <a:t> </a:t>
            </a:r>
            <a:endParaRPr lang="cs-CZ" altLang="en-US" sz="2400" dirty="0"/>
          </a:p>
          <a:p>
            <a:pPr eaLnBrk="1" hangingPunct="1"/>
            <a:r>
              <a:rPr lang="en-US" altLang="en-US" sz="2400" dirty="0"/>
              <a:t>filename</a:t>
            </a:r>
            <a:r>
              <a:rPr lang="cs-CZ" altLang="en-US" sz="2400" dirty="0"/>
              <a:t> obsahuje cestu k souboru</a:t>
            </a:r>
          </a:p>
          <a:p>
            <a:pPr lvl="1" eaLnBrk="1" hangingPunct="1"/>
            <a:r>
              <a:rPr lang="cs-CZ" altLang="en-US" sz="2000" dirty="0"/>
              <a:t>relativní:  </a:t>
            </a:r>
            <a:r>
              <a:rPr lang="cs-CZ" altLang="en-US" sz="2000" dirty="0">
                <a:latin typeface="Courier New" panose="02070309020205020404" pitchFamily="49" charset="0"/>
              </a:rPr>
              <a:t>test.txt, ..</a:t>
            </a:r>
            <a:r>
              <a:rPr lang="en-US" altLang="en-US" sz="2000" dirty="0">
                <a:latin typeface="Courier New" panose="02070309020205020404" pitchFamily="49" charset="0"/>
              </a:rPr>
              <a:t>/</a:t>
            </a:r>
            <a:r>
              <a:rPr lang="cs-CZ" altLang="en-US" sz="2000" dirty="0">
                <a:latin typeface="Courier New" panose="02070309020205020404" pitchFamily="49" charset="0"/>
              </a:rPr>
              <a:t>test</a:t>
            </a:r>
            <a:r>
              <a:rPr lang="en-US" altLang="en-US" sz="2000" dirty="0">
                <a:latin typeface="Courier New" panose="02070309020205020404" pitchFamily="49" charset="0"/>
              </a:rPr>
              <a:t>.txt</a:t>
            </a:r>
          </a:p>
          <a:p>
            <a:pPr lvl="1" eaLnBrk="1" hangingPunct="1"/>
            <a:r>
              <a:rPr lang="cs-CZ" altLang="en-US" sz="2000" dirty="0"/>
              <a:t>absolutní: </a:t>
            </a:r>
            <a:r>
              <a:rPr lang="en-US" altLang="en-US" sz="2000" dirty="0">
                <a:latin typeface="Courier New" panose="02070309020205020404" pitchFamily="49" charset="0"/>
              </a:rPr>
              <a:t>c:\test.txt</a:t>
            </a:r>
            <a:endParaRPr lang="cs-CZ" altLang="en-US" sz="20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2400" dirty="0" err="1"/>
              <a:t>Pozor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znak</a:t>
            </a:r>
            <a:r>
              <a:rPr lang="en-US" altLang="en-US" sz="2400" dirty="0"/>
              <a:t> ‘\’ v </a:t>
            </a:r>
            <a:r>
              <a:rPr lang="cs-CZ" altLang="en-US" sz="2400" dirty="0"/>
              <a:t>řetězci obsahující cestu</a:t>
            </a:r>
          </a:p>
          <a:p>
            <a:pPr lvl="1" eaLnBrk="1" hangingPunct="1"/>
            <a:r>
              <a:rPr lang="cs-CZ" altLang="en-US" sz="2000" dirty="0"/>
              <a:t>C pokládá \ za speciální znak, nutno použít </a:t>
            </a:r>
            <a:r>
              <a:rPr lang="cs-CZ" altLang="en-US" sz="2000" dirty="0" err="1"/>
              <a:t>escape</a:t>
            </a:r>
            <a:r>
              <a:rPr lang="cs-CZ" altLang="en-US" sz="2000" dirty="0"/>
              <a:t> sekvenci \\</a:t>
            </a:r>
          </a:p>
          <a:p>
            <a:pPr lvl="1" eaLnBrk="1" hangingPunct="1"/>
            <a:r>
              <a:rPr lang="en-US" altLang="en-US" sz="2000" dirty="0"/>
              <a:t>“</a:t>
            </a:r>
            <a:r>
              <a:rPr lang="en-US" altLang="en-US" sz="2000" dirty="0">
                <a:latin typeface="Courier New" panose="02070309020205020404" pitchFamily="49" charset="0"/>
              </a:rPr>
              <a:t>c:\test.txt</a:t>
            </a:r>
            <a:r>
              <a:rPr lang="en-US" altLang="en-US" sz="2000" dirty="0"/>
              <a:t>”</a:t>
            </a:r>
            <a:r>
              <a:rPr lang="en-US" altLang="en-US" sz="2000" dirty="0">
                <a:latin typeface="Courier New" panose="02070309020205020404" pitchFamily="49" charset="0"/>
              </a:rPr>
              <a:t> vs. </a:t>
            </a:r>
            <a:r>
              <a:rPr lang="en-US" altLang="en-US" sz="2000" dirty="0"/>
              <a:t>”</a:t>
            </a:r>
            <a:r>
              <a:rPr lang="en-US" altLang="en-US" sz="2000" dirty="0">
                <a:latin typeface="Courier New" panose="02070309020205020404" pitchFamily="49" charset="0"/>
              </a:rPr>
              <a:t>c:\\test.txt</a:t>
            </a:r>
            <a:r>
              <a:rPr lang="en-US" altLang="en-US" sz="2000" dirty="0"/>
              <a:t>” 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mode obsahuje specifikaci způsobu otevření</a:t>
            </a:r>
          </a:p>
          <a:p>
            <a:pPr lvl="1" eaLnBrk="1" hangingPunct="1"/>
            <a:r>
              <a:rPr lang="cs-CZ" altLang="en-US" sz="2000" dirty="0"/>
              <a:t>čtení</a:t>
            </a:r>
            <a:r>
              <a:rPr lang="en-US" altLang="en-US" sz="2000" dirty="0"/>
              <a:t>/</a:t>
            </a:r>
            <a:r>
              <a:rPr lang="cs-CZ" altLang="en-US" sz="2000" dirty="0"/>
              <a:t>zápis</a:t>
            </a:r>
            <a:r>
              <a:rPr lang="en-US" altLang="en-US" sz="2000" dirty="0"/>
              <a:t>/</a:t>
            </a:r>
            <a:r>
              <a:rPr lang="cs-CZ" altLang="en-US" sz="2000" dirty="0"/>
              <a:t>přidání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konec</a:t>
            </a:r>
            <a:r>
              <a:rPr lang="cs-CZ" altLang="en-US" sz="2000" dirty="0"/>
              <a:t>, textový</a:t>
            </a:r>
            <a:r>
              <a:rPr lang="en-US" altLang="en-US" sz="2000" dirty="0"/>
              <a:t>/</a:t>
            </a:r>
            <a:r>
              <a:rPr lang="cs-CZ" altLang="en-US" sz="2000" dirty="0"/>
              <a:t>binární režim </a:t>
            </a:r>
            <a:endParaRPr lang="en-US" altLang="en-US" sz="2000" dirty="0"/>
          </a:p>
          <a:p>
            <a:pPr eaLnBrk="1" hangingPunct="1"/>
            <a:r>
              <a:rPr lang="cs-CZ" altLang="en-US" sz="2400" dirty="0"/>
              <a:t>Při korektním otevření získáme ukazatel typu FILE</a:t>
            </a:r>
          </a:p>
          <a:p>
            <a:pPr lvl="1" eaLnBrk="1" hangingPunct="1"/>
            <a:r>
              <a:rPr lang="cs-CZ" altLang="en-US" sz="2000" dirty="0"/>
              <a:t>při chybě NULL</a:t>
            </a:r>
          </a:p>
          <a:p>
            <a:pPr lvl="1" eaLnBrk="1" hangingPunct="1"/>
            <a:r>
              <a:rPr lang="cs-CZ" altLang="en-US" sz="2000" dirty="0"/>
              <a:t>nemusíme </a:t>
            </a:r>
            <a:r>
              <a:rPr lang="en-US" altLang="en-US" sz="2000" dirty="0"/>
              <a:t>“</a:t>
            </a:r>
            <a:r>
              <a:rPr lang="cs-CZ" altLang="en-US" sz="2000" dirty="0"/>
              <a:t>znát</a:t>
            </a:r>
            <a:r>
              <a:rPr lang="en-US" altLang="en-US" sz="2000" dirty="0"/>
              <a:t>”</a:t>
            </a:r>
            <a:r>
              <a:rPr lang="cs-CZ" altLang="en-US" sz="2000" dirty="0"/>
              <a:t> deklaraci FILE (interní záležitost OS)</a:t>
            </a:r>
            <a:endParaRPr lang="en-US" altLang="en-US" sz="2000" dirty="0"/>
          </a:p>
        </p:txBody>
      </p:sp>
      <p:sp>
        <p:nvSpPr>
          <p:cNvPr id="804868" name="Text Box 4">
            <a:extLst>
              <a:ext uri="{FF2B5EF4-FFF2-40B4-BE49-F238E27FC236}">
                <a16:creationId xmlns:a16="http://schemas.microsoft.com/office/drawing/2014/main" id="{78461F06-D9B6-4E3D-B5B9-EABB609A4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1066800"/>
            <a:ext cx="5654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"D:\\test.txt"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"r"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01E8F-6416-41EB-BFEB-022C2595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cs-CZ" dirty="0"/>
              <a:t>je vlastně </a:t>
            </a:r>
            <a:r>
              <a:rPr lang="en-GB" dirty="0"/>
              <a:t>“handle”?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13DBAF-2016-4A52-AA0B-FF826B49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599487" cy="4824413"/>
          </a:xfrm>
        </p:spPr>
        <p:txBody>
          <a:bodyPr/>
          <a:lstStyle/>
          <a:p>
            <a:r>
              <a:rPr lang="en-GB" sz="2000" dirty="0"/>
              <a:t>Handle </a:t>
            </a:r>
            <a:r>
              <a:rPr lang="cs-CZ" sz="2000" dirty="0"/>
              <a:t>je reference na nějaký externí prostředek</a:t>
            </a:r>
          </a:p>
          <a:p>
            <a:pPr lvl="1"/>
            <a:r>
              <a:rPr lang="cs-CZ" sz="1800" dirty="0"/>
              <a:t>Soubor, otevřené spojení na server nebo databáze…</a:t>
            </a:r>
          </a:p>
          <a:p>
            <a:pPr lvl="1"/>
            <a:r>
              <a:rPr lang="cs-CZ" sz="1800" dirty="0"/>
              <a:t>Typicky při interakci s okolím programu (OS, DB, síť…)</a:t>
            </a:r>
          </a:p>
          <a:p>
            <a:pPr lvl="1"/>
            <a:r>
              <a:rPr lang="cs-CZ" sz="1800" dirty="0"/>
              <a:t>Používá se, když nelze</a:t>
            </a:r>
            <a:r>
              <a:rPr lang="en-GB" sz="1800" dirty="0"/>
              <a:t>/</a:t>
            </a:r>
            <a:r>
              <a:rPr lang="cs-CZ" sz="1800" dirty="0"/>
              <a:t>nemá význam přímo adresa</a:t>
            </a:r>
          </a:p>
          <a:p>
            <a:r>
              <a:rPr lang="cs-CZ" sz="2000" dirty="0"/>
              <a:t>Handle obdržíme po zavolání příslušné funkce</a:t>
            </a:r>
          </a:p>
          <a:p>
            <a:pPr lvl="1"/>
            <a:r>
              <a:rPr lang="cs-CZ" sz="1800" dirty="0"/>
              <a:t>Např. </a:t>
            </a:r>
            <a:r>
              <a:rPr lang="en-US" altLang="en-US" sz="1800" b="1" dirty="0">
                <a:solidFill>
                  <a:srgbClr val="00CC00"/>
                </a:solidFill>
                <a:latin typeface="Courier New" panose="02070309020205020404" pitchFamily="49" charset="0"/>
              </a:rPr>
              <a:t>handle</a:t>
            </a:r>
            <a:r>
              <a:rPr lang="en-US" altLang="en-US" sz="1800" b="1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1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1" dirty="0">
                <a:solidFill>
                  <a:srgbClr val="7F007F"/>
                </a:solidFill>
                <a:latin typeface="Courier New" panose="02070309020205020404" pitchFamily="49" charset="0"/>
              </a:rPr>
              <a:t>"D:\\test.txt"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1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solidFill>
                  <a:srgbClr val="7F007F"/>
                </a:solidFill>
                <a:latin typeface="Courier New" panose="02070309020205020404" pitchFamily="49" charset="0"/>
              </a:rPr>
              <a:t>"r"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1"/>
            <a:r>
              <a:rPr lang="en-GB" sz="1800" dirty="0" err="1"/>
              <a:t>Poskytovatel</a:t>
            </a:r>
            <a:r>
              <a:rPr lang="en-GB" sz="1800" dirty="0"/>
              <a:t> </a:t>
            </a:r>
            <a:r>
              <a:rPr lang="en-GB" sz="1800" dirty="0" err="1"/>
              <a:t>handl</a:t>
            </a:r>
            <a:r>
              <a:rPr lang="cs-CZ" sz="1800" dirty="0"/>
              <a:t>u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cs-CZ" sz="1800" dirty="0"/>
              <a:t>handle asociuje s prostředkem (</a:t>
            </a:r>
            <a:r>
              <a:rPr lang="cs-CZ" sz="1800" dirty="0" err="1"/>
              <a:t>socket</a:t>
            </a:r>
            <a:r>
              <a:rPr lang="cs-CZ" sz="1800" dirty="0"/>
              <a:t>…)</a:t>
            </a:r>
            <a:endParaRPr lang="en-GB" sz="1800" dirty="0"/>
          </a:p>
          <a:p>
            <a:pPr lvl="1"/>
            <a:r>
              <a:rPr lang="cs-CZ" sz="1800" dirty="0"/>
              <a:t>Handle využíváme během následujících voláních,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fgetc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800" b="1" dirty="0">
                <a:solidFill>
                  <a:srgbClr val="00CC00"/>
                </a:solidFill>
                <a:latin typeface="Courier New" panose="02070309020205020404" pitchFamily="49" charset="0"/>
              </a:rPr>
              <a:t>handle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cs-CZ" sz="1800" b="1" dirty="0"/>
          </a:p>
          <a:p>
            <a:r>
              <a:rPr lang="cs-CZ" sz="2000" dirty="0"/>
              <a:t>Hodnota „handlu“ je různá a typicky ji v programu nezkoumáme</a:t>
            </a:r>
          </a:p>
          <a:p>
            <a:pPr lvl="1"/>
            <a:r>
              <a:rPr lang="cs-CZ" sz="1800" dirty="0"/>
              <a:t>Např. číselný index do tabulky, kde najde OS síťové spojení</a:t>
            </a:r>
          </a:p>
          <a:p>
            <a:r>
              <a:rPr lang="cs-CZ" sz="2000" dirty="0"/>
              <a:t>Externí prostředek musíme uvolnit (</a:t>
            </a:r>
            <a:r>
              <a:rPr lang="cs-CZ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2000" b="1" dirty="0">
                <a:solidFill>
                  <a:srgbClr val="00CC00"/>
                </a:solidFill>
                <a:latin typeface="Courier New" panose="02070309020205020404" pitchFamily="49" charset="0"/>
              </a:rPr>
              <a:t>ha</a:t>
            </a:r>
            <a:r>
              <a:rPr lang="en-GB" altLang="en-US" sz="2000" b="1" dirty="0">
                <a:solidFill>
                  <a:srgbClr val="00CC00"/>
                </a:solidFill>
                <a:latin typeface="Courier New" panose="02070309020205020404" pitchFamily="49" charset="0"/>
              </a:rPr>
              <a:t>n</a:t>
            </a:r>
            <a:r>
              <a:rPr lang="cs-CZ" altLang="en-US" sz="2000" b="1" dirty="0">
                <a:solidFill>
                  <a:srgbClr val="00CC00"/>
                </a:solidFill>
                <a:latin typeface="Courier New" panose="02070309020205020404" pitchFamily="49" charset="0"/>
              </a:rPr>
              <a:t>dle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cs-CZ" sz="2000" dirty="0"/>
              <a:t>)</a:t>
            </a:r>
          </a:p>
          <a:p>
            <a:pPr lvl="1"/>
            <a:r>
              <a:rPr lang="cs-CZ" sz="1800" dirty="0"/>
              <a:t>Notifikace, že již prostředek nepotřebujeme</a:t>
            </a:r>
          </a:p>
          <a:p>
            <a:pPr lvl="1"/>
            <a:r>
              <a:rPr lang="cs-CZ" sz="1800" dirty="0"/>
              <a:t>Např. záznam v tabulce se odstraní a spojení se zavře </a:t>
            </a:r>
          </a:p>
          <a:p>
            <a:r>
              <a:rPr lang="cs-CZ" sz="2000" dirty="0"/>
              <a:t>K handlu může být asociován stav, např. přístupová práva </a:t>
            </a:r>
          </a:p>
          <a:p>
            <a:pPr lvl="1"/>
            <a:endParaRPr lang="en-GB" sz="1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A7FF2E-369C-44B6-8442-5913D766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517BF9-BA6E-4C1A-BF28-BE72760A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90" y="22224"/>
            <a:ext cx="2481263" cy="1654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8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05EAE132-AB70-46C4-BE53-90250CDA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1987" name="Picture 2" descr="memory">
            <a:extLst>
              <a:ext uri="{FF2B5EF4-FFF2-40B4-BE49-F238E27FC236}">
                <a16:creationId xmlns:a16="http://schemas.microsoft.com/office/drawing/2014/main" id="{85AA2725-461D-4DC1-B08C-9A8E78E6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-5842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6787" name="Picture 3" descr="memory">
            <a:extLst>
              <a:ext uri="{FF2B5EF4-FFF2-40B4-BE49-F238E27FC236}">
                <a16:creationId xmlns:a16="http://schemas.microsoft.com/office/drawing/2014/main" id="{59CD0CC3-C15B-4136-A662-A3E98FB5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4">
            <a:extLst>
              <a:ext uri="{FF2B5EF4-FFF2-40B4-BE49-F238E27FC236}">
                <a16:creationId xmlns:a16="http://schemas.microsoft.com/office/drawing/2014/main" id="{923B193E-32F1-4455-AE09-922874A1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char* vs. FILE*</a:t>
            </a:r>
          </a:p>
        </p:txBody>
      </p:sp>
      <p:sp>
        <p:nvSpPr>
          <p:cNvPr id="886789" name="Rectangle 5">
            <a:extLst>
              <a:ext uri="{FF2B5EF4-FFF2-40B4-BE49-F238E27FC236}">
                <a16:creationId xmlns:a16="http://schemas.microsoft.com/office/drawing/2014/main" id="{6613DD74-CB39-4215-9AD8-58B447101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 array[100];</a:t>
            </a:r>
          </a:p>
          <a:p>
            <a:pPr lvl="1" eaLnBrk="1" hangingPunct="1"/>
            <a:r>
              <a:rPr lang="en-US" altLang="en-US" dirty="0"/>
              <a:t>array </a:t>
            </a:r>
            <a:r>
              <a:rPr lang="cs-CZ" altLang="en-US" dirty="0"/>
              <a:t>obsahuje</a:t>
            </a:r>
            <a:r>
              <a:rPr lang="en-US" altLang="en-US" dirty="0"/>
              <a:t> </a:t>
            </a:r>
            <a:r>
              <a:rPr lang="cs-CZ" altLang="en-US" dirty="0"/>
              <a:t>adresu začátku pole o 100 znacích</a:t>
            </a:r>
          </a:p>
          <a:p>
            <a:pPr lvl="1" eaLnBrk="1" hangingPunct="1"/>
            <a:r>
              <a:rPr lang="cs-CZ" altLang="en-US" dirty="0"/>
              <a:t>můžeme provádět ukazatelovou aritmetiku</a:t>
            </a:r>
          </a:p>
          <a:p>
            <a:pPr eaLnBrk="1" hangingPunct="1"/>
            <a:r>
              <a:rPr lang="cs-CZ" altLang="en-US" dirty="0"/>
              <a:t>FILE</a:t>
            </a:r>
            <a:r>
              <a:rPr lang="en-US" altLang="en-US" dirty="0"/>
              <a:t>* file = </a:t>
            </a:r>
            <a:r>
              <a:rPr lang="en-US" altLang="en-US" dirty="0" err="1"/>
              <a:t>fopen</a:t>
            </a:r>
            <a:r>
              <a:rPr lang="en-US" altLang="en-US" dirty="0"/>
              <a:t>("c:\\test.txt", "r");</a:t>
            </a:r>
          </a:p>
          <a:p>
            <a:pPr lvl="1" eaLnBrk="1" hangingPunct="1"/>
            <a:r>
              <a:rPr lang="en-US" altLang="en-US" dirty="0"/>
              <a:t>file </a:t>
            </a:r>
            <a:r>
              <a:rPr lang="en-US" altLang="en-US" dirty="0" err="1"/>
              <a:t>obsahuje</a:t>
            </a:r>
            <a:r>
              <a:rPr lang="en-US" altLang="en-US" dirty="0"/>
              <a:t> </a:t>
            </a:r>
            <a:r>
              <a:rPr lang="en-US" altLang="en-US" dirty="0" err="1"/>
              <a:t>ukazatel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strukturu</a:t>
            </a:r>
            <a:r>
              <a:rPr lang="en-US" altLang="en-US" dirty="0"/>
              <a:t> </a:t>
            </a:r>
            <a:r>
              <a:rPr lang="en-US" altLang="en-US" dirty="0" err="1"/>
              <a:t>typu</a:t>
            </a:r>
            <a:r>
              <a:rPr lang="en-US" altLang="en-US" dirty="0"/>
              <a:t> FILE</a:t>
            </a:r>
          </a:p>
          <a:p>
            <a:pPr lvl="1" eaLnBrk="1" hangingPunct="1"/>
            <a:r>
              <a:rPr lang="cs-CZ" altLang="en-US" dirty="0"/>
              <a:t>operační systém využívá FILE pro manipulaci souboru</a:t>
            </a:r>
          </a:p>
          <a:p>
            <a:pPr lvl="1" eaLnBrk="1" hangingPunct="1"/>
            <a:r>
              <a:rPr lang="cs-CZ" altLang="en-US" dirty="0"/>
              <a:t>FILE</a:t>
            </a:r>
            <a:r>
              <a:rPr lang="en-US" altLang="en-US" dirty="0"/>
              <a:t>* </a:t>
            </a:r>
            <a:r>
              <a:rPr lang="cs-CZ" altLang="en-US" dirty="0"/>
              <a:t>není ukazatelem na začátek souboru</a:t>
            </a:r>
            <a:r>
              <a:rPr lang="en-US" altLang="en-US" dirty="0"/>
              <a:t>!</a:t>
            </a:r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C00A09A6-354A-4A34-A6DA-415E2D44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09600"/>
            <a:ext cx="12954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latin typeface="Courier New" panose="02070309020205020404" pitchFamily="49" charset="0"/>
              </a:rPr>
              <a:t>0x...</a:t>
            </a:r>
            <a:endParaRPr lang="en-US" altLang="en-US" sz="14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2" name="Rectangle 7">
            <a:extLst>
              <a:ext uri="{FF2B5EF4-FFF2-40B4-BE49-F238E27FC236}">
                <a16:creationId xmlns:a16="http://schemas.microsoft.com/office/drawing/2014/main" id="{AECC6385-51F6-49FE-BE43-203619055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09600"/>
            <a:ext cx="2819400" cy="381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100 x char</a:t>
            </a:r>
            <a:endParaRPr lang="en-US" altLang="en-US" sz="1400"/>
          </a:p>
        </p:txBody>
      </p:sp>
      <p:cxnSp>
        <p:nvCxnSpPr>
          <p:cNvPr id="41993" name="AutoShape 8">
            <a:extLst>
              <a:ext uri="{FF2B5EF4-FFF2-40B4-BE49-F238E27FC236}">
                <a16:creationId xmlns:a16="http://schemas.microsoft.com/office/drawing/2014/main" id="{CD993664-CD78-4DB1-A77F-88D6EF782486}"/>
              </a:ext>
            </a:extLst>
          </p:cNvPr>
          <p:cNvCxnSpPr>
            <a:cxnSpLocks noChangeShapeType="1"/>
            <a:stCxn id="41991" idx="3"/>
            <a:endCxn id="41992" idx="1"/>
          </p:cNvCxnSpPr>
          <p:nvPr/>
        </p:nvCxnSpPr>
        <p:spPr bwMode="auto">
          <a:xfrm>
            <a:off x="5257800" y="8001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4" name="Text Box 9">
            <a:extLst>
              <a:ext uri="{FF2B5EF4-FFF2-40B4-BE49-F238E27FC236}">
                <a16:creationId xmlns:a16="http://schemas.microsoft.com/office/drawing/2014/main" id="{60C886E8-66E0-4033-92C2-6546899B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285750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</a:rPr>
              <a:t>array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86794" name="Rectangle 10">
            <a:extLst>
              <a:ext uri="{FF2B5EF4-FFF2-40B4-BE49-F238E27FC236}">
                <a16:creationId xmlns:a16="http://schemas.microsoft.com/office/drawing/2014/main" id="{EF516641-1458-40A1-85F5-64DB91F2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72050"/>
            <a:ext cx="12954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latin typeface="Courier New" panose="02070309020205020404" pitchFamily="49" charset="0"/>
              </a:rPr>
              <a:t>0x...</a:t>
            </a:r>
            <a:endParaRPr lang="en-US" altLang="en-US" sz="1400" b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886795" name="Rectangle 11">
            <a:extLst>
              <a:ext uri="{FF2B5EF4-FFF2-40B4-BE49-F238E27FC236}">
                <a16:creationId xmlns:a16="http://schemas.microsoft.com/office/drawing/2014/main" id="{194E1FE4-02A1-4ABC-BBB6-C8C65A91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72050"/>
            <a:ext cx="1600200" cy="381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/>
              <a:t>struct FILE</a:t>
            </a:r>
            <a:endParaRPr lang="en-US" altLang="en-US" sz="1400"/>
          </a:p>
        </p:txBody>
      </p:sp>
      <p:cxnSp>
        <p:nvCxnSpPr>
          <p:cNvPr id="886796" name="AutoShape 12">
            <a:extLst>
              <a:ext uri="{FF2B5EF4-FFF2-40B4-BE49-F238E27FC236}">
                <a16:creationId xmlns:a16="http://schemas.microsoft.com/office/drawing/2014/main" id="{DE4E8093-6ECC-46AD-878A-7EA29A3C8FFE}"/>
              </a:ext>
            </a:extLst>
          </p:cNvPr>
          <p:cNvCxnSpPr>
            <a:cxnSpLocks noChangeShapeType="1"/>
            <a:stCxn id="886794" idx="3"/>
            <a:endCxn id="886795" idx="1"/>
          </p:cNvCxnSpPr>
          <p:nvPr/>
        </p:nvCxnSpPr>
        <p:spPr bwMode="auto">
          <a:xfrm>
            <a:off x="1524000" y="516255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6797" name="Text Box 13">
            <a:extLst>
              <a:ext uri="{FF2B5EF4-FFF2-40B4-BE49-F238E27FC236}">
                <a16:creationId xmlns:a16="http://schemas.microsoft.com/office/drawing/2014/main" id="{8B349BEF-889B-4F18-A8D3-06B940E9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6482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</a:rPr>
              <a:t>file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pic>
        <p:nvPicPr>
          <p:cNvPr id="886798" name="Picture 14" descr="gnome-dev-harddisk">
            <a:extLst>
              <a:ext uri="{FF2B5EF4-FFF2-40B4-BE49-F238E27FC236}">
                <a16:creationId xmlns:a16="http://schemas.microsoft.com/office/drawing/2014/main" id="{387FD89D-88C8-4600-9F8B-AC67721F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6799" name="Rectangle 15">
            <a:extLst>
              <a:ext uri="{FF2B5EF4-FFF2-40B4-BE49-F238E27FC236}">
                <a16:creationId xmlns:a16="http://schemas.microsoft.com/office/drawing/2014/main" id="{6D821DCC-D365-4408-9D74-89294C1C3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638800"/>
            <a:ext cx="1676400" cy="304800"/>
          </a:xfrm>
          <a:prstGeom prst="rect">
            <a:avLst/>
          </a:prstGeom>
          <a:solidFill>
            <a:srgbClr val="666699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c:\test.txt</a:t>
            </a:r>
          </a:p>
        </p:txBody>
      </p:sp>
      <p:sp>
        <p:nvSpPr>
          <p:cNvPr id="886800" name="AutoShape 16">
            <a:extLst>
              <a:ext uri="{FF2B5EF4-FFF2-40B4-BE49-F238E27FC236}">
                <a16:creationId xmlns:a16="http://schemas.microsoft.com/office/drawing/2014/main" id="{E83A3ED1-8481-41C5-B351-CF3FF78D682C}"/>
              </a:ext>
            </a:extLst>
          </p:cNvPr>
          <p:cNvSpPr>
            <a:spLocks noChangeArrowheads="1"/>
          </p:cNvSpPr>
          <p:nvPr/>
        </p:nvSpPr>
        <p:spPr bwMode="auto">
          <a:xfrm rot="599097">
            <a:off x="3810000" y="5334000"/>
            <a:ext cx="2971800" cy="304800"/>
          </a:xfrm>
          <a:prstGeom prst="rightArrow">
            <a:avLst>
              <a:gd name="adj1" fmla="val 50000"/>
              <a:gd name="adj2" fmla="val 2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pic>
        <p:nvPicPr>
          <p:cNvPr id="886801" name="Picture 17" descr="os">
            <a:extLst>
              <a:ext uri="{FF2B5EF4-FFF2-40B4-BE49-F238E27FC236}">
                <a16:creationId xmlns:a16="http://schemas.microsoft.com/office/drawing/2014/main" id="{0B8919A9-F713-44E3-B2CC-9AD50E9B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1477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6802" name="AutoShape 18">
            <a:extLst>
              <a:ext uri="{FF2B5EF4-FFF2-40B4-BE49-F238E27FC236}">
                <a16:creationId xmlns:a16="http://schemas.microsoft.com/office/drawing/2014/main" id="{3521895C-EED8-45E6-8421-D03BA6B119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5181600"/>
            <a:ext cx="6248400" cy="781050"/>
          </a:xfrm>
          <a:prstGeom prst="curvedConnector4">
            <a:avLst>
              <a:gd name="adj1" fmla="val 4574"/>
              <a:gd name="adj2" fmla="val 129269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6803" name="Text Box 19">
            <a:extLst>
              <a:ext uri="{FF2B5EF4-FFF2-40B4-BE49-F238E27FC236}">
                <a16:creationId xmlns:a16="http://schemas.microsoft.com/office/drawing/2014/main" id="{5D333966-85A9-4DFF-99F5-49AE610A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2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rgbClr val="FF3300"/>
                </a:solidFill>
              </a:rPr>
              <a:t>X</a:t>
            </a:r>
            <a:endParaRPr lang="en-US" altLang="en-US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94" grpId="0" animBg="1"/>
      <p:bldP spid="886795" grpId="0" animBg="1"/>
      <p:bldP spid="886797" grpId="0"/>
      <p:bldP spid="886799" grpId="0" animBg="1"/>
      <p:bldP spid="886800" grpId="0" animBg="1"/>
      <p:bldP spid="8868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55A0705B-B9FD-4A9F-9BBC-A640595F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8F7D1F8-606B-4494-8746-81B7A7B96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char* vs. FILE*</a:t>
            </a:r>
          </a:p>
        </p:txBody>
      </p:sp>
      <p:sp>
        <p:nvSpPr>
          <p:cNvPr id="887811" name="Rectangle 3">
            <a:extLst>
              <a:ext uri="{FF2B5EF4-FFF2-40B4-BE49-F238E27FC236}">
                <a16:creationId xmlns:a16="http://schemas.microsoft.com/office/drawing/2014/main" id="{2C79763D-186B-49B2-82F3-C104205B1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9209087" cy="4824413"/>
          </a:xfrm>
        </p:spPr>
        <p:txBody>
          <a:bodyPr/>
          <a:lstStyle/>
          <a:p>
            <a:pPr eaLnBrk="1" hangingPunct="1"/>
            <a:r>
              <a:rPr lang="en-US" altLang="en-US" dirty="0"/>
              <a:t>Pro </a:t>
            </a:r>
            <a:r>
              <a:rPr lang="en-US" altLang="en-US" dirty="0" err="1"/>
              <a:t>soubor</a:t>
            </a:r>
            <a:r>
              <a:rPr lang="en-US" altLang="en-US" dirty="0"/>
              <a:t> </a:t>
            </a:r>
            <a:r>
              <a:rPr lang="en-US" altLang="en-US" dirty="0" err="1"/>
              <a:t>nelze</a:t>
            </a:r>
            <a:r>
              <a:rPr lang="en-US" altLang="en-US" dirty="0"/>
              <a:t> </a:t>
            </a:r>
            <a:r>
              <a:rPr lang="en-US" altLang="en-US" dirty="0" err="1"/>
              <a:t>ukazatelov</a:t>
            </a:r>
            <a:r>
              <a:rPr lang="cs-CZ" altLang="en-US" dirty="0"/>
              <a:t>á</a:t>
            </a:r>
            <a:r>
              <a:rPr lang="en-US" altLang="en-US" dirty="0"/>
              <a:t> </a:t>
            </a:r>
            <a:r>
              <a:rPr lang="en-US" altLang="en-US" dirty="0" err="1"/>
              <a:t>aritmetika</a:t>
            </a:r>
            <a:endParaRPr lang="cs-CZ" altLang="en-US" dirty="0"/>
          </a:p>
          <a:p>
            <a:pPr lvl="1" eaLnBrk="1" hangingPunct="1"/>
            <a:r>
              <a:rPr lang="en-US" altLang="en-US" dirty="0"/>
              <a:t>file += 2;</a:t>
            </a:r>
            <a:r>
              <a:rPr lang="cs-CZ" altLang="en-US" dirty="0"/>
              <a:t> </a:t>
            </a:r>
            <a:r>
              <a:rPr lang="en-US" altLang="en-US" dirty="0"/>
              <a:t>... </a:t>
            </a:r>
            <a:r>
              <a:rPr lang="cs-CZ" altLang="en-US" dirty="0"/>
              <a:t>skočí na paměť za strukturou FILE</a:t>
            </a:r>
            <a:endParaRPr lang="en-US" altLang="en-US" dirty="0"/>
          </a:p>
          <a:p>
            <a:pPr lvl="1" eaLnBrk="1" hangingPunct="1"/>
            <a:r>
              <a:rPr lang="cs-CZ" altLang="en-US" dirty="0"/>
              <a:t>aktuální pozice v souboru je uložena v položce FILE</a:t>
            </a:r>
          </a:p>
          <a:p>
            <a:pPr eaLnBrk="1" hangingPunct="1"/>
            <a:r>
              <a:rPr lang="cs-CZ" altLang="en-US" dirty="0"/>
              <a:t>Pro soubor nelze používat funkce typu </a:t>
            </a:r>
            <a:r>
              <a:rPr lang="en-US" altLang="en-US" dirty="0" err="1"/>
              <a:t>strcpy</a:t>
            </a:r>
            <a:endParaRPr lang="cs-CZ" altLang="en-US" dirty="0"/>
          </a:p>
          <a:p>
            <a:pPr lvl="1" eaLnBrk="1" hangingPunct="1"/>
            <a:r>
              <a:rPr lang="cs-CZ" altLang="en-US" dirty="0" err="1"/>
              <a:t>strcpy</a:t>
            </a:r>
            <a:r>
              <a:rPr lang="cs-CZ" altLang="en-US" dirty="0"/>
              <a:t>(</a:t>
            </a:r>
            <a:r>
              <a:rPr lang="cs-CZ" altLang="en-US" dirty="0" err="1"/>
              <a:t>file</a:t>
            </a:r>
            <a:r>
              <a:rPr lang="en-US" altLang="en-US" dirty="0"/>
              <a:t>, "</a:t>
            </a:r>
            <a:r>
              <a:rPr lang="cs-CZ" altLang="en-US" dirty="0"/>
              <a:t>BAD</a:t>
            </a:r>
            <a:r>
              <a:rPr lang="en-US" altLang="en-US" dirty="0"/>
              <a:t>"</a:t>
            </a:r>
            <a:r>
              <a:rPr lang="cs-CZ" altLang="en-US" dirty="0"/>
              <a:t>)</a:t>
            </a:r>
            <a:r>
              <a:rPr lang="en-US" altLang="en-US" dirty="0"/>
              <a:t>;</a:t>
            </a:r>
            <a:r>
              <a:rPr lang="cs-CZ" altLang="en-US" dirty="0"/>
              <a:t> </a:t>
            </a:r>
            <a:r>
              <a:rPr lang="en-US" altLang="en-US" dirty="0"/>
              <a:t>... </a:t>
            </a:r>
            <a:r>
              <a:rPr lang="cs-CZ" altLang="en-US" dirty="0"/>
              <a:t>zapisujeme</a:t>
            </a:r>
            <a:r>
              <a:rPr lang="en-US" altLang="en-US" dirty="0"/>
              <a:t> do </a:t>
            </a:r>
            <a:r>
              <a:rPr lang="cs-CZ" altLang="en-US" dirty="0"/>
              <a:t>paměti se strukturou FILE, nikoli do samotného souboru</a:t>
            </a:r>
            <a:endParaRPr lang="en-US" altLang="en-US" dirty="0"/>
          </a:p>
          <a:p>
            <a:pPr eaLnBrk="1" hangingPunct="1"/>
            <a:r>
              <a:rPr lang="cs-CZ" altLang="en-US" dirty="0"/>
              <a:t>FILE je </a:t>
            </a:r>
            <a:r>
              <a:rPr lang="cs-CZ" altLang="en-US" dirty="0" err="1"/>
              <a:t>platformově</a:t>
            </a:r>
            <a:r>
              <a:rPr lang="cs-CZ" altLang="en-US" dirty="0"/>
              <a:t> závislá struktura</a:t>
            </a:r>
          </a:p>
          <a:p>
            <a:pPr lvl="1" eaLnBrk="1" hangingPunct="1"/>
            <a:r>
              <a:rPr lang="cs-CZ" altLang="en-US" dirty="0"/>
              <a:t>nedoporučuje se spoléhat</a:t>
            </a:r>
            <a:r>
              <a:rPr lang="en-US" altLang="en-US" dirty="0"/>
              <a:t>/</a:t>
            </a:r>
            <a:r>
              <a:rPr lang="cs-CZ" altLang="en-US" dirty="0"/>
              <a:t>využívat přímo její položky</a:t>
            </a:r>
          </a:p>
          <a:p>
            <a:pPr lvl="1" eaLnBrk="1" hangingPunct="1"/>
            <a:r>
              <a:rPr lang="cs-CZ" altLang="en-US" dirty="0"/>
              <a:t>Standardní knihovna obsah struktury FILE spravuje sama</a:t>
            </a:r>
          </a:p>
          <a:p>
            <a:pPr lvl="2" eaLnBrk="1" hangingPunct="1"/>
            <a:r>
              <a:rPr lang="cs-CZ" altLang="en-US" dirty="0"/>
              <a:t>při každém otevření</a:t>
            </a:r>
            <a:r>
              <a:rPr lang="en-US" altLang="en-US" dirty="0"/>
              <a:t>/</a:t>
            </a:r>
            <a:r>
              <a:rPr lang="cs-CZ" altLang="en-US" dirty="0"/>
              <a:t>čtení</a:t>
            </a:r>
            <a:r>
              <a:rPr lang="en-US" altLang="en-US" dirty="0"/>
              <a:t>/</a:t>
            </a:r>
            <a:r>
              <a:rPr lang="cs-CZ" altLang="en-US" dirty="0"/>
              <a:t>zápisu....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970A20-AE77-4970-8533-7865A60B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5791200"/>
            <a:ext cx="2895600" cy="3810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bEnergy</a:t>
            </a:r>
            <a:endParaRPr lang="en-GB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C62F5555-DF3B-4582-B032-3D118973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cs-CZ" altLang="en-US"/>
              <a:t> vs. </a:t>
            </a:r>
            <a:r>
              <a:rPr lang="cs-CZ" altLang="en-US"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cs-CZ" altLang="en-US">
                <a:cs typeface="Courier New" panose="02070309020205020404" pitchFamily="49" charset="0"/>
              </a:rPr>
              <a:t>(rozložení paměti)</a:t>
            </a:r>
            <a:endParaRPr lang="en-GB" altLang="en-US">
              <a:cs typeface="Courier New" panose="02070309020205020404" pitchFamily="49" charset="0"/>
            </a:endParaRPr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A92AFF78-8D57-4C26-AAB7-83AE9BF8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DE94E-AF20-4FE8-A537-E0FB9D15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4183063" cy="147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energy_t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GB" altLang="en-US" sz="1800"/>
          </a:p>
        </p:txBody>
      </p:sp>
      <p:sp>
        <p:nvSpPr>
          <p:cNvPr id="8198" name="TextBox 5">
            <a:extLst>
              <a:ext uri="{FF2B5EF4-FFF2-40B4-BE49-F238E27FC236}">
                <a16:creationId xmlns:a16="http://schemas.microsoft.com/office/drawing/2014/main" id="{B825ABC6-8B6D-4FD2-9BE2-2BE0CFBEE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55738"/>
            <a:ext cx="4183063" cy="147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energy_t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GB" altLang="en-US" sz="1800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67B85C9B-4545-427C-B30B-7C5BF4472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6600"/>
            <a:ext cx="1295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iEnergy</a:t>
            </a:r>
            <a:endParaRPr lang="en-GB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725709E-9DAD-4D49-9EB1-0C791303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76600"/>
            <a:ext cx="243840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fEnergy</a:t>
            </a:r>
            <a:endParaRPr lang="en-GB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01" name="Rectangle 8">
            <a:extLst>
              <a:ext uri="{FF2B5EF4-FFF2-40B4-BE49-F238E27FC236}">
                <a16:creationId xmlns:a16="http://schemas.microsoft.com/office/drawing/2014/main" id="{B5B5B056-5C4E-41B6-83F5-32F5251CE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76600"/>
            <a:ext cx="2895600" cy="3810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bEnergy</a:t>
            </a:r>
            <a:endParaRPr lang="en-GB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492C9-E590-4BA2-A0E8-DDD20D0E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5791200"/>
            <a:ext cx="243840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fEnergy</a:t>
            </a:r>
            <a:endParaRPr lang="en-GB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4783C-9478-4C66-BACE-59E4A979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5791200"/>
            <a:ext cx="1295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iEnergy</a:t>
            </a:r>
            <a:endParaRPr lang="en-GB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1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7402A298-E175-45E9-B871-1631BACE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1BD4880-E099-4815-86CE-C20B7EEAF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156E1F0-A1CF-4A21-8A17-A912D9813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78486366-834B-477E-A320-44C2EA13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869736" cy="36933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00CC00"/>
                </a:solidFill>
                <a:latin typeface="Courier New" panose="02070309020205020404" pitchFamily="49" charset="0"/>
              </a:rPr>
              <a:t>LINUX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typedef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level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fill/empty level of buffer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flags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File status flags       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cs-CZ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File descriptor         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</a:t>
            </a:r>
            <a:r>
              <a:rPr lang="en-US" altLang="en-US" sz="18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Ungetc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 char if no buffer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bsize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Buffer size             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buffer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Data transfer buffer    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curp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Current active pointer  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istemp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Temporary file indicator  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short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token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 Used for validity checking */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endParaRPr lang="en-US" altLang="en-US" sz="1800" b="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888837" name="Text Box 5">
            <a:extLst>
              <a:ext uri="{FF2B5EF4-FFF2-40B4-BE49-F238E27FC236}">
                <a16:creationId xmlns:a16="http://schemas.microsoft.com/office/drawing/2014/main" id="{E40FF1ED-7F15-4864-9287-39EC3128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76600"/>
            <a:ext cx="3606800" cy="312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00CC00"/>
                </a:solidFill>
                <a:latin typeface="Courier New" panose="02070309020205020404" pitchFamily="49" charset="0"/>
              </a:rPr>
              <a:t>WINDOWS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typedef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_iobuf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_ptr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_cnt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_base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_flag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_charbuf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_bufsiz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_tmpfname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A056266D-6D75-49D4-86FD-560D37B1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B59406E-CAA9-4022-A064-8603AA909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Poznámky k otevření souboru</a:t>
            </a:r>
            <a:endParaRPr lang="en-US" altLang="en-US"/>
          </a:p>
        </p:txBody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id="{DF223264-0E86-4C85-B532-2305EC359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8675687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Defaultně se soubor otevírá jako textový</a:t>
            </a:r>
          </a:p>
          <a:p>
            <a:pPr lvl="1" eaLnBrk="1" hangingPunct="1"/>
            <a:r>
              <a:rPr lang="cs-CZ" altLang="en-US" dirty="0"/>
              <a:t>na Unixu je textový i binární mód identický</a:t>
            </a:r>
          </a:p>
          <a:p>
            <a:pPr lvl="1" eaLnBrk="1" hangingPunct="1"/>
            <a:r>
              <a:rPr lang="cs-CZ" altLang="en-US" dirty="0"/>
              <a:t>na Windows se nahrazují konce řádků</a:t>
            </a:r>
          </a:p>
          <a:p>
            <a:pPr eaLnBrk="1" hangingPunct="1"/>
            <a:r>
              <a:rPr lang="cs-CZ" altLang="en-US" dirty="0"/>
              <a:t>Pozor na smazání existujícího souboru</a:t>
            </a:r>
            <a:endParaRPr lang="en-US" altLang="en-US" dirty="0"/>
          </a:p>
          <a:p>
            <a:pPr lvl="1" eaLnBrk="1" hangingPunct="1"/>
            <a:r>
              <a:rPr lang="cs-CZ" altLang="en-US" dirty="0" err="1"/>
              <a:t>fopen</a:t>
            </a:r>
            <a:r>
              <a:rPr lang="cs-CZ" altLang="en-US" dirty="0"/>
              <a:t>(</a:t>
            </a:r>
            <a:r>
              <a:rPr lang="en-US" altLang="en-US" dirty="0"/>
              <a:t>"</a:t>
            </a:r>
            <a:r>
              <a:rPr lang="cs-CZ" altLang="en-US" dirty="0"/>
              <a:t>existuje</a:t>
            </a:r>
            <a:r>
              <a:rPr lang="en-US" altLang="en-US" dirty="0"/>
              <a:t>.txt", "</a:t>
            </a:r>
            <a:r>
              <a:rPr lang="cs-CZ" altLang="en-US" dirty="0"/>
              <a:t>w</a:t>
            </a:r>
            <a:r>
              <a:rPr lang="en-US" altLang="en-US" dirty="0"/>
              <a:t>"</a:t>
            </a:r>
            <a:r>
              <a:rPr lang="cs-CZ" altLang="en-US" dirty="0"/>
              <a:t>)</a:t>
            </a:r>
            <a:r>
              <a:rPr lang="en-US" altLang="en-US" dirty="0"/>
              <a:t> </a:t>
            </a:r>
            <a:r>
              <a:rPr lang="cs-CZ" altLang="en-US" dirty="0">
                <a:sym typeface="Symbol" panose="05050102010706020507" pitchFamily="18" charset="2"/>
              </a:rPr>
              <a:t> </a:t>
            </a:r>
            <a:r>
              <a:rPr lang="cs-CZ" altLang="en-US" dirty="0"/>
              <a:t>existuje</a:t>
            </a:r>
            <a:r>
              <a:rPr lang="en-US" altLang="en-US" dirty="0"/>
              <a:t>.txt</a:t>
            </a:r>
            <a:r>
              <a:rPr lang="cs-CZ" altLang="en-US" dirty="0"/>
              <a:t> velikost 0</a:t>
            </a:r>
            <a:endParaRPr lang="cs-CZ" altLang="en-US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dirty="0"/>
              <a:t>Pozor na situaci, kdy soubor neexistuje</a:t>
            </a:r>
          </a:p>
          <a:p>
            <a:pPr lvl="1" eaLnBrk="1" hangingPunct="1"/>
            <a:r>
              <a:rPr lang="cs-CZ" altLang="en-US" dirty="0" err="1"/>
              <a:t>fopen</a:t>
            </a:r>
            <a:r>
              <a:rPr lang="cs-CZ" altLang="en-US" dirty="0"/>
              <a:t>(</a:t>
            </a:r>
            <a:r>
              <a:rPr lang="en-US" altLang="en-US" dirty="0"/>
              <a:t>"neexistuje.txt", "r"</a:t>
            </a:r>
            <a:r>
              <a:rPr lang="cs-CZ" altLang="en-US" dirty="0"/>
              <a:t>)</a:t>
            </a:r>
            <a:r>
              <a:rPr lang="en-US" altLang="en-US" dirty="0"/>
              <a:t> == NULL </a:t>
            </a:r>
            <a:endParaRPr lang="cs-CZ" altLang="en-US" dirty="0"/>
          </a:p>
          <a:p>
            <a:pPr eaLnBrk="1" hangingPunct="1"/>
            <a:r>
              <a:rPr lang="cs-CZ" altLang="en-US" dirty="0"/>
              <a:t>Pokud otevřeme soubor pro čtení i zápis ("r</a:t>
            </a:r>
            <a:r>
              <a:rPr lang="en-US" altLang="en-US" dirty="0"/>
              <a:t>+</a:t>
            </a:r>
            <a:r>
              <a:rPr lang="cs-CZ" altLang="en-US" dirty="0"/>
              <a:t>“</a:t>
            </a:r>
            <a:r>
              <a:rPr lang="en-US" altLang="en-US" dirty="0"/>
              <a:t>”w+”</a:t>
            </a:r>
            <a:r>
              <a:rPr lang="cs-CZ" altLang="en-US" dirty="0"/>
              <a:t>), mezi operací čtení a zápisu by mělo být vynuceno vyprázdnění vyrovnávací paměti (</a:t>
            </a:r>
            <a:r>
              <a:rPr lang="cs-CZ" altLang="en-US" b="1" dirty="0" err="1">
                <a:latin typeface="Courier New" panose="02070309020205020404" pitchFamily="49" charset="0"/>
              </a:rPr>
              <a:t>fflush</a:t>
            </a:r>
            <a:r>
              <a:rPr lang="cs-CZ" altLang="en-US" b="1" dirty="0">
                <a:latin typeface="Courier New" panose="02070309020205020404" pitchFamily="49" charset="0"/>
              </a:rPr>
              <a:t>()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/>
              <a:t>Ale raději čtení a zápis vůbec nemíchejte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E63376F9-F2FB-4C77-8FB3-C9E9AB9B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BE3E10F-D6B5-4C57-81E4-1876D79C2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Problém s koncem řádku</a:t>
            </a: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23087A8-3470-4405-8DC5-F6089F01F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Zobrazení textového souboru vytvořeného na Unixu ve Windows</a:t>
            </a:r>
          </a:p>
          <a:p>
            <a:pPr eaLnBrk="1" hangingPunct="1"/>
            <a:r>
              <a:rPr lang="cs-CZ" altLang="en-US"/>
              <a:t>Windows očekává konec řádku jako </a:t>
            </a:r>
            <a:r>
              <a:rPr lang="en-US" altLang="en-US"/>
              <a:t>\r\n</a:t>
            </a:r>
            <a:endParaRPr lang="cs-CZ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797700" name="Object 4">
            <a:extLst>
              <a:ext uri="{FF2B5EF4-FFF2-40B4-BE49-F238E27FC236}">
                <a16:creationId xmlns:a16="http://schemas.microsoft.com/office/drawing/2014/main" id="{805F9FC2-F9CC-4433-991B-05208B4D6EE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257800"/>
          <a:ext cx="88392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14400000" imgH="1841270" progId="">
                  <p:embed/>
                </p:oleObj>
              </mc:Choice>
              <mc:Fallback>
                <p:oleObj r:id="rId4" imgW="14400000" imgH="18412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57800"/>
                        <a:ext cx="88392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2" name="Object 6">
            <a:extLst>
              <a:ext uri="{FF2B5EF4-FFF2-40B4-BE49-F238E27FC236}">
                <a16:creationId xmlns:a16="http://schemas.microsoft.com/office/drawing/2014/main" id="{CD3DF25E-B232-44CE-B717-E2CF2E79E8C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819400"/>
          <a:ext cx="51816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6" imgW="8279365" imgH="3987302" progId="">
                  <p:embed/>
                </p:oleObj>
              </mc:Choice>
              <mc:Fallback>
                <p:oleObj r:id="rId6" imgW="8279365" imgH="398730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9400"/>
                        <a:ext cx="51816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7704" name="Object 8">
            <a:extLst>
              <a:ext uri="{FF2B5EF4-FFF2-40B4-BE49-F238E27FC236}">
                <a16:creationId xmlns:a16="http://schemas.microsoft.com/office/drawing/2014/main" id="{BF6C0A23-B01D-4148-A70C-BC81849F48EC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68775" y="3581400"/>
          <a:ext cx="49752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8" imgW="8507937" imgH="1980952" progId="">
                  <p:embed/>
                </p:oleObj>
              </mc:Choice>
              <mc:Fallback>
                <p:oleObj r:id="rId8" imgW="8507937" imgH="198095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3581400"/>
                        <a:ext cx="49752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BD8FB29C-2DD9-431F-A6BC-5DDE418C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375D579-5A28-43E9-8D65-9CBF662F8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Aktuální pozice v souboru</a:t>
            </a:r>
            <a:endParaRPr lang="en-US" altLang="en-US"/>
          </a:p>
        </p:txBody>
      </p:sp>
      <p:sp>
        <p:nvSpPr>
          <p:cNvPr id="815107" name="Rectangle 3">
            <a:extLst>
              <a:ext uri="{FF2B5EF4-FFF2-40B4-BE49-F238E27FC236}">
                <a16:creationId xmlns:a16="http://schemas.microsoft.com/office/drawing/2014/main" id="{5F5D5AE4-B1FA-468C-A98C-5A14FECA0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Po otevření souboru je interně uchována aktuální pozice v souboru</a:t>
            </a:r>
          </a:p>
          <a:p>
            <a:pPr lvl="1" eaLnBrk="1" hangingPunct="1"/>
            <a:r>
              <a:rPr lang="cs-CZ" altLang="en-US" dirty="0"/>
              <a:t>začátek souboru (módy </a:t>
            </a:r>
            <a:r>
              <a:rPr lang="cs-CZ" altLang="en-US" dirty="0" err="1"/>
              <a:t>read</a:t>
            </a:r>
            <a:r>
              <a:rPr lang="cs-CZ" altLang="en-US" dirty="0"/>
              <a:t> </a:t>
            </a:r>
            <a:r>
              <a:rPr lang="en-US" altLang="en-US" dirty="0"/>
              <a:t>“r”</a:t>
            </a:r>
            <a:r>
              <a:rPr lang="cs-CZ" altLang="en-US" dirty="0"/>
              <a:t> a </a:t>
            </a:r>
            <a:r>
              <a:rPr lang="cs-CZ" altLang="en-US" dirty="0" err="1"/>
              <a:t>write</a:t>
            </a:r>
            <a:r>
              <a:rPr lang="en-US" altLang="en-US" dirty="0"/>
              <a:t> “w”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/>
              <a:t>konec souboru (mód </a:t>
            </a:r>
            <a:r>
              <a:rPr lang="cs-CZ" altLang="en-US" dirty="0" err="1"/>
              <a:t>append</a:t>
            </a:r>
            <a:r>
              <a:rPr lang="cs-CZ" altLang="en-US" dirty="0"/>
              <a:t> </a:t>
            </a:r>
            <a:r>
              <a:rPr lang="en-US" altLang="en-US" dirty="0"/>
              <a:t>“a”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Čtení a zápis probíhá na aktuální pozici</a:t>
            </a:r>
            <a:endParaRPr lang="en-US" altLang="en-US" dirty="0"/>
          </a:p>
          <a:p>
            <a:pPr eaLnBrk="1" hangingPunct="1"/>
            <a:r>
              <a:rPr lang="cs-CZ" altLang="en-US" dirty="0"/>
              <a:t>Při čtení</a:t>
            </a:r>
            <a:r>
              <a:rPr lang="en-US" altLang="en-US" dirty="0"/>
              <a:t>/</a:t>
            </a:r>
            <a:r>
              <a:rPr lang="cs-CZ" altLang="en-US" dirty="0"/>
              <a:t>zápisu dochází automaticky</a:t>
            </a:r>
            <a:r>
              <a:rPr lang="en-US" altLang="en-US" dirty="0"/>
              <a:t> </a:t>
            </a:r>
            <a:r>
              <a:rPr lang="cs-CZ" altLang="en-US" dirty="0"/>
              <a:t>k posunu o přečtené</a:t>
            </a:r>
            <a:r>
              <a:rPr lang="en-US" altLang="en-US" dirty="0"/>
              <a:t>/</a:t>
            </a:r>
            <a:r>
              <a:rPr lang="cs-CZ" altLang="en-US" dirty="0"/>
              <a:t>zapsané znaky</a:t>
            </a:r>
          </a:p>
          <a:p>
            <a:pPr eaLnBrk="1" hangingPunct="1"/>
            <a:r>
              <a:rPr lang="cs-CZ" altLang="en-US" dirty="0"/>
              <a:t>Zjištění aktuální pozice</a:t>
            </a:r>
          </a:p>
          <a:p>
            <a:pPr lvl="1" eaLnBrk="1" hangingPunct="1"/>
            <a:r>
              <a:rPr lang="en-US" altLang="en-US" b="1" dirty="0">
                <a:solidFill>
                  <a:srgbClr val="00007F"/>
                </a:solidFill>
                <a:latin typeface="Courier New" panose="02070309020205020404" pitchFamily="49" charset="0"/>
              </a:rPr>
              <a:t>long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ftell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stream</a:t>
            </a:r>
            <a:r>
              <a:rPr lang="en-US" alt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1" eaLnBrk="1" hangingPunct="1"/>
            <a:r>
              <a:rPr lang="en-US" altLang="en-US" b="1" dirty="0">
                <a:solidFill>
                  <a:srgbClr val="FF0000"/>
                </a:solidFill>
              </a:rPr>
              <a:t>POZOR:</a:t>
            </a:r>
            <a:r>
              <a:rPr lang="en-US" altLang="en-US" dirty="0"/>
              <a:t> </a:t>
            </a:r>
            <a:r>
              <a:rPr lang="en-US" altLang="en-US" dirty="0" err="1"/>
              <a:t>funguje</a:t>
            </a:r>
            <a:r>
              <a:rPr lang="en-US" altLang="en-US" dirty="0"/>
              <a:t> </a:t>
            </a:r>
            <a:r>
              <a:rPr lang="en-US" altLang="en-US" dirty="0" err="1"/>
              <a:t>jen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cs-CZ" altLang="en-US" dirty="0"/>
              <a:t>běžných souborech, ne na proudech (např. standardním vstupu </a:t>
            </a:r>
            <a:r>
              <a:rPr lang="cs-CZ" altLang="en-US" dirty="0" err="1"/>
              <a:t>stdin</a:t>
            </a:r>
            <a:r>
              <a:rPr lang="cs-CZ" altLang="en-US" dirty="0"/>
              <a:t>)</a:t>
            </a:r>
          </a:p>
          <a:p>
            <a:pPr lvl="1" eaLnBrk="1" hangingPunct="1"/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F20997D0-7E51-4CE3-9434-8E34314F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BE480BB-FB86-4997-AACC-40FD310EF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Zavření souboru - fclose </a:t>
            </a:r>
            <a:endParaRPr lang="en-US" altLang="en-US"/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59461A8A-FA3B-4936-B713-DC7719B42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9590087" cy="482441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urier New" panose="02070309020205020404" pitchFamily="49" charset="0"/>
              </a:rPr>
              <a:t>int </a:t>
            </a:r>
            <a:r>
              <a:rPr lang="en-US" altLang="en-US" b="1" dirty="0" err="1">
                <a:latin typeface="Courier New" panose="02070309020205020404" pitchFamily="49" charset="0"/>
              </a:rPr>
              <a:t>fclose</a:t>
            </a:r>
            <a:r>
              <a:rPr lang="en-US" altLang="en-US" b="1" dirty="0">
                <a:latin typeface="Courier New" panose="02070309020205020404" pitchFamily="49" charset="0"/>
              </a:rPr>
              <a:t> ( FILE * stream );</a:t>
            </a:r>
            <a:r>
              <a:rPr lang="en-US" altLang="en-US" dirty="0"/>
              <a:t> </a:t>
            </a:r>
            <a:endParaRPr lang="cs-CZ" altLang="en-US" dirty="0"/>
          </a:p>
          <a:p>
            <a:pPr eaLnBrk="1" hangingPunct="1"/>
            <a:r>
              <a:rPr lang="cs-CZ" altLang="en-US" dirty="0"/>
              <a:t>Zavře soubor asociovaný s ukazatelem stream</a:t>
            </a:r>
          </a:p>
          <a:p>
            <a:pPr lvl="1" eaLnBrk="1" hangingPunct="1"/>
            <a:r>
              <a:rPr lang="cs-CZ" altLang="en-US" dirty="0"/>
              <a:t>vrací 0 pokud OK</a:t>
            </a:r>
          </a:p>
          <a:p>
            <a:pPr lvl="1" eaLnBrk="1" hangingPunct="1"/>
            <a:r>
              <a:rPr lang="cs-CZ" altLang="en-US" dirty="0"/>
              <a:t>i v případě chyby přestane být stream asociovaný se </a:t>
            </a:r>
            <a:r>
              <a:rPr lang="cs-CZ" altLang="en-US" dirty="0" err="1"/>
              <a:t>soub</a:t>
            </a:r>
            <a:r>
              <a:rPr lang="en-US" altLang="en-US" dirty="0"/>
              <a:t>.</a:t>
            </a:r>
            <a:endParaRPr lang="cs-CZ" altLang="en-US" dirty="0"/>
          </a:p>
          <a:p>
            <a:pPr eaLnBrk="1" hangingPunct="1"/>
            <a:r>
              <a:rPr lang="cs-CZ" altLang="en-US" dirty="0"/>
              <a:t>Při ukončení programu jsou automaticky uzavřeny všechny otevřené soubory</a:t>
            </a:r>
            <a:endParaRPr lang="en-US" altLang="en-US" dirty="0"/>
          </a:p>
          <a:p>
            <a:pPr lvl="1" eaLnBrk="1" hangingPunct="1"/>
            <a:r>
              <a:rPr lang="cs-CZ" altLang="en-US" dirty="0"/>
              <a:t>Soubory ale přesto zavírejte sami (použití v knihovně…)</a:t>
            </a:r>
          </a:p>
          <a:p>
            <a:pPr eaLnBrk="1" hangingPunct="1"/>
            <a:r>
              <a:rPr lang="cs-CZ" altLang="en-US" dirty="0"/>
              <a:t>Otevřené soubory nesou režii na straně OS</a:t>
            </a:r>
          </a:p>
          <a:p>
            <a:pPr lvl="1" eaLnBrk="1" hangingPunct="1"/>
            <a:r>
              <a:rPr lang="cs-CZ" altLang="en-US" dirty="0"/>
              <a:t>Může dojít k vyčerpání systémových prostředků </a:t>
            </a:r>
          </a:p>
          <a:p>
            <a:pPr lvl="1" eaLnBrk="1" hangingPunct="1"/>
            <a:r>
              <a:rPr lang="cs-CZ" altLang="en-US" dirty="0"/>
              <a:t>Již nepoužívané soubory zavírejte</a:t>
            </a:r>
          </a:p>
          <a:p>
            <a:pPr lvl="1" eaLnBrk="1" hangingPunct="1"/>
            <a:r>
              <a:rPr lang="cs-CZ" altLang="en-US" dirty="0"/>
              <a:t>Můžete využít detekci </a:t>
            </a:r>
            <a:r>
              <a:rPr lang="cs-CZ" altLang="en-US" dirty="0" err="1"/>
              <a:t>Valgrindem</a:t>
            </a:r>
            <a:r>
              <a:rPr lang="cs-CZ" altLang="en-US" dirty="0"/>
              <a:t> (</a:t>
            </a:r>
            <a:r>
              <a:rPr lang="cs-CZ" altLang="en-US" dirty="0" err="1"/>
              <a:t>memcheck</a:t>
            </a:r>
            <a:r>
              <a:rPr lang="cs-CZ" altLang="en-US" dirty="0"/>
              <a:t>)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9DEF4F74-F2A4-4307-993E-D2FDD3AF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140BC59-B3FA-4A18-9D72-C77CB3362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Čtení ze souboru</a:t>
            </a:r>
            <a:endParaRPr lang="en-US" altLang="en-US"/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9FD43650-3197-46A3-ABFA-40329C45C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Čte se z aktuální pozice v souboru</a:t>
            </a:r>
          </a:p>
          <a:p>
            <a:pPr lvl="1" eaLnBrk="1" hangingPunct="1"/>
            <a:r>
              <a:rPr lang="cs-CZ" altLang="en-US" sz="2000" dirty="0"/>
              <a:t>po přečtení se pozice posune těsně za přečtená data</a:t>
            </a:r>
          </a:p>
          <a:p>
            <a:pPr eaLnBrk="1" hangingPunct="1"/>
            <a:r>
              <a:rPr lang="cs-CZ" altLang="en-US" sz="2400" dirty="0"/>
              <a:t>Načtení jednoho znaku</a:t>
            </a:r>
          </a:p>
          <a:p>
            <a:pPr lvl="1" eaLnBrk="1" hangingPunct="1"/>
            <a:r>
              <a:rPr lang="en-US" altLang="en-US" sz="2000" dirty="0"/>
              <a:t>int </a:t>
            </a:r>
            <a:r>
              <a:rPr lang="en-US" altLang="en-US" sz="2000" dirty="0" err="1"/>
              <a:t>fgetc</a:t>
            </a:r>
            <a:r>
              <a:rPr lang="en-US" altLang="en-US" sz="2000" dirty="0"/>
              <a:t> ( FILE * stream );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Načtení jedné řádky (ukončené \n)</a:t>
            </a:r>
          </a:p>
          <a:p>
            <a:pPr lvl="1" eaLnBrk="1" hangingPunct="1"/>
            <a:r>
              <a:rPr lang="en-US" altLang="en-US" sz="2000" dirty="0"/>
              <a:t>char * </a:t>
            </a:r>
            <a:r>
              <a:rPr lang="en-US" altLang="en-US" sz="2000" dirty="0" err="1"/>
              <a:t>fgets</a:t>
            </a:r>
            <a:r>
              <a:rPr lang="en-US" altLang="en-US" sz="2000" dirty="0"/>
              <a:t> ( char * str, int num, FILE * stream );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Formátované čtení do proměnných</a:t>
            </a:r>
          </a:p>
          <a:p>
            <a:pPr lvl="1" eaLnBrk="1" hangingPunct="1"/>
            <a:r>
              <a:rPr lang="en-US" altLang="en-US" sz="2000" dirty="0"/>
              <a:t>int </a:t>
            </a:r>
            <a:r>
              <a:rPr lang="en-US" altLang="en-US" sz="2000" dirty="0" err="1"/>
              <a:t>fscanf</a:t>
            </a:r>
            <a:r>
              <a:rPr lang="en-US" altLang="en-US" sz="2000" dirty="0"/>
              <a:t> ( FILE * stream, const char * format, ... ); 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Blokové čtení na binární úrovni</a:t>
            </a:r>
          </a:p>
          <a:p>
            <a:pPr lvl="1" eaLnBrk="1" hangingPunct="1"/>
            <a:r>
              <a:rPr lang="en-US" altLang="en-US" sz="2000" dirty="0" err="1"/>
              <a:t>size_t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fread</a:t>
            </a:r>
            <a:r>
              <a:rPr lang="en-US" altLang="en-US" sz="2000" dirty="0"/>
              <a:t> ( void * </a:t>
            </a:r>
            <a:r>
              <a:rPr lang="en-US" altLang="en-US" sz="2000" dirty="0" err="1"/>
              <a:t>ptr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size_t</a:t>
            </a:r>
            <a:r>
              <a:rPr lang="en-US" altLang="en-US" sz="2000" dirty="0"/>
              <a:t> size, </a:t>
            </a:r>
            <a:r>
              <a:rPr lang="en-US" altLang="en-US" sz="2000" dirty="0" err="1"/>
              <a:t>size_t</a:t>
            </a:r>
            <a:r>
              <a:rPr lang="en-US" altLang="en-US" sz="2000" dirty="0"/>
              <a:t> count, FILE * stream );</a:t>
            </a:r>
            <a:endParaRPr lang="cs-CZ" altLang="en-US" sz="2000" dirty="0"/>
          </a:p>
          <a:p>
            <a:pPr lvl="1" eaLnBrk="1" hangingPunct="1"/>
            <a:r>
              <a:rPr lang="cs-CZ" altLang="en-US" sz="2000" dirty="0"/>
              <a:t>načte blok bajtů o zadané délce</a:t>
            </a:r>
            <a:r>
              <a:rPr lang="en-US" altLang="en-US" sz="2000" dirty="0"/>
              <a:t>:</a:t>
            </a:r>
            <a:r>
              <a:rPr lang="cs-CZ" altLang="en-US" sz="2000" dirty="0"/>
              <a:t> </a:t>
            </a:r>
            <a:r>
              <a:rPr lang="en-US" altLang="en-US" sz="2000" dirty="0"/>
              <a:t>size</a:t>
            </a:r>
            <a:r>
              <a:rPr lang="cs-CZ" altLang="en-US" sz="2000" dirty="0"/>
              <a:t> </a:t>
            </a:r>
            <a:r>
              <a:rPr lang="en-US" altLang="en-US" sz="2000" dirty="0"/>
              <a:t>* count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ADD04053-C88A-4A7D-A47B-3DD14A73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DF3EFDA-496F-4EEF-B2C7-A151D492F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Čtení ze souboru – ukázka po znacích</a:t>
            </a:r>
            <a:endParaRPr lang="en-US" altLang="en-US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4012577-BD0E-4FA6-BC42-B32006A7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137B20B9-9770-4104-8853-3CC5BF21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5699125" cy="369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8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"D:\\test.txt"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"r"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cs-CZ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cs-CZ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cs-CZ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getc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!=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EOF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cs-CZ" alt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cs-CZ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chvalue</a:t>
            </a:r>
            <a:r>
              <a:rPr lang="cs-CZ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= value;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putchar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B2035D08-0D7A-4670-88A3-15C33196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03A9A41-8E0F-45D5-901F-51E455560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Zápis do souboru</a:t>
            </a:r>
            <a:endParaRPr lang="en-US" altLang="en-US"/>
          </a:p>
        </p:txBody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F2AA8C40-125C-47B0-A620-389A32611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Zapisuje se na aktuální pozici v souboru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po zápisu se pozice posune těsně za zapsaná data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Zápis jednoho znaku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fputc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(int character, FILE * stream);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Zápis řetězce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fputs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str,FILE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stream);</a:t>
            </a:r>
            <a:r>
              <a:rPr lang="en-US" altLang="en-US" sz="2000" dirty="0"/>
              <a:t> 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pokud chceme zapsat řádku, ukončíme řetězec "\n"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Formátovaný zápis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(FILE * stream, const char * format, ...); </a:t>
            </a:r>
            <a:endParaRPr lang="cs-CZ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Blokový zápis na binární úrovni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(const void*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size,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count, FILE*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stream); </a:t>
            </a:r>
            <a:endParaRPr lang="cs-CZ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zapíše blok bajtů </a:t>
            </a:r>
            <a:r>
              <a:rPr lang="cs-CZ" altLang="en-US" sz="2000" dirty="0" err="1"/>
              <a:t>ptr</a:t>
            </a:r>
            <a:r>
              <a:rPr lang="cs-CZ" altLang="en-US" sz="2000" dirty="0"/>
              <a:t> o zadané délce</a:t>
            </a:r>
            <a:r>
              <a:rPr lang="en-US" altLang="en-US" sz="2000" dirty="0"/>
              <a:t>: size * count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DAE1DC50-9B86-40BE-8EC2-449364A6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F6425CF-2F13-4A9D-A210-0CBABA9AE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Formátovaný zápis do souboru</a:t>
            </a:r>
            <a:endParaRPr lang="en-US" altLang="en-US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56FE71B-2ED2-498A-A0CF-A1615460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C2E84356-58A1-4102-9B3C-AADB3A3E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71600"/>
            <a:ext cx="8112125" cy="5045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weapon_t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sword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axe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bow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avatar_t</a:t>
            </a: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sv-SE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sv-SE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sv-SE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sv-SE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sv-SE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sv-SE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sv-SE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weapon_t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weapon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writeDemo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avatar_t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"Hell"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axe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"D:\\avat1.txt"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"w"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)))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"Avatar '%s': energy=%.2f, weapon=%d"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nick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myAvat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weapon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1F578770-929C-4B6C-BB7A-5CE8C98B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FFD87E8-EF71-4A9A-A19D-2A74BB4BA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Aktuální pozice v souboru - změna</a:t>
            </a:r>
            <a:endParaRPr lang="en-US" altLang="en-US"/>
          </a:p>
        </p:txBody>
      </p:sp>
      <p:sp>
        <p:nvSpPr>
          <p:cNvPr id="817155" name="Rectangle 3">
            <a:extLst>
              <a:ext uri="{FF2B5EF4-FFF2-40B4-BE49-F238E27FC236}">
                <a16:creationId xmlns:a16="http://schemas.microsoft.com/office/drawing/2014/main" id="{A6E17FB5-ACCD-472B-BAF9-691040895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Aktuální pozici v souboru lze měnit bez čtení</a:t>
            </a:r>
            <a:r>
              <a:rPr lang="en-US" altLang="en-US" dirty="0"/>
              <a:t>/</a:t>
            </a:r>
            <a:r>
              <a:rPr lang="cs-CZ" altLang="en-US" dirty="0"/>
              <a:t>zápisu</a:t>
            </a:r>
          </a:p>
          <a:p>
            <a:pPr eaLnBrk="1" hangingPunct="1"/>
            <a:r>
              <a:rPr lang="en-US" altLang="en-US" dirty="0"/>
              <a:t>int </a:t>
            </a:r>
            <a:r>
              <a:rPr lang="en-US" altLang="en-US" dirty="0" err="1"/>
              <a:t>fseek</a:t>
            </a:r>
            <a:r>
              <a:rPr lang="en-US" altLang="en-US" dirty="0"/>
              <a:t> (FILE * stream, long int offset, int origin); 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zadaný </a:t>
            </a:r>
            <a:r>
              <a:rPr lang="en-US" altLang="en-US" dirty="0"/>
              <a:t>offset</a:t>
            </a:r>
            <a:r>
              <a:rPr lang="cs-CZ" altLang="en-US" dirty="0"/>
              <a:t> vzhledem k </a:t>
            </a:r>
            <a:r>
              <a:rPr lang="en-US" altLang="en-US" dirty="0"/>
              <a:t>origin</a:t>
            </a:r>
            <a:r>
              <a:rPr lang="cs-CZ" altLang="en-US" dirty="0"/>
              <a:t> </a:t>
            </a:r>
          </a:p>
          <a:p>
            <a:pPr lvl="1" eaLnBrk="1" hangingPunct="1"/>
            <a:r>
              <a:rPr lang="en-US" altLang="en-US" dirty="0"/>
              <a:t>SEEK_SET</a:t>
            </a:r>
            <a:r>
              <a:rPr lang="cs-CZ" altLang="en-US" dirty="0"/>
              <a:t> – začátek souboru</a:t>
            </a:r>
          </a:p>
          <a:p>
            <a:pPr lvl="1" eaLnBrk="1" hangingPunct="1"/>
            <a:r>
              <a:rPr lang="en-US" altLang="en-US" dirty="0"/>
              <a:t>SEEK_CUR</a:t>
            </a:r>
            <a:r>
              <a:rPr lang="cs-CZ" altLang="en-US" dirty="0"/>
              <a:t> – aktuální pozice</a:t>
            </a:r>
          </a:p>
          <a:p>
            <a:pPr lvl="1" eaLnBrk="1" hangingPunct="1"/>
            <a:r>
              <a:rPr lang="en-US" altLang="en-US" dirty="0"/>
              <a:t>SEEK_END</a:t>
            </a:r>
            <a:r>
              <a:rPr lang="cs-CZ" altLang="en-US" dirty="0"/>
              <a:t> – konec souboru</a:t>
            </a:r>
          </a:p>
          <a:p>
            <a:pPr eaLnBrk="1" hangingPunct="1"/>
            <a:r>
              <a:rPr lang="en-US" altLang="en-US" dirty="0"/>
              <a:t>void rewind (FILE * stream); 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přesune aktuální </a:t>
            </a:r>
            <a:r>
              <a:rPr lang="en-US" altLang="en-US" dirty="0" err="1"/>
              <a:t>pozici</a:t>
            </a:r>
            <a:r>
              <a:rPr lang="en-US" altLang="en-US" dirty="0"/>
              <a:t> </a:t>
            </a:r>
            <a:r>
              <a:rPr lang="cs-CZ" altLang="en-US" dirty="0"/>
              <a:t>na začátek souboru</a:t>
            </a:r>
            <a:endParaRPr lang="en-US" altLang="en-US" dirty="0"/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POZOR:</a:t>
            </a:r>
            <a:r>
              <a:rPr lang="en-US" altLang="en-US" dirty="0"/>
              <a:t> </a:t>
            </a:r>
            <a:r>
              <a:rPr lang="en-US" altLang="en-US" dirty="0" err="1"/>
              <a:t>funguje</a:t>
            </a:r>
            <a:r>
              <a:rPr lang="en-US" altLang="en-US" dirty="0"/>
              <a:t> </a:t>
            </a:r>
            <a:r>
              <a:rPr lang="en-US" altLang="en-US" dirty="0" err="1"/>
              <a:t>jen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cs-CZ" altLang="en-US" dirty="0"/>
              <a:t>běžných souborech, ne na proudech (např. ne na </a:t>
            </a:r>
            <a:r>
              <a:rPr lang="cs-CZ" altLang="en-US" dirty="0" err="1"/>
              <a:t>stdin</a:t>
            </a:r>
            <a:r>
              <a:rPr lang="cs-CZ" altLang="en-US" dirty="0"/>
              <a:t>)</a:t>
            </a:r>
          </a:p>
          <a:p>
            <a:pPr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4B936087-C0FD-42F7-9849-AD1B46C0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1919BAB-8350-4A4C-AEBC-6377DB0E3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union – přístup na úrovni bajtů</a:t>
            </a:r>
            <a:endParaRPr lang="en-US" altLang="en-US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CD474B-1CEE-48EB-B4D8-95F79804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Možnost snadno</a:t>
            </a:r>
            <a:r>
              <a:rPr lang="en-US" altLang="en-US"/>
              <a:t> </a:t>
            </a:r>
            <a:r>
              <a:rPr lang="cs-CZ" altLang="en-US"/>
              <a:t>přistupovat k jednotlivým bajtům většího typu</a:t>
            </a:r>
            <a:r>
              <a:rPr lang="en-US" altLang="en-US"/>
              <a:t> (s</a:t>
            </a:r>
            <a:r>
              <a:rPr lang="cs-CZ" altLang="en-US"/>
              <a:t>náze než bitovými operátory</a:t>
            </a:r>
            <a:r>
              <a:rPr lang="en-US" altLang="en-US"/>
              <a:t>)</a:t>
            </a:r>
            <a:endParaRPr lang="cs-CZ" altLang="en-US"/>
          </a:p>
          <a:p>
            <a:pPr lvl="1" eaLnBrk="1" hangingPunct="1"/>
            <a:r>
              <a:rPr lang="cs-CZ" altLang="en-US"/>
              <a:t>(pozor na Little vs. Big endian)</a:t>
            </a:r>
          </a:p>
          <a:p>
            <a:pPr eaLnBrk="1" hangingPunct="1"/>
            <a:endParaRPr lang="en-US" altLang="en-US" sz="3200"/>
          </a:p>
        </p:txBody>
      </p:sp>
      <p:sp>
        <p:nvSpPr>
          <p:cNvPr id="777220" name="Text Box 4">
            <a:extLst>
              <a:ext uri="{FF2B5EF4-FFF2-40B4-BE49-F238E27FC236}">
                <a16:creationId xmlns:a16="http://schemas.microsoft.com/office/drawing/2014/main" id="{8590DDD4-4E32-4F49-9C89-2FA9EB77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43200"/>
            <a:ext cx="8112125" cy="4221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intByte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sizeof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)];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intByte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100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value contains bits encoding number 100 (as integer)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i-FI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iValue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fi-FI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i-FI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"%c%c%c%c"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fi-FI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fi-FI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      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fi-FI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fi-FI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  <a:endParaRPr lang="fi-FI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fi-FI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fi-FI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fi-FI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i-FI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fi-FI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i-FI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iValue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en-US" sz="1800" dirty="0">
                <a:latin typeface="Courier New" panose="02070309020205020404" pitchFamily="49" charset="0"/>
              </a:rPr>
              <a:t>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third byte in integer was set to 3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EXIT_SUCCESS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72ED7615-F610-4A81-90DB-CD5147B4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2C88981-CC2B-4BCF-8686-A10BE700A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stdin, stdout, stderr</a:t>
            </a:r>
            <a:endParaRPr lang="en-US" altLang="en-US"/>
          </a:p>
        </p:txBody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26F715D8-5C60-4A83-BB4B-BA9F9D3CF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Standardní soubory</a:t>
            </a:r>
          </a:p>
          <a:p>
            <a:pPr eaLnBrk="1" hangingPunct="1"/>
            <a:r>
              <a:rPr lang="cs-CZ" altLang="en-US"/>
              <a:t>Automaticky otevřeny a zavřeny</a:t>
            </a:r>
          </a:p>
          <a:p>
            <a:pPr eaLnBrk="1" hangingPunct="1"/>
            <a:r>
              <a:rPr lang="en-US" altLang="en-US"/>
              <a:t>printf() ==</a:t>
            </a:r>
            <a:r>
              <a:rPr lang="cs-CZ" altLang="en-US"/>
              <a:t> fprintf</a:t>
            </a:r>
            <a:r>
              <a:rPr lang="en-US" altLang="en-US"/>
              <a:t>(stdout)</a:t>
            </a:r>
            <a:endParaRPr lang="cs-CZ" altLang="en-US"/>
          </a:p>
          <a:p>
            <a:pPr eaLnBrk="1" hangingPunct="1"/>
            <a:r>
              <a:rPr lang="en-US" altLang="en-US"/>
              <a:t>scanf() ==</a:t>
            </a:r>
            <a:r>
              <a:rPr lang="cs-CZ" altLang="en-US"/>
              <a:t> </a:t>
            </a:r>
            <a:r>
              <a:rPr lang="en-US" altLang="en-US"/>
              <a:t>fscanf(stdin)</a:t>
            </a:r>
            <a:endParaRPr lang="cs-CZ" altLang="en-US"/>
          </a:p>
          <a:p>
            <a:pPr eaLnBrk="1" hangingPunct="1"/>
            <a:r>
              <a:rPr lang="en-US" altLang="en-US"/>
              <a:t>getc</a:t>
            </a:r>
            <a:r>
              <a:rPr lang="cs-CZ" altLang="en-US"/>
              <a:t>har() </a:t>
            </a:r>
            <a:r>
              <a:rPr lang="en-US" altLang="en-US"/>
              <a:t>==</a:t>
            </a:r>
            <a:r>
              <a:rPr lang="cs-CZ" altLang="en-US"/>
              <a:t> </a:t>
            </a:r>
            <a:r>
              <a:rPr lang="en-US" altLang="en-US"/>
              <a:t>getc</a:t>
            </a:r>
            <a:r>
              <a:rPr lang="cs-CZ" altLang="en-US"/>
              <a:t>(stdin)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89200BCE-073C-44BA-B528-447CEDED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1CA79C4-F3BB-4279-8450-69CD2EC27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Odstranění, přejmenování, dočasný soubor </a:t>
            </a:r>
            <a:endParaRPr lang="en-US" altLang="en-US"/>
          </a:p>
        </p:txBody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71AAC543-ADAA-4125-A7C4-33050FDEF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remove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filename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cs-CZ" altLang="en-US" sz="24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cs-CZ" altLang="en-US" dirty="0"/>
              <a:t>odstranění souboru dle jména (cesty) </a:t>
            </a:r>
            <a:endParaRPr lang="en-US" altLang="en-US" dirty="0"/>
          </a:p>
          <a:p>
            <a:pPr eaLnBrk="1" hangingPunct="1"/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rename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oldname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newname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cs-CZ" altLang="en-US" sz="24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cs-CZ" altLang="en-US" dirty="0">
                <a:solidFill>
                  <a:srgbClr val="000000"/>
                </a:solidFill>
              </a:rPr>
              <a:t>přejmenování souboru (pokud již nějaký s novým jménem existuje, tak se smaže)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tmpfile</a:t>
            </a:r>
            <a:r>
              <a:rPr lang="en-US" altLang="en-US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400" b="1" dirty="0">
                <a:solidFill>
                  <a:srgbClr val="00007F"/>
                </a:solidFill>
                <a:latin typeface="Verdana" panose="020B0604030504040204" pitchFamily="34" charset="0"/>
              </a:rPr>
              <a:t>void</a:t>
            </a:r>
            <a:r>
              <a:rPr lang="en-US" alt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cs-CZ" altLang="en-US" sz="24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cs-CZ" altLang="en-US" dirty="0"/>
              <a:t>otevře dočasný unikátní soubor</a:t>
            </a:r>
          </a:p>
          <a:p>
            <a:pPr lvl="1" eaLnBrk="1" hangingPunct="1"/>
            <a:r>
              <a:rPr lang="cs-CZ" altLang="en-US" dirty="0"/>
              <a:t>automaticky zaniká při konci programu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819835DE-6ED5-48AA-BFF0-2500A0F0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8B13702-6A88-4CAB-9CFF-9D7E1D122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Soubor – </a:t>
            </a:r>
            <a:r>
              <a:rPr lang="cs-CZ" altLang="en-US"/>
              <a:t>testování konce</a:t>
            </a:r>
            <a:endParaRPr lang="en-US" altLang="en-US"/>
          </a:p>
        </p:txBody>
      </p:sp>
      <p:sp>
        <p:nvSpPr>
          <p:cNvPr id="819203" name="Rectangle 3">
            <a:extLst>
              <a:ext uri="{FF2B5EF4-FFF2-40B4-BE49-F238E27FC236}">
                <a16:creationId xmlns:a16="http://schemas.microsoft.com/office/drawing/2014/main" id="{92A47AB2-ED6A-4AAF-A6FA-B91C50DAE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Používejte konstantu EOF (End Of File)</a:t>
            </a:r>
          </a:p>
          <a:p>
            <a:pPr eaLnBrk="1" hangingPunct="1"/>
            <a:r>
              <a:rPr lang="cs-CZ" altLang="en-US"/>
              <a:t>V dokumentaci ke konkrétní funkci je uveden případ výskytu a použití</a:t>
            </a:r>
            <a:endParaRPr lang="en-US" altLang="en-US"/>
          </a:p>
        </p:txBody>
      </p:sp>
      <p:sp>
        <p:nvSpPr>
          <p:cNvPr id="819204" name="Text Box 4">
            <a:extLst>
              <a:ext uri="{FF2B5EF4-FFF2-40B4-BE49-F238E27FC236}">
                <a16:creationId xmlns:a16="http://schemas.microsoft.com/office/drawing/2014/main" id="{2A243B8A-99BB-413B-85ED-752F0D611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5654675" cy="339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NULL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[]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"D:\\test.txt"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fopen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fileName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"r"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)))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getc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!=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EOF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putchar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fclose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6E28B1E8-33EC-4D38-83FA-5EDF2789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4E559AE-BA63-44F9-8D53-1F094A5DC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Funkce pro široké (UNICODE) znaky</a:t>
            </a:r>
            <a:endParaRPr lang="en-US" altLang="en-US"/>
          </a:p>
        </p:txBody>
      </p:sp>
      <p:sp>
        <p:nvSpPr>
          <p:cNvPr id="759811" name="Rectangle 3">
            <a:extLst>
              <a:ext uri="{FF2B5EF4-FFF2-40B4-BE49-F238E27FC236}">
                <a16:creationId xmlns:a16="http://schemas.microsoft.com/office/drawing/2014/main" id="{882D98AE-10C8-4E41-A9C2-0357A7946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Hlavičkový soubor </a:t>
            </a:r>
            <a:r>
              <a:rPr lang="en-US" altLang="en-US" b="1">
                <a:latin typeface="Courier New" panose="02070309020205020404" pitchFamily="49" charset="0"/>
              </a:rPr>
              <a:t>wchar.h</a:t>
            </a:r>
            <a:endParaRPr lang="cs-CZ" altLang="en-US" b="1">
              <a:latin typeface="Courier New" panose="02070309020205020404" pitchFamily="49" charset="0"/>
            </a:endParaRPr>
          </a:p>
          <a:p>
            <a:pPr eaLnBrk="1" hangingPunct="1"/>
            <a:r>
              <a:rPr lang="cs-CZ" altLang="en-US"/>
              <a:t>Stejně jako char, ale funkce s vloženým </a:t>
            </a:r>
            <a:r>
              <a:rPr lang="en-US" altLang="en-US"/>
              <a:t>'w' do n</a:t>
            </a:r>
            <a:r>
              <a:rPr lang="cs-CZ" altLang="en-US"/>
              <a:t>ázvu</a:t>
            </a:r>
            <a:endParaRPr lang="en-US" altLang="en-US"/>
          </a:p>
          <a:p>
            <a:pPr lvl="1" eaLnBrk="1" hangingPunct="1"/>
            <a:r>
              <a:rPr lang="en-US" altLang="en-US"/>
              <a:t>fwprintf</a:t>
            </a:r>
            <a:r>
              <a:rPr lang="cs-CZ" altLang="en-US"/>
              <a:t>, </a:t>
            </a:r>
            <a:r>
              <a:rPr lang="en-US" altLang="en-US"/>
              <a:t>putwchar </a:t>
            </a:r>
            <a:r>
              <a:rPr lang="cs-CZ" altLang="en-US"/>
              <a:t>...</a:t>
            </a:r>
            <a:r>
              <a:rPr lang="en-US" altLang="en-US"/>
              <a:t> </a:t>
            </a:r>
            <a:endParaRPr lang="cs-CZ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6A76EAD0-1E85-42AF-8D13-DCCFBED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78D58B8-B37F-457B-B39D-9DBDED406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Další práce se souborovým systémem</a:t>
            </a:r>
            <a:endParaRPr lang="en-US" altLang="en-US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A51F61B-0E44-4CC9-8932-2D83B8314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Jak zjistit jména souborů v adresáři?</a:t>
            </a:r>
          </a:p>
          <a:p>
            <a:pPr eaLnBrk="1" hangingPunct="1"/>
            <a:r>
              <a:rPr lang="cs-CZ" altLang="en-US"/>
              <a:t>Jak změnit aktuální adresář?</a:t>
            </a:r>
          </a:p>
          <a:p>
            <a:pPr eaLnBrk="1" hangingPunct="1"/>
            <a:r>
              <a:rPr lang="cs-CZ" altLang="en-US"/>
              <a:t>Jak zjistit atributy souboru (čas, práva)?</a:t>
            </a:r>
          </a:p>
          <a:p>
            <a:pPr eaLnBrk="1" hangingPunct="1"/>
            <a:r>
              <a:rPr lang="cs-CZ" altLang="en-US"/>
              <a:t>Jak...?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en-US" altLang="en-US"/>
              <a:t>Funkce </a:t>
            </a:r>
            <a:r>
              <a:rPr lang="cs-CZ" altLang="en-US"/>
              <a:t>nabízené standardní knihovnou C nestačí</a:t>
            </a:r>
            <a:endParaRPr lang="en-US" altLang="en-US"/>
          </a:p>
          <a:p>
            <a:pPr eaLnBrk="1" hangingPunct="1"/>
            <a:r>
              <a:rPr lang="cs-CZ" altLang="en-US"/>
              <a:t>řešením je POSIX - později</a:t>
            </a:r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23731DE3-5E63-45F8-B0FB-AAF53A28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6C75428-EA25-4087-9CB0-73A5E08DE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Shrnutí</a:t>
            </a:r>
            <a:endParaRPr lang="en-US" altLang="en-US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328B24C-6CBD-4FB4-9051-65F5A4512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Vstup a výstup</a:t>
            </a:r>
          </a:p>
          <a:p>
            <a:pPr lvl="1" eaLnBrk="1" hangingPunct="1"/>
            <a:r>
              <a:rPr lang="cs-CZ" altLang="en-US"/>
              <a:t>abstrakce od konkrétního vstupu</a:t>
            </a:r>
            <a:r>
              <a:rPr lang="en-US" altLang="en-US"/>
              <a:t>/v</a:t>
            </a:r>
            <a:r>
              <a:rPr lang="cs-CZ" altLang="en-US"/>
              <a:t>ýstupu</a:t>
            </a:r>
          </a:p>
          <a:p>
            <a:pPr lvl="1" eaLnBrk="1" hangingPunct="1"/>
            <a:r>
              <a:rPr lang="cs-CZ" altLang="en-US"/>
              <a:t>standardní vstup může být klávesnice, soubor...</a:t>
            </a:r>
          </a:p>
          <a:p>
            <a:pPr eaLnBrk="1" hangingPunct="1"/>
            <a:r>
              <a:rPr lang="cs-CZ" altLang="en-US"/>
              <a:t>Práce se soubory</a:t>
            </a:r>
          </a:p>
          <a:p>
            <a:pPr lvl="1" eaLnBrk="1" hangingPunct="1"/>
            <a:r>
              <a:rPr lang="cs-CZ" altLang="en-US"/>
              <a:t>nutnost interakce s okolním OS</a:t>
            </a:r>
          </a:p>
          <a:p>
            <a:pPr lvl="1" eaLnBrk="1" hangingPunct="1"/>
            <a:r>
              <a:rPr lang="cs-CZ" altLang="en-US"/>
              <a:t>pozor na uzavírání souborů po skončení práce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7854-7DEA-420D-95B6-16F6A10F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39D05-8DC1-4521-8786-0C45F6D1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0F62D-D722-4B26-9526-EA8C8D9A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92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8FDF-9F9D-44D4-9D75-800168F8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en-US" dirty="0"/>
              <a:t>de je </a:t>
            </a:r>
            <a:r>
              <a:rPr lang="cs-CZ" dirty="0" err="1"/>
              <a:t>bitcoin</a:t>
            </a:r>
            <a:r>
              <a:rPr lang="cs-CZ" dirty="0"/>
              <a:t> blockchain uložený?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DAC6D-2BCE-4CF0-9275-A377418CE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0847-F436-4AAD-AA00-7AFA48EF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80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311D-75C3-4493-B1E1-B37C558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2D029-ABEB-44DD-8046-75DCB230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  <p:sp>
        <p:nvSpPr>
          <p:cNvPr id="5" name="Složené závorky 5">
            <a:extLst>
              <a:ext uri="{FF2B5EF4-FFF2-40B4-BE49-F238E27FC236}">
                <a16:creationId xmlns:a16="http://schemas.microsoft.com/office/drawing/2014/main" id="{40766B9F-1F9D-411C-8982-0246595C3478}"/>
              </a:ext>
            </a:extLst>
          </p:cNvPr>
          <p:cNvSpPr/>
          <p:nvPr/>
        </p:nvSpPr>
        <p:spPr>
          <a:xfrm rot="16200000">
            <a:off x="3130260" y="3392751"/>
            <a:ext cx="675075" cy="4480209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6">
            <a:extLst>
              <a:ext uri="{FF2B5EF4-FFF2-40B4-BE49-F238E27FC236}">
                <a16:creationId xmlns:a16="http://schemas.microsoft.com/office/drawing/2014/main" id="{BFE3F9FE-B432-4FF3-B844-40B7AD853CBA}"/>
              </a:ext>
            </a:extLst>
          </p:cNvPr>
          <p:cNvSpPr/>
          <p:nvPr/>
        </p:nvSpPr>
        <p:spPr>
          <a:xfrm>
            <a:off x="1173687" y="4910482"/>
            <a:ext cx="4644516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4104C7A-260A-45A9-BAF1-C08FF1362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87" y="5180512"/>
            <a:ext cx="998730" cy="642302"/>
          </a:xfrm>
          <a:prstGeom prst="rect">
            <a:avLst/>
          </a:prstGeom>
        </p:spPr>
      </p:pic>
      <p:pic>
        <p:nvPicPr>
          <p:cNvPr id="8" name="Obrázek 9">
            <a:extLst>
              <a:ext uri="{FF2B5EF4-FFF2-40B4-BE49-F238E27FC236}">
                <a16:creationId xmlns:a16="http://schemas.microsoft.com/office/drawing/2014/main" id="{CCA0ED89-06E1-4CE6-A6D2-D37B11B01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00" y="5184657"/>
            <a:ext cx="998730" cy="642302"/>
          </a:xfrm>
          <a:prstGeom prst="rect">
            <a:avLst/>
          </a:prstGeom>
        </p:spPr>
      </p:pic>
      <p:pic>
        <p:nvPicPr>
          <p:cNvPr id="9" name="Obrázek 10">
            <a:extLst>
              <a:ext uri="{FF2B5EF4-FFF2-40B4-BE49-F238E27FC236}">
                <a16:creationId xmlns:a16="http://schemas.microsoft.com/office/drawing/2014/main" id="{2AA080E7-4691-422F-90B0-3DC9046CD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5" y="5180512"/>
            <a:ext cx="998730" cy="642302"/>
          </a:xfrm>
          <a:prstGeom prst="rect">
            <a:avLst/>
          </a:prstGeom>
        </p:spPr>
      </p:pic>
      <p:pic>
        <p:nvPicPr>
          <p:cNvPr id="10" name="Obrázek 11">
            <a:extLst>
              <a:ext uri="{FF2B5EF4-FFF2-40B4-BE49-F238E27FC236}">
                <a16:creationId xmlns:a16="http://schemas.microsoft.com/office/drawing/2014/main" id="{A3EC7B09-3E31-4A89-B6DD-FC32CA9D6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72" y="5180512"/>
            <a:ext cx="998730" cy="642302"/>
          </a:xfrm>
          <a:prstGeom prst="rect">
            <a:avLst/>
          </a:prstGeom>
        </p:spPr>
      </p:pic>
      <p:sp>
        <p:nvSpPr>
          <p:cNvPr id="11" name="Šipka: zahnutá nahoru 13">
            <a:extLst>
              <a:ext uri="{FF2B5EF4-FFF2-40B4-BE49-F238E27FC236}">
                <a16:creationId xmlns:a16="http://schemas.microsoft.com/office/drawing/2014/main" id="{5A3E3C2A-3492-47C0-A989-431B4FC130D6}"/>
              </a:ext>
            </a:extLst>
          </p:cNvPr>
          <p:cNvSpPr/>
          <p:nvPr/>
        </p:nvSpPr>
        <p:spPr>
          <a:xfrm rot="10800000">
            <a:off x="1551729" y="4630388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Šipka: zahnutá nahoru 14">
            <a:extLst>
              <a:ext uri="{FF2B5EF4-FFF2-40B4-BE49-F238E27FC236}">
                <a16:creationId xmlns:a16="http://schemas.microsoft.com/office/drawing/2014/main" id="{6F18A218-C671-42F3-B800-E28EDCC2AFC9}"/>
              </a:ext>
            </a:extLst>
          </p:cNvPr>
          <p:cNvSpPr/>
          <p:nvPr/>
        </p:nvSpPr>
        <p:spPr>
          <a:xfrm rot="10800000">
            <a:off x="2793868" y="4630388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Šipka: zahnutá nahoru 15">
            <a:extLst>
              <a:ext uri="{FF2B5EF4-FFF2-40B4-BE49-F238E27FC236}">
                <a16:creationId xmlns:a16="http://schemas.microsoft.com/office/drawing/2014/main" id="{EACE9ADB-63EA-43EF-8EC6-DE25CD3C1289}"/>
              </a:ext>
            </a:extLst>
          </p:cNvPr>
          <p:cNvSpPr/>
          <p:nvPr/>
        </p:nvSpPr>
        <p:spPr>
          <a:xfrm rot="10800000">
            <a:off x="4036006" y="4630389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Obrázek 17">
            <a:extLst>
              <a:ext uri="{FF2B5EF4-FFF2-40B4-BE49-F238E27FC236}">
                <a16:creationId xmlns:a16="http://schemas.microsoft.com/office/drawing/2014/main" id="{B93C15A5-986B-4FF1-A4CC-E04C807C0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41" y="5180512"/>
            <a:ext cx="998730" cy="642302"/>
          </a:xfrm>
          <a:prstGeom prst="rect">
            <a:avLst/>
          </a:prstGeom>
        </p:spPr>
      </p:pic>
      <p:sp>
        <p:nvSpPr>
          <p:cNvPr id="15" name="Šipka: zahnutá nahoru 19">
            <a:extLst>
              <a:ext uri="{FF2B5EF4-FFF2-40B4-BE49-F238E27FC236}">
                <a16:creationId xmlns:a16="http://schemas.microsoft.com/office/drawing/2014/main" id="{69D1C981-94CF-44BE-976F-226EEBC08F5B}"/>
              </a:ext>
            </a:extLst>
          </p:cNvPr>
          <p:cNvSpPr/>
          <p:nvPr/>
        </p:nvSpPr>
        <p:spPr>
          <a:xfrm rot="10800000">
            <a:off x="5278144" y="4630388"/>
            <a:ext cx="1286714" cy="550124"/>
          </a:xfrm>
          <a:prstGeom prst="curvedUpArrow">
            <a:avLst>
              <a:gd name="adj1" fmla="val 25000"/>
              <a:gd name="adj2" fmla="val 48694"/>
              <a:gd name="adj3" fmla="val 25000"/>
            </a:avLst>
          </a:prstGeom>
          <a:solidFill>
            <a:schemeClr val="accent4">
              <a:alpha val="27000"/>
            </a:schemeClr>
          </a:solidFill>
          <a:ln>
            <a:solidFill>
              <a:schemeClr val="accent4">
                <a:shade val="50000"/>
                <a:alpha val="3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ovéPole 7">
            <a:extLst>
              <a:ext uri="{FF2B5EF4-FFF2-40B4-BE49-F238E27FC236}">
                <a16:creationId xmlns:a16="http://schemas.microsoft.com/office/drawing/2014/main" id="{AA3B9913-479A-477D-9711-48528B026751}"/>
              </a:ext>
            </a:extLst>
          </p:cNvPr>
          <p:cNvSpPr txBox="1"/>
          <p:nvPr/>
        </p:nvSpPr>
        <p:spPr>
          <a:xfrm>
            <a:off x="2811143" y="601114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Blockchain</a:t>
            </a:r>
            <a:endParaRPr lang="en-GB" dirty="0"/>
          </a:p>
        </p:txBody>
      </p:sp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F13945FE-EFCA-468C-B410-2F0498BA7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57" y="5407377"/>
            <a:ext cx="1114786" cy="1090261"/>
          </a:xfrm>
          <a:prstGeom prst="rect">
            <a:avLst/>
          </a:prstGeom>
        </p:spPr>
      </p:pic>
      <p:pic>
        <p:nvPicPr>
          <p:cNvPr id="18" name="Zástupný symbol pro obsah 14">
            <a:extLst>
              <a:ext uri="{FF2B5EF4-FFF2-40B4-BE49-F238E27FC236}">
                <a16:creationId xmlns:a16="http://schemas.microsoft.com/office/drawing/2014/main" id="{D50504D4-927B-44F5-80C5-2F4D2B7CF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449" y="335453"/>
            <a:ext cx="6172200" cy="145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ázek 5">
            <a:extLst>
              <a:ext uri="{FF2B5EF4-FFF2-40B4-BE49-F238E27FC236}">
                <a16:creationId xmlns:a16="http://schemas.microsoft.com/office/drawing/2014/main" id="{318361C7-66C9-4640-87F8-0D4729A5A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43" y="1787838"/>
            <a:ext cx="1828800" cy="1828800"/>
          </a:xfrm>
          <a:prstGeom prst="rect">
            <a:avLst/>
          </a:prstGeom>
        </p:spPr>
      </p:pic>
      <p:pic>
        <p:nvPicPr>
          <p:cNvPr id="21" name="Obrázek 6">
            <a:extLst>
              <a:ext uri="{FF2B5EF4-FFF2-40B4-BE49-F238E27FC236}">
                <a16:creationId xmlns:a16="http://schemas.microsoft.com/office/drawing/2014/main" id="{DEBB47C3-FA49-4305-BE6B-EDE413366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71" y="1776416"/>
            <a:ext cx="1828800" cy="1828800"/>
          </a:xfrm>
          <a:prstGeom prst="rect">
            <a:avLst/>
          </a:prstGeom>
        </p:spPr>
      </p:pic>
      <p:pic>
        <p:nvPicPr>
          <p:cNvPr id="22" name="Obrázek 11">
            <a:extLst>
              <a:ext uri="{FF2B5EF4-FFF2-40B4-BE49-F238E27FC236}">
                <a16:creationId xmlns:a16="http://schemas.microsoft.com/office/drawing/2014/main" id="{8C77B3E9-12A9-4FD5-B82B-10EC9B81F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491" y="1055975"/>
            <a:ext cx="346277" cy="220685"/>
          </a:xfrm>
          <a:prstGeom prst="rect">
            <a:avLst/>
          </a:prstGeom>
          <a:ln w="25400">
            <a:solidFill>
              <a:srgbClr val="45F715"/>
            </a:solidFill>
          </a:ln>
        </p:spPr>
      </p:pic>
      <p:pic>
        <p:nvPicPr>
          <p:cNvPr id="23" name="Obrázek 12">
            <a:extLst>
              <a:ext uri="{FF2B5EF4-FFF2-40B4-BE49-F238E27FC236}">
                <a16:creationId xmlns:a16="http://schemas.microsoft.com/office/drawing/2014/main" id="{26A563D4-4379-4377-8DA1-F1C94E4ACA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3824" y="3378283"/>
            <a:ext cx="1209553" cy="775196"/>
          </a:xfrm>
          <a:prstGeom prst="rect">
            <a:avLst/>
          </a:prstGeom>
          <a:ln w="50800">
            <a:solidFill>
              <a:srgbClr val="45F715"/>
            </a:solidFill>
          </a:ln>
        </p:spPr>
      </p:pic>
      <p:pic>
        <p:nvPicPr>
          <p:cNvPr id="24" name="Obrázek 15">
            <a:extLst>
              <a:ext uri="{FF2B5EF4-FFF2-40B4-BE49-F238E27FC236}">
                <a16:creationId xmlns:a16="http://schemas.microsoft.com/office/drawing/2014/main" id="{E0176EA5-5580-4BA7-AED2-98578C6A85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764" y="714291"/>
            <a:ext cx="346277" cy="22068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25" name="Obrázek 16">
            <a:extLst>
              <a:ext uri="{FF2B5EF4-FFF2-40B4-BE49-F238E27FC236}">
                <a16:creationId xmlns:a16="http://schemas.microsoft.com/office/drawing/2014/main" id="{BCCD2675-2592-4912-B2D5-581579D16B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9296" y="3365600"/>
            <a:ext cx="1209553" cy="775196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26" name="Obrázek 17">
            <a:extLst>
              <a:ext uri="{FF2B5EF4-FFF2-40B4-BE49-F238E27FC236}">
                <a16:creationId xmlns:a16="http://schemas.microsoft.com/office/drawing/2014/main" id="{836E88D3-C586-485C-8DF0-686D0E305A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490" y="664356"/>
            <a:ext cx="346277" cy="22068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7" name="Obrázek 23">
            <a:extLst>
              <a:ext uri="{FF2B5EF4-FFF2-40B4-BE49-F238E27FC236}">
                <a16:creationId xmlns:a16="http://schemas.microsoft.com/office/drawing/2014/main" id="{BF5D4D27-69FE-4D76-A505-7A23699EBF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213" y="3351506"/>
            <a:ext cx="1224885" cy="780626"/>
          </a:xfrm>
          <a:prstGeom prst="rect">
            <a:avLst/>
          </a:prstGeom>
          <a:ln w="50800">
            <a:solidFill>
              <a:srgbClr val="45F715"/>
            </a:solidFill>
          </a:ln>
        </p:spPr>
      </p:pic>
      <p:sp>
        <p:nvSpPr>
          <p:cNvPr id="28" name="Obdélník 24">
            <a:extLst>
              <a:ext uri="{FF2B5EF4-FFF2-40B4-BE49-F238E27FC236}">
                <a16:creationId xmlns:a16="http://schemas.microsoft.com/office/drawing/2014/main" id="{42669D6E-1CF4-45D3-9321-BF840E158AD4}"/>
              </a:ext>
            </a:extLst>
          </p:cNvPr>
          <p:cNvSpPr/>
          <p:nvPr/>
        </p:nvSpPr>
        <p:spPr>
          <a:xfrm>
            <a:off x="5334888" y="3093712"/>
            <a:ext cx="912923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Obrázek 22">
            <a:extLst>
              <a:ext uri="{FF2B5EF4-FFF2-40B4-BE49-F238E27FC236}">
                <a16:creationId xmlns:a16="http://schemas.microsoft.com/office/drawing/2014/main" id="{D9DCF8E0-8D11-48A1-9D40-73BBC03122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1942" y="3382567"/>
            <a:ext cx="1224885" cy="780626"/>
          </a:xfrm>
          <a:prstGeom prst="rect">
            <a:avLst/>
          </a:prstGeom>
          <a:ln w="50800">
            <a:solidFill>
              <a:srgbClr val="45F715"/>
            </a:solidFill>
          </a:ln>
        </p:spPr>
      </p:pic>
      <p:sp>
        <p:nvSpPr>
          <p:cNvPr id="30" name="TextovéPole 27">
            <a:extLst>
              <a:ext uri="{FF2B5EF4-FFF2-40B4-BE49-F238E27FC236}">
                <a16:creationId xmlns:a16="http://schemas.microsoft.com/office/drawing/2014/main" id="{57D46203-55E4-4E71-BEF5-2B97D86340C8}"/>
              </a:ext>
            </a:extLst>
          </p:cNvPr>
          <p:cNvSpPr txBox="1"/>
          <p:nvPr/>
        </p:nvSpPr>
        <p:spPr>
          <a:xfrm>
            <a:off x="2886852" y="17975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712.1</a:t>
            </a:r>
            <a:r>
              <a:rPr lang="cs-CZ" b="1" dirty="0"/>
              <a:t> </a:t>
            </a:r>
            <a:endParaRPr lang="en-GB" b="1" dirty="0"/>
          </a:p>
        </p:txBody>
      </p:sp>
      <p:sp>
        <p:nvSpPr>
          <p:cNvPr id="31" name="TextovéPole 28">
            <a:extLst>
              <a:ext uri="{FF2B5EF4-FFF2-40B4-BE49-F238E27FC236}">
                <a16:creationId xmlns:a16="http://schemas.microsoft.com/office/drawing/2014/main" id="{3C89F3B5-93E4-4CA1-8045-EE287AF379C7}"/>
              </a:ext>
            </a:extLst>
          </p:cNvPr>
          <p:cNvSpPr txBox="1"/>
          <p:nvPr/>
        </p:nvSpPr>
        <p:spPr>
          <a:xfrm>
            <a:off x="4989972" y="18071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1.3331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1342DF5-20AD-46F9-926D-3D62373FC707}"/>
              </a:ext>
            </a:extLst>
          </p:cNvPr>
          <p:cNvCxnSpPr>
            <a:cxnSpLocks/>
          </p:cNvCxnSpPr>
          <p:nvPr/>
        </p:nvCxnSpPr>
        <p:spPr>
          <a:xfrm>
            <a:off x="3793072" y="1996028"/>
            <a:ext cx="1277253" cy="9623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19">
            <a:extLst>
              <a:ext uri="{FF2B5EF4-FFF2-40B4-BE49-F238E27FC236}">
                <a16:creationId xmlns:a16="http://schemas.microsoft.com/office/drawing/2014/main" id="{F6E409A9-77B3-48E5-8215-D3C838D8D9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97" y="1829385"/>
            <a:ext cx="337515" cy="337515"/>
          </a:xfrm>
          <a:prstGeom prst="rect">
            <a:avLst/>
          </a:prstGeom>
        </p:spPr>
      </p:pic>
      <p:pic>
        <p:nvPicPr>
          <p:cNvPr id="35" name="Obrázek 19">
            <a:extLst>
              <a:ext uri="{FF2B5EF4-FFF2-40B4-BE49-F238E27FC236}">
                <a16:creationId xmlns:a16="http://schemas.microsoft.com/office/drawing/2014/main" id="{CB548603-69E0-49FB-8726-62B8A44BDB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56" y="1823416"/>
            <a:ext cx="337515" cy="337515"/>
          </a:xfrm>
          <a:prstGeom prst="rect">
            <a:avLst/>
          </a:prstGeom>
        </p:spPr>
      </p:pic>
      <p:sp>
        <p:nvSpPr>
          <p:cNvPr id="36" name="TextovéPole 29">
            <a:extLst>
              <a:ext uri="{FF2B5EF4-FFF2-40B4-BE49-F238E27FC236}">
                <a16:creationId xmlns:a16="http://schemas.microsoft.com/office/drawing/2014/main" id="{B20442FD-DFCF-42DE-9EBA-46120F3C3326}"/>
              </a:ext>
            </a:extLst>
          </p:cNvPr>
          <p:cNvSpPr txBox="1"/>
          <p:nvPr/>
        </p:nvSpPr>
        <p:spPr>
          <a:xfrm>
            <a:off x="3086489" y="26019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710.7</a:t>
            </a:r>
            <a:r>
              <a:rPr lang="cs-CZ" b="1" dirty="0"/>
              <a:t> BTC</a:t>
            </a:r>
            <a:endParaRPr lang="en-GB" b="1" dirty="0"/>
          </a:p>
        </p:txBody>
      </p:sp>
      <p:sp>
        <p:nvSpPr>
          <p:cNvPr id="37" name="Oblouk 42">
            <a:extLst>
              <a:ext uri="{FF2B5EF4-FFF2-40B4-BE49-F238E27FC236}">
                <a16:creationId xmlns:a16="http://schemas.microsoft.com/office/drawing/2014/main" id="{C2009C6A-E1F6-44C0-9BAE-2C33E9AE3EFB}"/>
              </a:ext>
            </a:extLst>
          </p:cNvPr>
          <p:cNvSpPr/>
          <p:nvPr/>
        </p:nvSpPr>
        <p:spPr>
          <a:xfrm>
            <a:off x="3524685" y="2000839"/>
            <a:ext cx="685800" cy="685800"/>
          </a:xfrm>
          <a:prstGeom prst="arc">
            <a:avLst>
              <a:gd name="adj1" fmla="val 16200000"/>
              <a:gd name="adj2" fmla="val 380604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8BE5017-A563-4152-8354-84013A08F997}"/>
              </a:ext>
            </a:extLst>
          </p:cNvPr>
          <p:cNvSpPr/>
          <p:nvPr/>
        </p:nvSpPr>
        <p:spPr bwMode="auto">
          <a:xfrm>
            <a:off x="609600" y="4471423"/>
            <a:ext cx="6526599" cy="1945080"/>
          </a:xfrm>
          <a:prstGeom prst="roundRect">
            <a:avLst/>
          </a:prstGeom>
          <a:noFill/>
          <a:ln w="1016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65E013-CA04-4356-BB51-E8996F603786}"/>
              </a:ext>
            </a:extLst>
          </p:cNvPr>
          <p:cNvSpPr txBox="1"/>
          <p:nvPr/>
        </p:nvSpPr>
        <p:spPr>
          <a:xfrm>
            <a:off x="6656571" y="5000060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Proof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endParaRPr lang="en-US" sz="2400" dirty="0"/>
          </a:p>
        </p:txBody>
      </p:sp>
      <p:pic>
        <p:nvPicPr>
          <p:cNvPr id="42" name="Content Placeholder 41" descr="A close up of a logo&#10;&#10;Description automatically generated">
            <a:extLst>
              <a:ext uri="{FF2B5EF4-FFF2-40B4-BE49-F238E27FC236}">
                <a16:creationId xmlns:a16="http://schemas.microsoft.com/office/drawing/2014/main" id="{226C4EB0-2A42-4815-926C-3022A8C89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65" y="3978103"/>
            <a:ext cx="2438400" cy="2438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5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6" grpId="0"/>
      <p:bldP spid="40" grpId="0" animBg="1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DF0A-4300-45FA-A53A-80DDEC2B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velký je blockchain?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C339-44CF-4E19-BBF9-7A9339B5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751888" cy="4824413"/>
          </a:xfrm>
        </p:spPr>
        <p:txBody>
          <a:bodyPr/>
          <a:lstStyle/>
          <a:p>
            <a:r>
              <a:rPr lang="cs-CZ" sz="2400" dirty="0"/>
              <a:t>V</a:t>
            </a:r>
            <a:r>
              <a:rPr lang="en-US" sz="2400" dirty="0"/>
              <a:t> </a:t>
            </a:r>
            <a:r>
              <a:rPr lang="cs-CZ" sz="2400" dirty="0"/>
              <a:t>průměru každých 10 minut vznikne nový blok</a:t>
            </a:r>
          </a:p>
          <a:p>
            <a:pPr lvl="1"/>
            <a:r>
              <a:rPr lang="cs-CZ" sz="2000" dirty="0"/>
              <a:t>Maximálně 1MB blok, po aktivaci </a:t>
            </a:r>
            <a:r>
              <a:rPr lang="cs-CZ" sz="2000" dirty="0" err="1"/>
              <a:t>SegWit</a:t>
            </a:r>
            <a:r>
              <a:rPr lang="en-US" sz="2000" dirty="0"/>
              <a:t> (2017)</a:t>
            </a:r>
            <a:r>
              <a:rPr lang="cs-CZ" sz="2000" dirty="0"/>
              <a:t> </a:t>
            </a:r>
            <a:r>
              <a:rPr lang="en-US" sz="2000" dirty="0"/>
              <a:t>o </a:t>
            </a:r>
            <a:r>
              <a:rPr lang="cs-CZ" sz="2000" dirty="0"/>
              <a:t>něco více </a:t>
            </a:r>
            <a:r>
              <a:rPr lang="en-US" sz="2000" dirty="0"/>
              <a:t>(&lt;4MB)</a:t>
            </a:r>
            <a:endParaRPr lang="cs-CZ" sz="2000" dirty="0"/>
          </a:p>
          <a:p>
            <a:pPr lvl="1"/>
            <a:r>
              <a:rPr lang="cs-CZ" sz="2000" dirty="0"/>
              <a:t>Blok může být menší (málo nových transakcí, nečeká se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napl</a:t>
            </a:r>
            <a:r>
              <a:rPr lang="cs-CZ" sz="2000" dirty="0" err="1"/>
              <a:t>nění</a:t>
            </a:r>
            <a:r>
              <a:rPr lang="cs-CZ" sz="2000" dirty="0"/>
              <a:t>)</a:t>
            </a:r>
          </a:p>
          <a:p>
            <a:r>
              <a:rPr lang="cs-CZ" sz="2400" dirty="0"/>
              <a:t>Aktuální velikost blockchainu je (1.4.2023):</a:t>
            </a:r>
          </a:p>
          <a:p>
            <a:pPr lvl="1"/>
            <a:r>
              <a:rPr lang="en-US" sz="2000" dirty="0"/>
              <a:t>783459</a:t>
            </a:r>
            <a:r>
              <a:rPr lang="cs-CZ" sz="2000" dirty="0"/>
              <a:t> bloků, </a:t>
            </a:r>
            <a:r>
              <a:rPr lang="en-US" sz="2000" dirty="0"/>
              <a:t>469.38 GB</a:t>
            </a:r>
            <a:endParaRPr lang="cs-CZ" sz="20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C4094-D757-4DC4-BA88-9EB354C2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1689F3-48AA-32BE-E40F-7156B6122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25838"/>
            <a:ext cx="7347681" cy="3255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8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559CF0EE-A491-44F6-8EE5-4800459D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CE8FC3B-3B2B-41A4-9AB2-292133F67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union – uložení různých typů v různý čas</a:t>
            </a:r>
            <a:endParaRPr lang="en-US" altLang="en-US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740D80E-A954-4FC1-A18A-92B96A9E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44" name="Text Box 4">
            <a:extLst>
              <a:ext uri="{FF2B5EF4-FFF2-40B4-BE49-F238E27FC236}">
                <a16:creationId xmlns:a16="http://schemas.microsoft.com/office/drawing/2014/main" id="{0ABCDB3A-20E6-4281-8823-0F3636AA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383588" cy="5021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energy_t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 dirty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energy_type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real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bigbyte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avatar_energy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energy_type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energyType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energy_t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avatar_energy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avatEnerg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iEnergy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7F7F"/>
                </a:solidFill>
                <a:latin typeface="Courier New" panose="02070309020205020404" pitchFamily="49" charset="0"/>
              </a:rPr>
              <a:t>100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avatEnerg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energyType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avatEnerg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real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"%f"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avatEnerg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bigbyte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"%</a:t>
            </a:r>
            <a:r>
              <a:rPr lang="en-US" altLang="en-US" sz="1600" b="0" dirty="0" err="1">
                <a:solidFill>
                  <a:srgbClr val="7F007F"/>
                </a:solidFill>
                <a:latin typeface="Courier New" panose="02070309020205020404" pitchFamily="49" charset="0"/>
              </a:rPr>
              <a:t>c%c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           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avatEnerg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],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           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avatEnerg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energy</a:t>
            </a:r>
            <a:r>
              <a:rPr lang="en-US" alt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bEnergy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0" dirty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]);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 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D781-0BB3-4698-8FAD-D976DC7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en-US" dirty="0"/>
              <a:t>de je </a:t>
            </a:r>
            <a:r>
              <a:rPr lang="cs-CZ" dirty="0"/>
              <a:t>blockchain uložený?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31F78-B02B-409A-8CE5-80611737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675687" cy="4824413"/>
          </a:xfrm>
        </p:spPr>
        <p:txBody>
          <a:bodyPr/>
          <a:lstStyle/>
          <a:p>
            <a:r>
              <a:rPr lang="cs-CZ" sz="2400" dirty="0"/>
              <a:t>Každý plný Bitcoin uzel se zapojuje do P2P Bitcoin sítě</a:t>
            </a:r>
          </a:p>
          <a:p>
            <a:pPr lvl="1"/>
            <a:r>
              <a:rPr lang="cs-CZ" sz="2000" dirty="0"/>
              <a:t>Defacto optimalizovaný </a:t>
            </a:r>
            <a:r>
              <a:rPr lang="cs-CZ" sz="2000" dirty="0" err="1"/>
              <a:t>bittorrent</a:t>
            </a:r>
            <a:r>
              <a:rPr lang="cs-CZ" sz="2000" dirty="0"/>
              <a:t> na blockchain</a:t>
            </a:r>
          </a:p>
          <a:p>
            <a:pPr lvl="1"/>
            <a:r>
              <a:rPr lang="cs-CZ" sz="2000" dirty="0"/>
              <a:t>Zároveň jeden z klíčových prvků bezpečnosti (validuje všechny příchozí bloky i transakce) </a:t>
            </a:r>
          </a:p>
          <a:p>
            <a:r>
              <a:rPr lang="cs-CZ" sz="2400" dirty="0"/>
              <a:t>Nový uzel se připojí k existujícím a začne si žádat postupně nové bloky</a:t>
            </a:r>
          </a:p>
          <a:p>
            <a:pPr lvl="1"/>
            <a:r>
              <a:rPr lang="cs-CZ" sz="2000" dirty="0"/>
              <a:t>Počáteční synchronizace, pak nově vytěžené</a:t>
            </a:r>
            <a:endParaRPr lang="en-US" sz="2000" dirty="0"/>
          </a:p>
          <a:p>
            <a:pPr lvl="1"/>
            <a:r>
              <a:rPr lang="cs-CZ" sz="2000" dirty="0"/>
              <a:t>Zároveň poskytuje ostatním bloky, o které si řeknou</a:t>
            </a:r>
            <a:endParaRPr lang="cs-CZ" sz="1600" dirty="0"/>
          </a:p>
          <a:p>
            <a:r>
              <a:rPr lang="cs-CZ" sz="2400" dirty="0"/>
              <a:t>Každý</a:t>
            </a:r>
            <a:r>
              <a:rPr lang="en-US" sz="2400" dirty="0"/>
              <a:t> </a:t>
            </a:r>
            <a:r>
              <a:rPr lang="cs-CZ" sz="2400" dirty="0"/>
              <a:t>uzel </a:t>
            </a:r>
            <a:r>
              <a:rPr lang="en-US" sz="2400" dirty="0"/>
              <a:t>(full node) </a:t>
            </a:r>
            <a:r>
              <a:rPr lang="cs-CZ" sz="2400" dirty="0"/>
              <a:t>obsahuje kopii blockchainu a může ji lokálně analyzovat</a:t>
            </a:r>
          </a:p>
          <a:p>
            <a:r>
              <a:rPr lang="cs-CZ" sz="2400" dirty="0"/>
              <a:t>Kde najít soubory</a:t>
            </a:r>
            <a:r>
              <a:rPr lang="en-US" sz="2400" dirty="0"/>
              <a:t> s </a:t>
            </a:r>
            <a:r>
              <a:rPr lang="cs-CZ" sz="2400" dirty="0"/>
              <a:t>lokální kopií?</a:t>
            </a:r>
          </a:p>
          <a:p>
            <a:pPr lvl="1"/>
            <a:r>
              <a:rPr lang="cs-CZ" sz="2000" dirty="0"/>
              <a:t>\Bitcoin\</a:t>
            </a:r>
            <a:r>
              <a:rPr lang="cs-CZ" sz="2000" dirty="0" err="1"/>
              <a:t>blocks</a:t>
            </a:r>
            <a:r>
              <a:rPr lang="cs-CZ" sz="2000" dirty="0"/>
              <a:t>\blk00</a:t>
            </a:r>
            <a:r>
              <a:rPr lang="en-US" sz="2000" dirty="0"/>
              <a:t>xxx</a:t>
            </a:r>
            <a:r>
              <a:rPr lang="cs-CZ" sz="2000" dirty="0"/>
              <a:t>.dat</a:t>
            </a:r>
          </a:p>
          <a:p>
            <a:pPr lvl="1"/>
            <a:r>
              <a:rPr lang="cs-CZ" sz="2000" dirty="0" err="1"/>
              <a:t>Začně</a:t>
            </a:r>
            <a:r>
              <a:rPr lang="cs-CZ" sz="2000" dirty="0"/>
              <a:t> vzniká automaticky po spuštění Bitcoin klienta (i </a:t>
            </a:r>
            <a:r>
              <a:rPr lang="cs-CZ" sz="2000" dirty="0" err="1"/>
              <a:t>regtest</a:t>
            </a:r>
            <a:r>
              <a:rPr lang="cs-CZ" sz="2000" dirty="0"/>
              <a:t>)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99BF0-8CA2-49EE-B4B2-FA2E8BE2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6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2FF6-E061-430E-B334-5F7937CB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dirty="0"/>
              <a:t>Jak ověřit správnost staženého </a:t>
            </a:r>
            <a:r>
              <a:rPr lang="cs-CZ" sz="3100" dirty="0" err="1"/>
              <a:t>blokchainu</a:t>
            </a:r>
            <a:r>
              <a:rPr lang="cs-CZ" sz="3100" dirty="0"/>
              <a:t>?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7210-BABD-4959-A253-7C190AD5D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Co když si stáhnu celý blockchain třeba z uloz.to?</a:t>
            </a:r>
          </a:p>
          <a:p>
            <a:pPr lvl="1"/>
            <a:r>
              <a:rPr lang="cs-CZ" sz="2000" dirty="0"/>
              <a:t>Může být modifikovaný vůči tomu „originálnímu“ z Bitcoin P2P sítě</a:t>
            </a:r>
          </a:p>
          <a:p>
            <a:pPr lvl="1"/>
            <a:r>
              <a:rPr lang="cs-CZ" sz="2000" dirty="0"/>
              <a:t>Každý si může vygenerovat svůj vlastní (</a:t>
            </a:r>
            <a:r>
              <a:rPr lang="cs-CZ" sz="2000" dirty="0" err="1"/>
              <a:t>regtest</a:t>
            </a:r>
            <a:r>
              <a:rPr lang="cs-CZ" sz="2000" dirty="0"/>
              <a:t>) </a:t>
            </a:r>
          </a:p>
          <a:p>
            <a:pPr lvl="1"/>
            <a:r>
              <a:rPr lang="cs-CZ" sz="2000" dirty="0"/>
              <a:t>Nebo zkrátit ten originální (chybí provedená transakce)</a:t>
            </a:r>
          </a:p>
          <a:p>
            <a:pPr lvl="1"/>
            <a:r>
              <a:rPr lang="cs-CZ" sz="2000" dirty="0"/>
              <a:t>Prodloužit originální o další bloky, kde je útočník jediný </a:t>
            </a:r>
            <a:r>
              <a:rPr lang="cs-CZ" sz="2000" dirty="0" err="1"/>
              <a:t>miner</a:t>
            </a:r>
            <a:endParaRPr lang="cs-CZ" sz="2000" dirty="0"/>
          </a:p>
          <a:p>
            <a:pPr lvl="1"/>
            <a:r>
              <a:rPr lang="cs-CZ" sz="2000" dirty="0"/>
              <a:t>… </a:t>
            </a:r>
          </a:p>
          <a:p>
            <a:r>
              <a:rPr lang="cs-CZ" sz="2400" dirty="0"/>
              <a:t>Jak ověřit správnost staženého </a:t>
            </a:r>
            <a:r>
              <a:rPr lang="cs-CZ" sz="2400" dirty="0" err="1"/>
              <a:t>blokchainu</a:t>
            </a:r>
            <a:r>
              <a:rPr lang="cs-CZ" sz="2400" dirty="0"/>
              <a:t>?</a:t>
            </a:r>
          </a:p>
          <a:p>
            <a:pPr lvl="1"/>
            <a:r>
              <a:rPr lang="cs-CZ" sz="2000" dirty="0"/>
              <a:t>Verifikace všech položek od prvního (Genesis) bloku</a:t>
            </a:r>
          </a:p>
          <a:p>
            <a:pPr lvl="1"/>
            <a:r>
              <a:rPr lang="cs-CZ" sz="2000" dirty="0"/>
              <a:t>Získávat bloky z náhodně vybraných uzlů z Bitcoin P2P sítě</a:t>
            </a:r>
          </a:p>
          <a:p>
            <a:r>
              <a:rPr lang="cs-CZ" sz="2400" dirty="0"/>
              <a:t>Jak získat důvěryhodně první blok? </a:t>
            </a:r>
          </a:p>
          <a:p>
            <a:pPr lvl="1"/>
            <a:r>
              <a:rPr lang="cs-CZ" sz="2000" dirty="0"/>
              <a:t>Je „</a:t>
            </a:r>
            <a:r>
              <a:rPr lang="cs-CZ" sz="2000" dirty="0" err="1"/>
              <a:t>zakompilován</a:t>
            </a:r>
            <a:r>
              <a:rPr lang="cs-CZ" sz="2000" dirty="0"/>
              <a:t>“ v Bitcoin aplikaci (např. Bitcoin </a:t>
            </a:r>
            <a:r>
              <a:rPr lang="cs-CZ" sz="2000" dirty="0" err="1"/>
              <a:t>Core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/</a:t>
            </a:r>
            <a:r>
              <a:rPr lang="cs-CZ" sz="2000" dirty="0" err="1"/>
              <a:t>src</a:t>
            </a:r>
            <a:r>
              <a:rPr lang="cs-CZ" sz="2000" dirty="0"/>
              <a:t>/chainparams.cpp:</a:t>
            </a:r>
            <a:r>
              <a:rPr lang="en-US" sz="2000" dirty="0" err="1"/>
              <a:t>CreateGenesisBlock</a:t>
            </a:r>
            <a:r>
              <a:rPr lang="cs-CZ" sz="2000" dirty="0"/>
              <a:t>()</a:t>
            </a:r>
          </a:p>
          <a:p>
            <a:endParaRPr lang="cs-CZ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F8329-AAEE-4514-B9D3-CEDDF26B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1057-F59B-4EA4-A969-4275847E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/</a:t>
            </a:r>
            <a:r>
              <a:rPr lang="cs-CZ" sz="2800" dirty="0" err="1"/>
              <a:t>src</a:t>
            </a:r>
            <a:r>
              <a:rPr lang="cs-CZ" sz="2800" dirty="0"/>
              <a:t>/chainparams.cpp:</a:t>
            </a:r>
            <a:r>
              <a:rPr lang="en-US" sz="2800" dirty="0" err="1"/>
              <a:t>CreateGenesisBlock</a:t>
            </a:r>
            <a:r>
              <a:rPr lang="cs-CZ" sz="2800" dirty="0"/>
              <a:t>()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AD03-A110-4E22-83EE-3F2702F9D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8956C-96C1-4A55-B711-D2FC558A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EA335-12EA-4016-8242-D331E93C7B46}"/>
              </a:ext>
            </a:extLst>
          </p:cNvPr>
          <p:cNvSpPr txBox="1"/>
          <p:nvPr/>
        </p:nvSpPr>
        <p:spPr>
          <a:xfrm>
            <a:off x="228600" y="2057400"/>
            <a:ext cx="2622865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Build the genesis block. Note that the output of its generation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transaction cannot be spent since it did not originally exist in the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database.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CBlock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(hash=000000000019d6,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hashPrevBlock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=00000000000000,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hashMerkleRoot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=4a5e1e,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nTime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=1231006505,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nBits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=1d00ffff,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nNonce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=2083236893,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vtx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=1)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CTransaction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(hash=4a5e1e,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vin.size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vout.size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nLockTime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CTxIn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COutPoint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(000000, -1),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coinbase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04ffff001d0104455468652054696d65732030332f4a616e2f32303039204368616e63656c6c6f72206f6e206272696e6b206f66207365636f6e64206261696c6f757420666f722062616e6b73)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CTxOut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nValue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=50.00000000,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scriptPubKey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=0x5F1DF16B2B704C8A578D0B)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</a:t>
            </a:r>
            <a:r>
              <a:rPr lang="en-US" sz="1400" dirty="0" err="1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vMerkleTree</a:t>
            </a:r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4a5e1e</a:t>
            </a:r>
          </a:p>
          <a:p>
            <a:r>
              <a:rPr lang="en-US" sz="1400" dirty="0">
                <a:solidFill>
                  <a:srgbClr val="3F70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US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CBlock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CreateGenesisBlock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nTime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nNonce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nBits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nVersion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CAmount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genesisReward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pszTimestamp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Times 03/Jan/2009 Chancellor on brink of second bailout for banks"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CScript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genesisOutputScript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CScript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ParseHex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"04678afdb0fe5548271967f1a67130b7105cd6a828e03909a67962e0ea1f61deb649f6bc3f4cef38c4f35504e51ec112de5c384df7ba0b8d578a4c702b6bf11d5f"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OP_CHECKSIG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CreateGenesisBlock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pszTimestamp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genesisOutputScript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nTime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nNonce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nBits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nVersion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genesisReward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593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7B2A-3674-4825-9EEE-6306318E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první blok?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F5F5-2466-4DF3-9B4C-D521C166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Binární soubor </a:t>
            </a:r>
            <a:endParaRPr lang="en-US" dirty="0"/>
          </a:p>
          <a:p>
            <a:pPr lvl="1"/>
            <a:r>
              <a:rPr lang="nl-NL" dirty="0">
                <a:solidFill>
                  <a:srgbClr val="000000"/>
                </a:solidFill>
                <a:latin typeface="Verdana" panose="020B0604030504040204" pitchFamily="34" charset="0"/>
              </a:rPr>
              <a:t>FILE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nl-N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Verdana" panose="020B0604030504040204" pitchFamily="34" charset="0"/>
              </a:rPr>
              <a:t>genesis</a:t>
            </a:r>
            <a:r>
              <a:rPr lang="nl-N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nl-N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Verdana" panose="020B0604030504040204" pitchFamily="34" charset="0"/>
              </a:rPr>
              <a:t>fopen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nl-NL" dirty="0">
                <a:solidFill>
                  <a:srgbClr val="7F007F"/>
                </a:solidFill>
                <a:latin typeface="Verdana" panose="020B0604030504040204" pitchFamily="34" charset="0"/>
              </a:rPr>
              <a:t>"blk00000.dat"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nl-N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l-NL" dirty="0">
                <a:solidFill>
                  <a:srgbClr val="7F007F"/>
                </a:solidFill>
                <a:latin typeface="Verdana" panose="020B0604030504040204" pitchFamily="34" charset="0"/>
              </a:rPr>
              <a:t>"rb"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DDB-C171-4E5F-B423-2BFD12F3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151DE-D441-4342-91FE-9AB5DCA6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" y="2564130"/>
            <a:ext cx="7292972" cy="3673158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BFBE5710-BBB5-4333-81FB-4C1CA5C61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4130"/>
            <a:ext cx="2938372" cy="3831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1B097B-BBCB-4E5E-8206-01D453A1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cs-CZ" dirty="0" err="1"/>
              <a:t>íky</a:t>
            </a:r>
            <a:r>
              <a:rPr lang="cs-CZ" dirty="0"/>
              <a:t> za váš čas a v pondělí zase na viděnou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48DB-9770-4304-8999-6B063B5B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PB071 | Union, Soubory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2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A72F2BB8-058E-47FD-9E59-509B4912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AD66581-684E-4832-A80B-0EF47CF0B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 čemu</a:t>
            </a:r>
            <a:r>
              <a:rPr lang="en-US" altLang="en-US"/>
              <a:t> jsou unie</a:t>
            </a:r>
            <a:r>
              <a:rPr lang="cs-CZ" altLang="en-US"/>
              <a:t> dobré?</a:t>
            </a:r>
            <a:endParaRPr lang="en-US" altLang="en-US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D62AC3F-2E75-4455-A653-494304B0F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99487" cy="5140325"/>
          </a:xfrm>
        </p:spPr>
        <p:txBody>
          <a:bodyPr/>
          <a:lstStyle/>
          <a:p>
            <a:pPr eaLnBrk="1" hangingPunct="1"/>
            <a:r>
              <a:rPr lang="cs-CZ" altLang="en-US" dirty="0"/>
              <a:t>Úspora času, pokud můžeme znovu-využít existující položku s jiným typem namísto jejího znovuvytvoření</a:t>
            </a:r>
          </a:p>
          <a:p>
            <a:pPr lvl="1" eaLnBrk="1" hangingPunct="1"/>
            <a:r>
              <a:rPr lang="cs-CZ" altLang="en-US" dirty="0"/>
              <a:t>např. </a:t>
            </a:r>
            <a:r>
              <a:rPr lang="cs-CZ" altLang="en-US" dirty="0" err="1"/>
              <a:t>předalokovaný</a:t>
            </a:r>
            <a:r>
              <a:rPr lang="cs-CZ" altLang="en-US" dirty="0"/>
              <a:t> seznam s různými hodnotami </a:t>
            </a:r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sz="1200" dirty="0"/>
          </a:p>
          <a:p>
            <a:pPr eaLnBrk="1" hangingPunct="1"/>
            <a:r>
              <a:rPr lang="cs-CZ" altLang="en-US" dirty="0"/>
              <a:t>Přímá inicializace pro první položku, další pomocí pojmenovaného </a:t>
            </a:r>
            <a:r>
              <a:rPr lang="cs-CZ" altLang="en-US" dirty="0" err="1"/>
              <a:t>inicializátoru</a:t>
            </a:r>
            <a:r>
              <a:rPr lang="cs-CZ" altLang="en-US" dirty="0"/>
              <a:t> (od C99</a:t>
            </a:r>
            <a:r>
              <a:rPr lang="en-US" altLang="en-US" dirty="0"/>
              <a:t>, </a:t>
            </a:r>
            <a:r>
              <a:rPr lang="en-US" altLang="en-US" dirty="0" err="1"/>
              <a:t>preferujte</a:t>
            </a:r>
            <a:r>
              <a:rPr lang="cs-CZ" altLang="en-US" dirty="0"/>
              <a:t>)</a:t>
            </a:r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81C76E54-D6D7-4E1F-82DA-4CD8BCFE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94062"/>
            <a:ext cx="899156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value_type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byte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value_t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iValue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unsigned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pNext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400" dirty="0" err="1">
                <a:solidFill>
                  <a:srgbClr val="00007F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value_type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valueType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value_t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;};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DDADBF-BE2A-471E-9192-D2DE2468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5838825"/>
            <a:ext cx="836612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intByte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cs-CZ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 1 </a:t>
            </a: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cs-CZ" altLang="en-US" sz="1800">
              <a:solidFill>
                <a:srgbClr val="00007F"/>
              </a:solidFill>
              <a:latin typeface="Courier New" panose="02070309020205020404" pitchFamily="49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union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intByte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{.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C469A069-55D0-4A9E-9028-BCB1C594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39547D2-338F-4E37-B1D8-EE10ED0440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Vstup a</a:t>
            </a:r>
            <a:r>
              <a:rPr lang="en-US" altLang="en-US">
                <a:solidFill>
                  <a:schemeClr val="bg2"/>
                </a:solidFill>
              </a:rPr>
              <a:t> </a:t>
            </a:r>
            <a:r>
              <a:rPr lang="cs-CZ" altLang="en-US">
                <a:solidFill>
                  <a:schemeClr val="bg2"/>
                </a:solidFill>
              </a:rPr>
              <a:t>výstup I</a:t>
            </a:r>
            <a:r>
              <a:rPr lang="en-US" altLang="en-US">
                <a:solidFill>
                  <a:schemeClr val="bg2"/>
                </a:solidFill>
              </a:rPr>
              <a:t>/O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3972F50D-F21E-46C1-A04D-62AF5B8D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PB071 | Union, Soubory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D7B54F1-509F-49FF-BE28-42A0C41D0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Standardní vstup a výstup</a:t>
            </a:r>
            <a:endParaRPr lang="en-US" altLang="en-US"/>
          </a:p>
        </p:txBody>
      </p:sp>
      <p:sp>
        <p:nvSpPr>
          <p:cNvPr id="794627" name="Rectangle 3">
            <a:extLst>
              <a:ext uri="{FF2B5EF4-FFF2-40B4-BE49-F238E27FC236}">
                <a16:creationId xmlns:a16="http://schemas.microsoft.com/office/drawing/2014/main" id="{34D57B4B-4DE2-4D2A-A210-305EE300C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/>
              <a:t>Koncept standardního vstupu a výstupu</a:t>
            </a:r>
          </a:p>
          <a:p>
            <a:pPr lvl="1" eaLnBrk="1" hangingPunct="1"/>
            <a:r>
              <a:rPr lang="cs-CZ" altLang="en-US" sz="2000"/>
              <a:t>program nemusí vědět, kdo mu dává vstupní data</a:t>
            </a:r>
          </a:p>
          <a:p>
            <a:pPr lvl="1" eaLnBrk="1" hangingPunct="1"/>
            <a:r>
              <a:rPr lang="cs-CZ" altLang="en-US" sz="2000"/>
              <a:t>program nemusí vědět, kam vypisuje výstupní data</a:t>
            </a:r>
          </a:p>
          <a:p>
            <a:pPr lvl="1" eaLnBrk="1" hangingPunct="1"/>
            <a:r>
              <a:rPr lang="cs-CZ" altLang="en-US" sz="2000"/>
              <a:t>defaultně standardní vstup </a:t>
            </a:r>
            <a:r>
              <a:rPr lang="en-US" altLang="en-US" sz="2000"/>
              <a:t>==</a:t>
            </a:r>
            <a:r>
              <a:rPr lang="cs-CZ" altLang="en-US" sz="2000"/>
              <a:t> </a:t>
            </a:r>
            <a:r>
              <a:rPr lang="cs-CZ" altLang="en-US" sz="2000" b="1">
                <a:latin typeface="Courier New" panose="02070309020205020404" pitchFamily="49" charset="0"/>
              </a:rPr>
              <a:t>klávesnice</a:t>
            </a:r>
          </a:p>
          <a:p>
            <a:pPr lvl="1" eaLnBrk="1" hangingPunct="1"/>
            <a:r>
              <a:rPr lang="cs-CZ" altLang="en-US" sz="2000"/>
              <a:t>defaultně standardní výstup </a:t>
            </a:r>
            <a:r>
              <a:rPr lang="en-US" altLang="en-US" sz="2000"/>
              <a:t>==</a:t>
            </a:r>
            <a:r>
              <a:rPr lang="cs-CZ" altLang="en-US" sz="2000"/>
              <a:t> </a:t>
            </a:r>
            <a:r>
              <a:rPr lang="cs-CZ" altLang="en-US" sz="2000" b="1">
                <a:latin typeface="Courier New" panose="02070309020205020404" pitchFamily="49" charset="0"/>
              </a:rPr>
              <a:t>obrazovka</a:t>
            </a:r>
          </a:p>
          <a:p>
            <a:pPr eaLnBrk="1" hangingPunct="1"/>
            <a:r>
              <a:rPr lang="cs-CZ" altLang="en-US" sz="2400"/>
              <a:t>Zařízení vstupu</a:t>
            </a:r>
            <a:r>
              <a:rPr lang="en-US" altLang="en-US" sz="2400"/>
              <a:t>/</a:t>
            </a:r>
            <a:r>
              <a:rPr lang="cs-CZ" altLang="en-US" sz="2400"/>
              <a:t>výstupu lze snadno zaměnit</a:t>
            </a:r>
          </a:p>
          <a:p>
            <a:pPr lvl="1" eaLnBrk="1" hangingPunct="1"/>
            <a:r>
              <a:rPr lang="cs-CZ" altLang="en-US" sz="2000"/>
              <a:t>standardní vstup ze souboru</a:t>
            </a:r>
          </a:p>
          <a:p>
            <a:pPr lvl="2" eaLnBrk="1" hangingPunct="1"/>
            <a:r>
              <a:rPr lang="en-US" altLang="en-US"/>
              <a:t>Windows</a:t>
            </a:r>
            <a:r>
              <a:rPr lang="cs-CZ" altLang="en-US"/>
              <a:t>: </a:t>
            </a:r>
            <a:r>
              <a:rPr lang="cs-CZ" altLang="en-US">
                <a:latin typeface="Courier New" panose="02070309020205020404" pitchFamily="49" charset="0"/>
              </a:rPr>
              <a:t>program</a:t>
            </a:r>
            <a:r>
              <a:rPr lang="en-US" altLang="en-US">
                <a:latin typeface="Courier New" panose="02070309020205020404" pitchFamily="49" charset="0"/>
              </a:rPr>
              <a:t>.exe &lt; </a:t>
            </a:r>
            <a:r>
              <a:rPr lang="cs-CZ" altLang="en-US">
                <a:latin typeface="Courier New" panose="02070309020205020404" pitchFamily="49" charset="0"/>
              </a:rPr>
              <a:t>soubor.txt</a:t>
            </a:r>
            <a:endParaRPr lang="en-US" altLang="en-US">
              <a:latin typeface="Courier New" panose="02070309020205020404" pitchFamily="49" charset="0"/>
            </a:endParaRPr>
          </a:p>
          <a:p>
            <a:pPr lvl="2" eaLnBrk="1" hangingPunct="1"/>
            <a:r>
              <a:rPr lang="cs-CZ" altLang="en-US"/>
              <a:t>Uni</a:t>
            </a:r>
            <a:r>
              <a:rPr lang="en-US" altLang="en-US"/>
              <a:t>x: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./program &lt; </a:t>
            </a:r>
            <a:r>
              <a:rPr lang="cs-CZ" altLang="en-US">
                <a:latin typeface="Courier New" panose="02070309020205020404" pitchFamily="49" charset="0"/>
              </a:rPr>
              <a:t>soubor</a:t>
            </a:r>
            <a:r>
              <a:rPr lang="en-US" altLang="en-US">
                <a:latin typeface="Courier New" panose="02070309020205020404" pitchFamily="49" charset="0"/>
              </a:rPr>
              <a:t>.</a:t>
            </a:r>
            <a:r>
              <a:rPr lang="cs-CZ" altLang="en-US">
                <a:latin typeface="Courier New" panose="02070309020205020404" pitchFamily="49" charset="0"/>
              </a:rPr>
              <a:t>txt</a:t>
            </a:r>
          </a:p>
          <a:p>
            <a:pPr lvl="1" eaLnBrk="1" hangingPunct="1"/>
            <a:r>
              <a:rPr lang="cs-CZ" altLang="en-US" sz="2000"/>
              <a:t>standardní výstup do souboru</a:t>
            </a:r>
          </a:p>
          <a:p>
            <a:pPr lvl="2" eaLnBrk="1" hangingPunct="1"/>
            <a:r>
              <a:rPr lang="en-US" altLang="en-US"/>
              <a:t>Windows</a:t>
            </a:r>
            <a:r>
              <a:rPr lang="cs-CZ" altLang="en-US"/>
              <a:t>: </a:t>
            </a:r>
            <a:r>
              <a:rPr lang="cs-CZ" altLang="en-US">
                <a:latin typeface="Courier New" panose="02070309020205020404" pitchFamily="49" charset="0"/>
              </a:rPr>
              <a:t>program</a:t>
            </a:r>
            <a:r>
              <a:rPr lang="en-US" altLang="en-US">
                <a:latin typeface="Courier New" panose="02070309020205020404" pitchFamily="49" charset="0"/>
              </a:rPr>
              <a:t>.exe &gt; output.txt</a:t>
            </a:r>
          </a:p>
          <a:p>
            <a:pPr lvl="2" eaLnBrk="1" hangingPunct="1"/>
            <a:r>
              <a:rPr lang="cs-CZ" altLang="en-US"/>
              <a:t>Uni</a:t>
            </a:r>
            <a:r>
              <a:rPr lang="en-US" altLang="en-US"/>
              <a:t>x: </a:t>
            </a:r>
            <a:r>
              <a:rPr lang="en-US" altLang="en-US">
                <a:latin typeface="Courier New" panose="02070309020205020404" pitchFamily="49" charset="0"/>
              </a:rPr>
              <a:t>./</a:t>
            </a:r>
            <a:r>
              <a:rPr lang="cs-CZ" altLang="en-US">
                <a:latin typeface="Courier New" panose="02070309020205020404" pitchFamily="49" charset="0"/>
              </a:rPr>
              <a:t>program</a:t>
            </a:r>
            <a:r>
              <a:rPr lang="en-US" altLang="en-US">
                <a:latin typeface="Courier New" panose="02070309020205020404" pitchFamily="49" charset="0"/>
              </a:rPr>
              <a:t> &gt; output.txt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.1|62.3|54.5|9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98.7|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4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97.9|0.7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2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6|21.6|11.8|69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|68.8|2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9|83.4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1.1|4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|37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0.2|23.8|26.9|33.5|8.8|31.9|27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3.2|77.7|99.7|1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9|31.5|22.7|42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|61|7.4|4.6|1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9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16.5|16.8|3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8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4|3.6|17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3.8|27.3|14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4.8|23.8|15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3.3|36|18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81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6.6|13.1|10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2.8|14.9|9|1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|46.2|25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1|67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5|6.6|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54.2|3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5.4|34.6|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7.3|88.6|65.2|5.1"/>
</p:tagLst>
</file>

<file path=ppt/theme/theme1.xml><?xml version="1.0" encoding="utf-8"?>
<a:theme xmlns:a="http://schemas.openxmlformats.org/drawingml/2006/main" name="2_Vlastní návrh">
  <a:themeElements>
    <a:clrScheme name="2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Sablona_FIMUNI</Template>
  <TotalTime>46576</TotalTime>
  <Words>5375</Words>
  <Application>Microsoft Office PowerPoint</Application>
  <PresentationFormat>On-screen Show (4:3)</PresentationFormat>
  <Paragraphs>746</Paragraphs>
  <Slides>64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Courier New</vt:lpstr>
      <vt:lpstr>Calibri</vt:lpstr>
      <vt:lpstr>Verdana</vt:lpstr>
      <vt:lpstr>Wingdings</vt:lpstr>
      <vt:lpstr>Arial</vt:lpstr>
      <vt:lpstr>2_Vlastní návrh</vt:lpstr>
      <vt:lpstr>PB071 – Principy nízkoúrovňového programování</vt:lpstr>
      <vt:lpstr>Union </vt:lpstr>
      <vt:lpstr>union</vt:lpstr>
      <vt:lpstr>struct vs. union (rozložení paměti)</vt:lpstr>
      <vt:lpstr>union – přístup na úrovni bajtů</vt:lpstr>
      <vt:lpstr>union – uložení různých typů v různý čas</vt:lpstr>
      <vt:lpstr>K čemu jsou unie dobré?</vt:lpstr>
      <vt:lpstr>Vstup a výstup I/O</vt:lpstr>
      <vt:lpstr>Standardní vstup a výstup</vt:lpstr>
      <vt:lpstr>Vstup a výstup v C</vt:lpstr>
      <vt:lpstr>Textová data</vt:lpstr>
      <vt:lpstr>Nový řádek</vt:lpstr>
      <vt:lpstr>Vyrovnávací paměť pro vstup a výstup</vt:lpstr>
      <vt:lpstr>Práce s vyrovnávací pamětí</vt:lpstr>
      <vt:lpstr>printf - podrobněji</vt:lpstr>
      <vt:lpstr>Počet desetinných míst a délka čísla</vt:lpstr>
      <vt:lpstr>Výpis čísla - ukázka</vt:lpstr>
      <vt:lpstr>Možnosti výpisu ukazatele a soustavy</vt:lpstr>
      <vt:lpstr>printf – chybný typ argumentu</vt:lpstr>
      <vt:lpstr>Formátované načítání ze vstupu</vt:lpstr>
      <vt:lpstr>scanf</vt:lpstr>
      <vt:lpstr>scanf ukázka Avatar</vt:lpstr>
      <vt:lpstr>Problematika ošetření délky vstupu</vt:lpstr>
      <vt:lpstr>Formátovaný zápis a čtení z řetězce</vt:lpstr>
      <vt:lpstr>sprintf(), sscanf() </vt:lpstr>
      <vt:lpstr>Ukázka sprint a snprintf</vt:lpstr>
      <vt:lpstr>Secure C library</vt:lpstr>
      <vt:lpstr>Secure C library – vybrané funkce</vt:lpstr>
      <vt:lpstr>Secure C library – vybrané funkce</vt:lpstr>
      <vt:lpstr>Problém: podpora Secure C library</vt:lpstr>
      <vt:lpstr>Práce se soubory</vt:lpstr>
      <vt:lpstr>Typy souborů</vt:lpstr>
      <vt:lpstr>Binární vs. textový</vt:lpstr>
      <vt:lpstr>Práce se soubory</vt:lpstr>
      <vt:lpstr>Jak otevřít soubor – mód otevření</vt:lpstr>
      <vt:lpstr>Otevření souboru</vt:lpstr>
      <vt:lpstr>Co je vlastně “handle”?</vt:lpstr>
      <vt:lpstr>char* vs. FILE*</vt:lpstr>
      <vt:lpstr>char* vs. FILE*</vt:lpstr>
      <vt:lpstr>PowerPoint Presentation</vt:lpstr>
      <vt:lpstr>Poznámky k otevření souboru</vt:lpstr>
      <vt:lpstr>Problém s koncem řádku</vt:lpstr>
      <vt:lpstr>Aktuální pozice v souboru</vt:lpstr>
      <vt:lpstr>Zavření souboru - fclose </vt:lpstr>
      <vt:lpstr>Čtení ze souboru</vt:lpstr>
      <vt:lpstr>Čtení ze souboru – ukázka po znacích</vt:lpstr>
      <vt:lpstr>Zápis do souboru</vt:lpstr>
      <vt:lpstr>Formátovaný zápis do souboru</vt:lpstr>
      <vt:lpstr>Aktuální pozice v souboru - změna</vt:lpstr>
      <vt:lpstr>stdin, stdout, stderr</vt:lpstr>
      <vt:lpstr>Odstranění, přejmenování, dočasný soubor </vt:lpstr>
      <vt:lpstr>Soubor – testování konce</vt:lpstr>
      <vt:lpstr>Funkce pro široké (UNICODE) znaky</vt:lpstr>
      <vt:lpstr>Další práce se souborovým systémem</vt:lpstr>
      <vt:lpstr>Shrnutí</vt:lpstr>
      <vt:lpstr>PowerPoint Presentation</vt:lpstr>
      <vt:lpstr>Kde je bitcoin blockchain uložený?</vt:lpstr>
      <vt:lpstr>PowerPoint Presentation</vt:lpstr>
      <vt:lpstr>Jak velký je blockchain?</vt:lpstr>
      <vt:lpstr>Kde je blockchain uložený? </vt:lpstr>
      <vt:lpstr>Jak ověřit správnost staženého blokchainu?</vt:lpstr>
      <vt:lpstr>/src/chainparams.cpp:CreateGenesisBlock()</vt:lpstr>
      <vt:lpstr>Jak vypadá první blok?</vt:lpstr>
      <vt:lpstr>Díky za váš čas a v pondělí zase na viděnou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</dc:title>
  <dc:creator>Petr</dc:creator>
  <cp:lastModifiedBy>xsvenda</cp:lastModifiedBy>
  <cp:revision>4713</cp:revision>
  <cp:lastPrinted>2014-03-31T11:51:49Z</cp:lastPrinted>
  <dcterms:created xsi:type="dcterms:W3CDTF">2010-08-06T08:20:19Z</dcterms:created>
  <dcterms:modified xsi:type="dcterms:W3CDTF">2024-04-05T13:19:44Z</dcterms:modified>
</cp:coreProperties>
</file>