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262" r:id="rId2"/>
    <p:sldId id="630" r:id="rId3"/>
    <p:sldId id="626" r:id="rId4"/>
    <p:sldId id="639" r:id="rId5"/>
    <p:sldId id="646" r:id="rId6"/>
    <p:sldId id="647" r:id="rId7"/>
    <p:sldId id="641" r:id="rId8"/>
    <p:sldId id="648" r:id="rId9"/>
    <p:sldId id="640" r:id="rId10"/>
    <p:sldId id="1519" r:id="rId11"/>
    <p:sldId id="649" r:id="rId12"/>
    <p:sldId id="1080" r:id="rId13"/>
    <p:sldId id="1081" r:id="rId14"/>
    <p:sldId id="652" r:id="rId15"/>
    <p:sldId id="653" r:id="rId16"/>
    <p:sldId id="659" r:id="rId17"/>
    <p:sldId id="651" r:id="rId18"/>
    <p:sldId id="584" r:id="rId19"/>
    <p:sldId id="682" r:id="rId20"/>
    <p:sldId id="1524" r:id="rId21"/>
    <p:sldId id="611" r:id="rId22"/>
    <p:sldId id="612" r:id="rId23"/>
    <p:sldId id="665" r:id="rId24"/>
    <p:sldId id="613" r:id="rId25"/>
    <p:sldId id="614" r:id="rId26"/>
    <p:sldId id="615" r:id="rId27"/>
    <p:sldId id="737" r:id="rId28"/>
    <p:sldId id="1082" r:id="rId29"/>
    <p:sldId id="687" r:id="rId30"/>
    <p:sldId id="704" r:id="rId31"/>
    <p:sldId id="705" r:id="rId32"/>
    <p:sldId id="706" r:id="rId33"/>
    <p:sldId id="707" r:id="rId34"/>
    <p:sldId id="708" r:id="rId35"/>
    <p:sldId id="709" r:id="rId36"/>
    <p:sldId id="710" r:id="rId37"/>
    <p:sldId id="711" r:id="rId38"/>
    <p:sldId id="712" r:id="rId39"/>
    <p:sldId id="713" r:id="rId40"/>
    <p:sldId id="714" r:id="rId41"/>
    <p:sldId id="715" r:id="rId42"/>
    <p:sldId id="716" r:id="rId43"/>
    <p:sldId id="717" r:id="rId44"/>
    <p:sldId id="628" r:id="rId45"/>
    <p:sldId id="1351" r:id="rId46"/>
    <p:sldId id="730" r:id="rId47"/>
    <p:sldId id="1498" r:id="rId48"/>
    <p:sldId id="1540" r:id="rId49"/>
    <p:sldId id="1619" r:id="rId50"/>
    <p:sldId id="1620" r:id="rId51"/>
    <p:sldId id="1621" r:id="rId52"/>
    <p:sldId id="1622" r:id="rId53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omic Sans MS" panose="030F0702030302020204" pitchFamily="66" charset="0"/>
      <p:regular r:id="rId60"/>
      <p:bold r:id="rId61"/>
      <p:italic r:id="rId62"/>
      <p:boldItalic r:id="rId63"/>
    </p:embeddedFont>
    <p:embeddedFont>
      <p:font typeface="Verdana" panose="020B0604030504040204" pitchFamily="34" charset="0"/>
      <p:regular r:id="rId64"/>
      <p:bold r:id="rId65"/>
      <p:italic r:id="rId66"/>
      <p:boldItalic r:id="rId6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52F42C"/>
    <a:srgbClr val="00CC00"/>
    <a:srgbClr val="CC6600"/>
    <a:srgbClr val="006600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7" autoAdjust="0"/>
    <p:restoredTop sz="49750" autoAdjust="0"/>
  </p:normalViewPr>
  <p:slideViewPr>
    <p:cSldViewPr>
      <p:cViewPr varScale="1">
        <p:scale>
          <a:sx n="76" d="100"/>
          <a:sy n="76" d="100"/>
        </p:scale>
        <p:origin x="100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8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650F441C-15F6-4A42-8FF4-28790F7DEA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F988B06C-2B61-4261-8511-059437D1988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>
            <a:extLst>
              <a:ext uri="{FF2B5EF4-FFF2-40B4-BE49-F238E27FC236}">
                <a16:creationId xmlns:a16="http://schemas.microsoft.com/office/drawing/2014/main" id="{F2338B58-1C44-49E2-A1C7-4D8E5D0BC52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>
            <a:extLst>
              <a:ext uri="{FF2B5EF4-FFF2-40B4-BE49-F238E27FC236}">
                <a16:creationId xmlns:a16="http://schemas.microsoft.com/office/drawing/2014/main" id="{5C65D8DB-61ED-4A15-9730-80CDFF93236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/>
            </a:lvl1pPr>
          </a:lstStyle>
          <a:p>
            <a:pPr>
              <a:defRPr/>
            </a:pPr>
            <a:fld id="{3B0FE909-AF92-46F2-B1FA-FFB3EE920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04513B-E178-4EBD-8741-AB9D0009E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32951-C4CC-4555-A222-D8E2616CDD2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E3BF05-3980-4534-8223-F331F3201A69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F679BB2-895D-4517-8A26-B085AF61A7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77C3C4-64E6-42C1-BB53-CBF836D52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3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E5A0F-04C0-4396-BEBA-BFE2C37E84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CF857-70E8-4F45-9802-A2AC5C8E4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506E23-86D5-4262-AEE4-289486EE5F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290F7D88-E062-466D-8C77-B16221BD13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4F93EBCB-EB00-4687-8EB2-8F4AA529F4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4FF90F33-4C99-4219-913A-C37B04520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D0A88A-C559-44C6-8360-B1F732060546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B1F746-1B00-4E55-B258-1FDB866EA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5CB1451-3ED3-4EFF-8F58-E1C33F481E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34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A542A-6356-4BAB-8D91-D77A307EB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D9D9D39-FFAB-499B-BD69-E20B9F257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2125663" cy="596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9350" cy="596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A1F56C-6145-4938-AF3C-5C21BBBF0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76FB406-134D-41E5-89A4-E32EAB02C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98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PB071 - Řetězce, const, argumenty main, funkční ukazatel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97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526A1-8CBC-435F-9CDB-FFAF76D44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9F5C5D5-A4EC-49DF-8E7B-0ABD4A3F1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9F8165-E2C3-46D6-B0A8-D4811142D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35772C3-FA5F-43F7-ADF0-3B7108431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84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412875"/>
            <a:ext cx="4137025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3F9A2BA-0DC1-408E-B7C1-E73EDC891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12AD5AD-6B5C-412F-9409-CFC222E6E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86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7895CA9-FE81-4245-82BD-4F4FF06C0B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716FBAD-77D4-491D-A8BF-F6C208784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63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4F85C31-B430-4966-98D2-F2B5BC7A2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A409B63-6D9A-4045-BD93-F337CEF7B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34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9A76410-68A8-43D9-86CA-AB63EFD44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C119DF0-60F0-4322-9E5A-6188CA497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98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B025C41-BFED-43CD-AF7F-8F860794C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3672A15-B2AA-461E-8045-587CC5293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59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7FABE31-C191-4C5F-B4E6-D3AC596C05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99B2105-9653-42C3-AA95-114F2C628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3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75B0F7-BB33-4998-8131-2C462359F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424862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986BAD5-AF00-4242-A354-B482A5C69C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7F845DA0-F3B6-4E64-B7CF-1988F6535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F02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C20CF1E5-7C82-4F4E-A85C-C833C278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F02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098485D7-A6C6-4860-ABAE-1E464A31B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31" name="Text Box 8">
            <a:extLst>
              <a:ext uri="{FF2B5EF4-FFF2-40B4-BE49-F238E27FC236}">
                <a16:creationId xmlns:a16="http://schemas.microsoft.com/office/drawing/2014/main" id="{312D00F2-E02B-459C-8728-9B037BE6E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6513513"/>
            <a:ext cx="1655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chemeClr val="bg1"/>
                </a:solidFill>
              </a:rPr>
              <a:t>PB071</a:t>
            </a:r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BFDEB809-C507-4617-A74F-E13088818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43ED2C62-8329-46B0-A636-CF260B2A9C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97638"/>
            <a:ext cx="7129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2D32"/>
        </a:buClr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panose="020B0604020202020204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31313"/>
        </a:buClr>
        <a:buFont typeface="Arial" panose="020B0604020202020204" pitchFamily="34" charset="0"/>
        <a:buChar char="●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panose="020B0604020202020204" pitchFamily="34" charset="0"/>
        <a:buChar char="●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●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dbtY1QHL6JcXgadNzijXjPjWpInOmL-/view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lusplus.com/reference/clibrary/cstrin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cppreference.com/w/c/string/byte/strcp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fi.muni.cz/usr/jkucera/pb071/sl4.htm" TargetMode="External"/><Relationship Id="rId2" Type="http://schemas.openxmlformats.org/officeDocument/2006/relationships/tags" Target="../tags/tag1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cplusplus.com/reference/clibrary/cctype/" TargetMode="Externa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X86_calling_convention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hyperlink" Target="http://cdecl.org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ty.de/fpt/zip/e_fpt.pdf" TargetMode="External"/><Relationship Id="rId2" Type="http://schemas.openxmlformats.org/officeDocument/2006/relationships/hyperlink" Target="http://www.newty.de/fpt/index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nioctib.tech/#/transaction/f2f398dace996dab12e0cfb02fb0b59de0ef0398be393d90ebc8ab397550370b" TargetMode="Externa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bitcoincore.org/en/download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mr7/vanityge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stream.info/tx/930a2114cdaa86e1fac46d15c74e81c09eee1d4150ff9d48e76cb0697d8e1d7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>
            <a:extLst>
              <a:ext uri="{FF2B5EF4-FFF2-40B4-BE49-F238E27FC236}">
                <a16:creationId xmlns:a16="http://schemas.microsoft.com/office/drawing/2014/main" id="{63A98E8F-FD9D-43B6-8CFF-8B162D4B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0EDC588-6B27-4A3E-AA9F-6278C0D60A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4438"/>
            <a:ext cx="7772400" cy="1025525"/>
          </a:xfrm>
        </p:spPr>
        <p:txBody>
          <a:bodyPr>
            <a:spAutoFit/>
          </a:bodyPr>
          <a:lstStyle/>
          <a:p>
            <a:pPr algn="ctr" eaLnBrk="1" hangingPunct="1"/>
            <a:r>
              <a:rPr lang="cs-CZ" altLang="en-US"/>
              <a:t>PB</a:t>
            </a:r>
            <a:r>
              <a:rPr lang="en-US" altLang="en-US"/>
              <a:t>071</a:t>
            </a:r>
            <a:r>
              <a:rPr lang="cs-CZ" altLang="en-US"/>
              <a:t> – Principy nízkoúrovňového programování</a:t>
            </a:r>
            <a:endParaRPr lang="en-US" altLang="en-US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6FDD27C-D610-4EEB-B837-E376035DAB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3938" y="3886200"/>
            <a:ext cx="7129462" cy="1752600"/>
          </a:xfrm>
        </p:spPr>
        <p:txBody>
          <a:bodyPr/>
          <a:lstStyle/>
          <a:p>
            <a:pPr eaLnBrk="1" hangingPunct="1"/>
            <a:r>
              <a:rPr lang="cs-CZ" altLang="en-US" dirty="0"/>
              <a:t>Textové řetězce, </a:t>
            </a:r>
            <a:r>
              <a:rPr lang="cs-CZ" altLang="en-US" dirty="0" err="1"/>
              <a:t>const</a:t>
            </a:r>
            <a:r>
              <a:rPr lang="cs-CZ" altLang="en-US" dirty="0"/>
              <a:t>, argumenty </a:t>
            </a:r>
            <a:r>
              <a:rPr lang="cs-CZ" altLang="en-US" dirty="0" err="1"/>
              <a:t>main</a:t>
            </a:r>
            <a:r>
              <a:rPr lang="cs-CZ" altLang="en-US" dirty="0"/>
              <a:t>, funkční ukazatel </a:t>
            </a:r>
            <a:endParaRPr lang="en-GB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3454DF-9EB2-4360-A818-747851715FC4}"/>
              </a:ext>
            </a:extLst>
          </p:cNvPr>
          <p:cNvSpPr txBox="1"/>
          <p:nvPr/>
        </p:nvSpPr>
        <p:spPr>
          <a:xfrm>
            <a:off x="157265" y="5447750"/>
            <a:ext cx="56339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GB" altLang="en-US" sz="2000" dirty="0" err="1"/>
              <a:t>Slidy</a:t>
            </a:r>
            <a:r>
              <a:rPr lang="en-GB" altLang="en-US" sz="2000" dirty="0"/>
              <a:t> pro </a:t>
            </a:r>
            <a:r>
              <a:rPr lang="cs-CZ" altLang="en-US" sz="2000" dirty="0"/>
              <a:t>komentáře (děkuji</a:t>
            </a:r>
            <a:r>
              <a:rPr lang="en-GB" altLang="en-US" sz="2000" dirty="0"/>
              <a:t>!</a:t>
            </a:r>
            <a:r>
              <a:rPr lang="cs-CZ" altLang="en-US" sz="2000" dirty="0"/>
              <a:t>):</a:t>
            </a:r>
            <a:endParaRPr lang="en-GB" altLang="en-US" sz="2000" dirty="0"/>
          </a:p>
          <a:p>
            <a:pPr algn="l" eaLnBrk="1" hangingPunct="1"/>
            <a:r>
              <a:rPr lang="en-US" altLang="en-US" sz="1800" dirty="0">
                <a:hlinkClick r:id="rId3"/>
              </a:rPr>
              <a:t>https://drive.google.com/file/d/1zdbtY1QHL6JcXgadNzijXjPjWpInOmL-/view?usp=sharing</a:t>
            </a:r>
            <a:endParaRPr lang="en-US" altLang="en-US" sz="1800" dirty="0"/>
          </a:p>
          <a:p>
            <a:pPr algn="l" eaLnBrk="1" hangingPunct="1"/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8CD0-91C3-63E0-8AE1-046C4BBD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použít který zápis?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16E9E-D6CC-5380-566B-E9FC8427E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Zápis v kódu by měl vyjadřovat zamýšlené použití </a:t>
            </a:r>
          </a:p>
          <a:p>
            <a:pPr lvl="1"/>
            <a:r>
              <a:rPr lang="cs-CZ" altLang="en-US" dirty="0"/>
              <a:t>I když pro překladač to bude stejné </a:t>
            </a:r>
          </a:p>
          <a:p>
            <a:pPr lvl="1"/>
            <a:r>
              <a:rPr lang="cs-CZ" altLang="en-US" dirty="0"/>
              <a:t>Programátor by měl z kódu pochopit sémantiku požití </a:t>
            </a:r>
          </a:p>
          <a:p>
            <a:r>
              <a:rPr lang="en-US" altLang="en-US" sz="2800" dirty="0" err="1">
                <a:solidFill>
                  <a:srgbClr val="000000"/>
                </a:solidFill>
                <a:latin typeface="Verdana" panose="020B0604030504040204" pitchFamily="34" charset="0"/>
              </a:rPr>
              <a:t>myString</a:t>
            </a:r>
            <a:r>
              <a:rPr lang="en-US" altLang="en-U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en-US" sz="2800" dirty="0">
                <a:solidFill>
                  <a:srgbClr val="007F7F"/>
                </a:solidFill>
                <a:latin typeface="Verdana" panose="020B0604030504040204" pitchFamily="34" charset="0"/>
              </a:rPr>
              <a:t>4</a:t>
            </a:r>
            <a:r>
              <a:rPr lang="en-US" altLang="en-U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];</a:t>
            </a:r>
            <a:endParaRPr lang="cs-CZ" altLang="en-US" sz="28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/>
            <a:r>
              <a:rPr lang="cs-CZ" altLang="en-US" dirty="0"/>
              <a:t>Pokud pracujeme s daty myšlenkově jako s </a:t>
            </a:r>
            <a:r>
              <a:rPr lang="cs-CZ" altLang="en-US" dirty="0">
                <a:solidFill>
                  <a:srgbClr val="0070C0"/>
                </a:solidFill>
              </a:rPr>
              <a:t>polem</a:t>
            </a:r>
            <a:endParaRPr lang="cs-CZ" altLang="en-US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r>
              <a:rPr lang="en-US" altLang="en-U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*(</a:t>
            </a:r>
            <a:r>
              <a:rPr lang="en-US" altLang="en-US" sz="2800" dirty="0" err="1">
                <a:solidFill>
                  <a:srgbClr val="000000"/>
                </a:solidFill>
                <a:latin typeface="Verdana" panose="020B0604030504040204" pitchFamily="34" charset="0"/>
              </a:rPr>
              <a:t>myString</a:t>
            </a:r>
            <a:r>
              <a:rPr lang="en-US" altLang="en-US" sz="2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US" altLang="en-US" sz="2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800" dirty="0">
                <a:solidFill>
                  <a:srgbClr val="007F7F"/>
                </a:solidFill>
                <a:latin typeface="Verdana" panose="020B0604030504040204" pitchFamily="34" charset="0"/>
              </a:rPr>
              <a:t>4</a:t>
            </a:r>
            <a:r>
              <a:rPr lang="en-US" altLang="en-U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cs-CZ" altLang="en-US" sz="28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/>
            <a:r>
              <a:rPr lang="cs-CZ" altLang="en-US" dirty="0"/>
              <a:t>Pokud pracujeme s daty myšlenkově jako s </a:t>
            </a:r>
            <a:r>
              <a:rPr lang="cs-CZ" altLang="en-US" dirty="0">
                <a:solidFill>
                  <a:srgbClr val="0070C0"/>
                </a:solidFill>
              </a:rPr>
              <a:t>ukazatelem</a:t>
            </a:r>
            <a:endParaRPr lang="cs-CZ" altLang="en-US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endParaRPr lang="en-US" altLang="en-US" sz="2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97746-DA38-A1F4-D3C8-2B767B371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92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26E9B6E2-96DD-4EF1-AF72-87033E0A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7605433-4422-4BCB-8411-21B8FE474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Knihovní funkce pro práci s řetězci</a:t>
            </a:r>
            <a:endParaRPr lang="en-US" altLang="en-US"/>
          </a:p>
        </p:txBody>
      </p:sp>
      <p:sp>
        <p:nvSpPr>
          <p:cNvPr id="546819" name="Rectangle 3">
            <a:extLst>
              <a:ext uri="{FF2B5EF4-FFF2-40B4-BE49-F238E27FC236}">
                <a16:creationId xmlns:a16="http://schemas.microsoft.com/office/drawing/2014/main" id="{2C7FC6F6-F667-4106-860E-82A7A50D3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en-US" sz="2400" dirty="0"/>
              <a:t>Hlavičkový soubor </a:t>
            </a:r>
            <a:r>
              <a:rPr lang="cs-CZ" altLang="en-US" sz="2400" dirty="0" err="1"/>
              <a:t>string.h</a:t>
            </a:r>
            <a:endParaRPr lang="cs-CZ" altLang="en-US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/>
              <a:t>#include &lt;</a:t>
            </a:r>
            <a:r>
              <a:rPr lang="en-US" altLang="en-US" sz="2000" dirty="0" err="1"/>
              <a:t>string.h</a:t>
            </a:r>
            <a:r>
              <a:rPr lang="en-US" altLang="en-US" sz="2000" dirty="0"/>
              <a:t>&gt;</a:t>
            </a:r>
            <a:endParaRPr lang="cs-CZ" alt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400" dirty="0"/>
              <a:t>Kompletní dokumentace dostupná např. na </a:t>
            </a:r>
            <a:r>
              <a:rPr lang="en-US" altLang="en-US" sz="2400" dirty="0">
                <a:hlinkClick r:id="rId3"/>
              </a:rPr>
              <a:t>http://www.cplusplus.com/reference/clibrary/cstring/</a:t>
            </a:r>
            <a:endParaRPr lang="cs-CZ" alt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400" dirty="0"/>
              <a:t>Nejdůležitější funkce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2000" dirty="0" err="1">
                <a:latin typeface="Courier New" panose="02070309020205020404" pitchFamily="49" charset="0"/>
              </a:rPr>
              <a:t>strcpy</a:t>
            </a:r>
            <a:r>
              <a:rPr lang="en-US" altLang="en-US" sz="2000" dirty="0">
                <a:latin typeface="Courier New" panose="02070309020205020404" pitchFamily="49" charset="0"/>
              </a:rPr>
              <a:t>, </a:t>
            </a:r>
            <a:r>
              <a:rPr lang="en-US" altLang="en-US" sz="2000" dirty="0" err="1">
                <a:latin typeface="Courier New" panose="02070309020205020404" pitchFamily="49" charset="0"/>
              </a:rPr>
              <a:t>strcat</a:t>
            </a:r>
            <a:r>
              <a:rPr lang="en-US" altLang="en-US" sz="2000" dirty="0">
                <a:latin typeface="Courier New" panose="02070309020205020404" pitchFamily="49" charset="0"/>
              </a:rPr>
              <a:t>, </a:t>
            </a:r>
            <a:r>
              <a:rPr lang="en-US" altLang="en-US" sz="2000" dirty="0" err="1">
                <a:latin typeface="Courier New" panose="02070309020205020404" pitchFamily="49" charset="0"/>
              </a:rPr>
              <a:t>strlen</a:t>
            </a:r>
            <a:r>
              <a:rPr lang="en-US" altLang="en-US" sz="2000" dirty="0">
                <a:latin typeface="Courier New" panose="02070309020205020404" pitchFamily="49" charset="0"/>
              </a:rPr>
              <a:t>, </a:t>
            </a:r>
            <a:r>
              <a:rPr lang="en-US" altLang="en-US" sz="2000" dirty="0" err="1">
                <a:latin typeface="Courier New" panose="02070309020205020404" pitchFamily="49" charset="0"/>
              </a:rPr>
              <a:t>strcmp</a:t>
            </a:r>
            <a:r>
              <a:rPr lang="en-US" altLang="en-US" sz="2000" dirty="0">
                <a:latin typeface="Courier New" panose="02070309020205020404" pitchFamily="49" charset="0"/>
              </a:rPr>
              <a:t>, </a:t>
            </a:r>
            <a:r>
              <a:rPr lang="en-US" altLang="en-US" sz="2000" dirty="0" err="1">
                <a:latin typeface="Courier New" panose="02070309020205020404" pitchFamily="49" charset="0"/>
              </a:rPr>
              <a:t>strchr</a:t>
            </a:r>
            <a:r>
              <a:rPr lang="en-US" altLang="en-US" sz="2000" dirty="0">
                <a:latin typeface="Courier New" panose="02070309020205020404" pitchFamily="49" charset="0"/>
              </a:rPr>
              <a:t>, </a:t>
            </a:r>
            <a:r>
              <a:rPr lang="en-US" altLang="en-US" sz="2000" dirty="0" err="1">
                <a:latin typeface="Courier New" panose="02070309020205020404" pitchFamily="49" charset="0"/>
              </a:rPr>
              <a:t>strstr</a:t>
            </a:r>
            <a:r>
              <a:rPr lang="en-US" altLang="en-US" sz="2000" dirty="0"/>
              <a:t>...</a:t>
            </a:r>
            <a:endParaRPr lang="cs-CZ" altLang="en-US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2000" dirty="0"/>
              <a:t>výpis řetězce</a:t>
            </a:r>
            <a:r>
              <a:rPr lang="en-US" altLang="en-US" sz="2000" dirty="0"/>
              <a:t>: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puts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myString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“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s”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myString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en-US" altLang="en-US" sz="1600" dirty="0">
                <a:solidFill>
                  <a:srgbClr val="007F00"/>
                </a:solidFill>
                <a:latin typeface="Courier New" panose="02070309020205020404" pitchFamily="49" charset="0"/>
              </a:rPr>
              <a:t>//</a:t>
            </a:r>
            <a:r>
              <a:rPr lang="en-US" altLang="en-US" sz="1600" dirty="0" err="1">
                <a:solidFill>
                  <a:srgbClr val="007F00"/>
                </a:solidFill>
                <a:latin typeface="Courier New" panose="02070309020205020404" pitchFamily="49" charset="0"/>
              </a:rPr>
              <a:t>stdio.h</a:t>
            </a:r>
            <a:endParaRPr lang="en-US" altLang="en-US" sz="16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400"/>
              <a:t>Obecná </a:t>
            </a:r>
            <a:r>
              <a:rPr lang="en-US" altLang="en-US" sz="2400" dirty="0" err="1"/>
              <a:t>pravidla</a:t>
            </a:r>
            <a:endParaRPr lang="cs-CZ" altLang="en-US" sz="2400" dirty="0"/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altLang="en-US" sz="2000" dirty="0"/>
              <a:t>funkce předpokládají korektní C řetězec ukončený nulou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altLang="en-US" sz="2000" dirty="0"/>
              <a:t>funkce modifikující řetězce (</a:t>
            </a:r>
            <a:r>
              <a:rPr lang="cs-CZ" altLang="en-US" sz="2000" dirty="0" err="1"/>
              <a:t>strcpy</a:t>
            </a:r>
            <a:r>
              <a:rPr lang="cs-CZ" altLang="en-US" sz="2000" dirty="0"/>
              <a:t>, </a:t>
            </a:r>
            <a:r>
              <a:rPr lang="cs-CZ" altLang="en-US" sz="2000" dirty="0" err="1"/>
              <a:t>strcat</a:t>
            </a:r>
            <a:r>
              <a:rPr lang="cs-CZ" altLang="en-US" sz="2000" dirty="0"/>
              <a:t>...) očekávají dostatečný paměťový prostor v cílovém řetězci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2000" dirty="0"/>
              <a:t>jinak zápis za koncem alokovaného místa a poškození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altLang="en-US" sz="2000" dirty="0"/>
              <a:t>při modifikaci většinou dochází ke korektnímu umístění koncové nuly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en-US" sz="2000" dirty="0"/>
              <a:t>pozor na výjimky</a:t>
            </a:r>
            <a:endParaRPr lang="en-US" alt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6E06-9C9B-4B05-AE96-DDB64E11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5" y="-119264"/>
            <a:ext cx="8507413" cy="993775"/>
          </a:xfrm>
        </p:spPr>
        <p:txBody>
          <a:bodyPr/>
          <a:lstStyle/>
          <a:p>
            <a:r>
              <a:rPr lang="en-US" altLang="en-US" dirty="0" err="1"/>
              <a:t>Jak</a:t>
            </a:r>
            <a:r>
              <a:rPr lang="en-US" altLang="en-US" dirty="0"/>
              <a:t> </a:t>
            </a:r>
            <a:r>
              <a:rPr lang="cs-CZ" altLang="en-US" dirty="0"/>
              <a:t>číst dokumentaci?</a:t>
            </a:r>
            <a:endParaRPr lang="en-US" dirty="0"/>
          </a:p>
        </p:txBody>
      </p:sp>
      <p:pic>
        <p:nvPicPr>
          <p:cNvPr id="6" name="Content Placeholder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0E7115C-7CD4-4E36-8D92-608803091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685800"/>
            <a:ext cx="6692846" cy="553197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C9B29-D8DC-4991-AA9A-FB42A569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1205C23-0CBB-4B12-9387-402A78EF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46" y="377624"/>
            <a:ext cx="4968671" cy="5989839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3E599EAF-D941-4E58-82CB-1CB14C24C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19800"/>
            <a:ext cx="80772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cs-CZ" altLang="en-US" sz="1800" b="0" i="1" dirty="0"/>
              <a:t>Převzato z </a:t>
            </a:r>
            <a:r>
              <a:rPr lang="en-US" sz="1800" dirty="0">
                <a:hlinkClick r:id="rId4"/>
              </a:rPr>
              <a:t>https://en.cppreference.com/w/c/string/byte/strcpy</a:t>
            </a:r>
            <a:endParaRPr lang="en-US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81679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6E06-9C9B-4B05-AE96-DDB64E11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5" y="-119264"/>
            <a:ext cx="8507413" cy="993775"/>
          </a:xfrm>
        </p:spPr>
        <p:txBody>
          <a:bodyPr/>
          <a:lstStyle/>
          <a:p>
            <a:r>
              <a:rPr lang="en-US" altLang="en-US" dirty="0" err="1"/>
              <a:t>Jak</a:t>
            </a:r>
            <a:r>
              <a:rPr lang="en-US" altLang="en-US" dirty="0"/>
              <a:t> </a:t>
            </a:r>
            <a:r>
              <a:rPr lang="cs-CZ" altLang="en-US" dirty="0"/>
              <a:t>číst dokumentaci?</a:t>
            </a:r>
            <a:endParaRPr lang="en-US" dirty="0"/>
          </a:p>
        </p:txBody>
      </p:sp>
      <p:pic>
        <p:nvPicPr>
          <p:cNvPr id="6" name="Content Placeholder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0E7115C-7CD4-4E36-8D92-608803091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685800"/>
            <a:ext cx="6692846" cy="553197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C9B29-D8DC-4991-AA9A-FB42A569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1205C23-0CBB-4B12-9387-402A78EF8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46" y="377624"/>
            <a:ext cx="4968671" cy="5989839"/>
          </a:xfrm>
          <a:prstGeom prst="rect">
            <a:avLst/>
          </a:prstGeom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5A0095A4-5000-4877-A5E3-F2EA6ED1824C}"/>
              </a:ext>
            </a:extLst>
          </p:cNvPr>
          <p:cNvSpPr>
            <a:spLocks/>
          </p:cNvSpPr>
          <p:nvPr/>
        </p:nvSpPr>
        <p:spPr bwMode="auto">
          <a:xfrm>
            <a:off x="5225592" y="490537"/>
            <a:ext cx="3048000" cy="304800"/>
          </a:xfrm>
          <a:prstGeom prst="borderCallout2">
            <a:avLst>
              <a:gd name="adj1" fmla="val 37500"/>
              <a:gd name="adj2" fmla="val -2500"/>
              <a:gd name="adj3" fmla="val 37500"/>
              <a:gd name="adj4" fmla="val -57083"/>
              <a:gd name="adj5" fmla="val 82815"/>
              <a:gd name="adj6" fmla="val -117866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dirty="0"/>
              <a:t>jméno funkce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04D08413-EB13-476C-8F2B-73E4708E5D54}"/>
              </a:ext>
            </a:extLst>
          </p:cNvPr>
          <p:cNvSpPr>
            <a:spLocks/>
          </p:cNvSpPr>
          <p:nvPr/>
        </p:nvSpPr>
        <p:spPr bwMode="auto">
          <a:xfrm>
            <a:off x="5454192" y="1709737"/>
            <a:ext cx="3048000" cy="533400"/>
          </a:xfrm>
          <a:prstGeom prst="borderCallout2">
            <a:avLst>
              <a:gd name="adj1" fmla="val 21431"/>
              <a:gd name="adj2" fmla="val -2500"/>
              <a:gd name="adj3" fmla="val 21431"/>
              <a:gd name="adj4" fmla="val -55315"/>
              <a:gd name="adj5" fmla="val -118750"/>
              <a:gd name="adj6" fmla="val -114065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deklarace funkce (funkční parametry, návratová hodnota...</a:t>
            </a:r>
            <a:endParaRPr lang="en-US" altLang="en-US" sz="1400">
              <a:latin typeface="Courier New" panose="02070309020205020404" pitchFamily="49" charset="0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E44886B7-CD1A-4590-A799-8CF60827FB7B}"/>
              </a:ext>
            </a:extLst>
          </p:cNvPr>
          <p:cNvSpPr>
            <a:spLocks/>
          </p:cNvSpPr>
          <p:nvPr/>
        </p:nvSpPr>
        <p:spPr bwMode="auto">
          <a:xfrm>
            <a:off x="5454192" y="2471737"/>
            <a:ext cx="3048000" cy="381000"/>
          </a:xfrm>
          <a:prstGeom prst="borderCallout2">
            <a:avLst>
              <a:gd name="adj1" fmla="val 30000"/>
              <a:gd name="adj2" fmla="val -2500"/>
              <a:gd name="adj3" fmla="val 30000"/>
              <a:gd name="adj4" fmla="val -55417"/>
              <a:gd name="adj5" fmla="val -192196"/>
              <a:gd name="adj6" fmla="val -125392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popis chování</a:t>
            </a:r>
            <a:endParaRPr lang="en-US" altLang="en-US" sz="1400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9B430AB7-74D2-4E98-ACA8-F04B647718FE}"/>
              </a:ext>
            </a:extLst>
          </p:cNvPr>
          <p:cNvSpPr>
            <a:spLocks/>
          </p:cNvSpPr>
          <p:nvPr/>
        </p:nvSpPr>
        <p:spPr bwMode="auto">
          <a:xfrm>
            <a:off x="5454192" y="3157537"/>
            <a:ext cx="3124200" cy="533400"/>
          </a:xfrm>
          <a:prstGeom prst="borderCallout2">
            <a:avLst>
              <a:gd name="adj1" fmla="val 21431"/>
              <a:gd name="adj2" fmla="val -2440"/>
              <a:gd name="adj3" fmla="val 21431"/>
              <a:gd name="adj4" fmla="val -50407"/>
              <a:gd name="adj5" fmla="val 22857"/>
              <a:gd name="adj6" fmla="val -78134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dirty="0"/>
              <a:t>detaily k parametrům, jejich očekávaný tvar</a:t>
            </a:r>
            <a:endParaRPr lang="en-US" altLang="en-US" sz="1400" dirty="0"/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D8C360DA-2DA7-4D74-9CAF-9B385B83D800}"/>
              </a:ext>
            </a:extLst>
          </p:cNvPr>
          <p:cNvSpPr>
            <a:spLocks/>
          </p:cNvSpPr>
          <p:nvPr/>
        </p:nvSpPr>
        <p:spPr bwMode="auto">
          <a:xfrm>
            <a:off x="5454192" y="3919537"/>
            <a:ext cx="3124200" cy="381000"/>
          </a:xfrm>
          <a:prstGeom prst="borderCallout2">
            <a:avLst>
              <a:gd name="adj1" fmla="val 30000"/>
              <a:gd name="adj2" fmla="val -2440"/>
              <a:gd name="adj3" fmla="val 30000"/>
              <a:gd name="adj4" fmla="val -36532"/>
              <a:gd name="adj5" fmla="val 414725"/>
              <a:gd name="adj6" fmla="val -133494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ukázka použití, velmi přínosné</a:t>
            </a:r>
            <a:endParaRPr lang="en-US" altLang="en-US" sz="1400"/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79D09625-DCE8-4027-B80B-B4B268007345}"/>
              </a:ext>
            </a:extLst>
          </p:cNvPr>
          <p:cNvSpPr>
            <a:spLocks/>
          </p:cNvSpPr>
          <p:nvPr/>
        </p:nvSpPr>
        <p:spPr bwMode="auto">
          <a:xfrm>
            <a:off x="1768219" y="5384798"/>
            <a:ext cx="3200400" cy="838200"/>
          </a:xfrm>
          <a:prstGeom prst="borderCallout2">
            <a:avLst>
              <a:gd name="adj1" fmla="val -18140"/>
              <a:gd name="adj2" fmla="val 92488"/>
              <a:gd name="adj3" fmla="val -50973"/>
              <a:gd name="adj4" fmla="val 141721"/>
              <a:gd name="adj5" fmla="val -9471"/>
              <a:gd name="adj6" fmla="val 141725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dirty="0"/>
              <a:t>příbuzné a související funkce, přínosné, pokud zobrazená funkce nesplňuje naše požadavky</a:t>
            </a:r>
            <a:endParaRPr lang="en-US" altLang="en-US" sz="1400" dirty="0"/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BAE4513B-7728-4AE0-89CE-437D88B534AC}"/>
              </a:ext>
            </a:extLst>
          </p:cNvPr>
          <p:cNvSpPr>
            <a:spLocks/>
          </p:cNvSpPr>
          <p:nvPr/>
        </p:nvSpPr>
        <p:spPr bwMode="auto">
          <a:xfrm>
            <a:off x="1447800" y="4495800"/>
            <a:ext cx="3124200" cy="381000"/>
          </a:xfrm>
          <a:prstGeom prst="borderCallout2">
            <a:avLst>
              <a:gd name="adj1" fmla="val 41650"/>
              <a:gd name="adj2" fmla="val 102130"/>
              <a:gd name="adj3" fmla="val 43981"/>
              <a:gd name="adj4" fmla="val 109525"/>
              <a:gd name="adj5" fmla="val 41909"/>
              <a:gd name="adj6" fmla="val 111450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dirty="0"/>
              <a:t>Odkazy ve standardu</a:t>
            </a:r>
            <a:endParaRPr lang="en-US" alt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99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84C3C2E5-03A0-4E77-B8E6-B22DD7E5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300E1ED-AC9A-4878-858D-480B33656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Nejdůležitější funkce pro řetězce</a:t>
            </a:r>
            <a:endParaRPr lang="en-US" altLang="en-US"/>
          </a:p>
        </p:txBody>
      </p:sp>
      <p:sp>
        <p:nvSpPr>
          <p:cNvPr id="553987" name="Rectangle 3">
            <a:extLst>
              <a:ext uri="{FF2B5EF4-FFF2-40B4-BE49-F238E27FC236}">
                <a16:creationId xmlns:a16="http://schemas.microsoft.com/office/drawing/2014/main" id="{1614FA7E-F9A2-4312-8166-53E99E47D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strlen(a)</a:t>
            </a:r>
            <a:r>
              <a:rPr lang="cs-CZ" altLang="en-US"/>
              <a:t> – délka řetězce bez koncové nuly</a:t>
            </a:r>
          </a:p>
          <a:p>
            <a:pPr lvl="1" eaLnBrk="1" hangingPunct="1"/>
            <a:r>
              <a:rPr lang="cs-CZ" altLang="en-US"/>
              <a:t>strl</a:t>
            </a:r>
            <a:r>
              <a:rPr lang="en-US" altLang="en-US"/>
              <a:t>e</a:t>
            </a:r>
            <a:r>
              <a:rPr lang="cs-CZ" altLang="en-US"/>
              <a:t>n(</a:t>
            </a:r>
            <a:r>
              <a:rPr lang="en-US" altLang="en-US"/>
              <a:t>“Hello”</a:t>
            </a:r>
            <a:r>
              <a:rPr lang="cs-CZ" altLang="en-US"/>
              <a:t>)</a:t>
            </a:r>
            <a:r>
              <a:rPr lang="en-US" altLang="en-US"/>
              <a:t> == 5</a:t>
            </a:r>
            <a:endParaRPr lang="cs-CZ" altLang="en-US"/>
          </a:p>
          <a:p>
            <a:pPr eaLnBrk="1" hangingPunct="1"/>
            <a:r>
              <a:rPr lang="cs-CZ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strcpy(a,b)</a:t>
            </a:r>
            <a:r>
              <a:rPr lang="cs-CZ" altLang="en-US"/>
              <a:t> – kopíruje obsah řetězce b do a</a:t>
            </a:r>
          </a:p>
          <a:p>
            <a:pPr lvl="1" eaLnBrk="1" hangingPunct="1"/>
            <a:r>
              <a:rPr lang="cs-CZ" altLang="en-US"/>
              <a:t>vrací ukazatel na začátek a</a:t>
            </a:r>
          </a:p>
          <a:p>
            <a:pPr lvl="1" eaLnBrk="1" hangingPunct="1"/>
            <a:r>
              <a:rPr lang="cs-CZ" altLang="en-US"/>
              <a:t>a musí být dostatečně dlouhý pro b</a:t>
            </a:r>
          </a:p>
          <a:p>
            <a:pPr eaLnBrk="1" hangingPunct="1"/>
            <a:r>
              <a:rPr lang="cs-CZ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strcat(a,b)</a:t>
            </a:r>
            <a:r>
              <a:rPr lang="cs-CZ" altLang="en-US"/>
              <a:t> – připojí řetězec b za a</a:t>
            </a:r>
          </a:p>
          <a:p>
            <a:pPr lvl="1" eaLnBrk="1" hangingPunct="1"/>
            <a:r>
              <a:rPr lang="cs-CZ" altLang="en-US"/>
              <a:t>nutná délka a:  strlen(a)</a:t>
            </a:r>
            <a:r>
              <a:rPr lang="en-US" altLang="en-US"/>
              <a:t> + strlen(b) + 1; (koncov</a:t>
            </a:r>
            <a:r>
              <a:rPr lang="cs-CZ" altLang="en-US"/>
              <a:t>á</a:t>
            </a:r>
            <a:r>
              <a:rPr lang="en-US" altLang="en-US"/>
              <a:t> nula)</a:t>
            </a:r>
          </a:p>
          <a:p>
            <a:pPr eaLnBrk="1" hangingPunct="1"/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strcmp(a,b)</a:t>
            </a:r>
            <a:r>
              <a:rPr lang="en-US" altLang="en-US"/>
              <a:t> – porovn</a:t>
            </a:r>
            <a:r>
              <a:rPr lang="cs-CZ" altLang="en-US"/>
              <a:t>á shodu a s b</a:t>
            </a:r>
          </a:p>
          <a:p>
            <a:pPr lvl="1" eaLnBrk="1" hangingPunct="1"/>
            <a:r>
              <a:rPr lang="cs-CZ" altLang="en-US"/>
              <a:t>vrací nulu, pokud jsou shodné (znaky i délka), </a:t>
            </a:r>
            <a:r>
              <a:rPr lang="en-US" altLang="en-US"/>
              <a:t>!0 jinak</a:t>
            </a:r>
          </a:p>
          <a:p>
            <a:pPr lvl="1" eaLnBrk="1" hangingPunct="1"/>
            <a:r>
              <a:rPr lang="en-US" altLang="en-US"/>
              <a:t>vrac</a:t>
            </a:r>
            <a:r>
              <a:rPr lang="cs-CZ" altLang="en-US"/>
              <a:t>í </a:t>
            </a:r>
            <a:r>
              <a:rPr lang="en-US" altLang="en-US"/>
              <a:t>&gt; 0 pokud je a </a:t>
            </a:r>
            <a:r>
              <a:rPr lang="cs-CZ" altLang="en-US"/>
              <a:t>větší než b, </a:t>
            </a:r>
            <a:r>
              <a:rPr lang="en-US" altLang="en-US"/>
              <a:t>&lt; 0 </a:t>
            </a:r>
            <a:r>
              <a:rPr lang="cs-CZ" altLang="en-US"/>
              <a:t>pokud je b </a:t>
            </a:r>
            <a:r>
              <a:rPr lang="en-US" altLang="en-US"/>
              <a:t>&gt; 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20B61AC0-1657-45BA-833B-A70E965F4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3F0B8FA-26BE-4311-AD23-E8BF01EDF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Nejdůležitější funkce pro řetězce</a:t>
            </a:r>
            <a:endParaRPr lang="en-US" altLang="en-US"/>
          </a:p>
        </p:txBody>
      </p:sp>
      <p:sp>
        <p:nvSpPr>
          <p:cNvPr id="555011" name="Rectangle 3">
            <a:extLst>
              <a:ext uri="{FF2B5EF4-FFF2-40B4-BE49-F238E27FC236}">
                <a16:creationId xmlns:a16="http://schemas.microsoft.com/office/drawing/2014/main" id="{FD642C2F-9D92-420D-9C53-EDC0D05A1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strchr</a:t>
            </a:r>
            <a:r>
              <a:rPr lang="cs-CZ" altLang="en-US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(a,</a:t>
            </a:r>
            <a:r>
              <a:rPr lang="en-US" altLang="en-US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c</a:t>
            </a:r>
            <a:r>
              <a:rPr lang="cs-CZ" altLang="en-US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2400" dirty="0"/>
              <a:t> – </a:t>
            </a:r>
            <a:r>
              <a:rPr lang="cs-CZ" altLang="en-US" sz="2400" dirty="0"/>
              <a:t>hledá výskyt znaku </a:t>
            </a:r>
            <a:r>
              <a:rPr lang="cs-CZ" altLang="en-US" sz="2400" dirty="0">
                <a:solidFill>
                  <a:schemeClr val="accent2"/>
                </a:solidFill>
              </a:rPr>
              <a:t>c</a:t>
            </a:r>
            <a:r>
              <a:rPr lang="cs-CZ" altLang="en-US" sz="2400" dirty="0"/>
              <a:t> v řetězci </a:t>
            </a:r>
            <a:r>
              <a:rPr lang="cs-CZ" altLang="en-US" sz="2400" dirty="0">
                <a:solidFill>
                  <a:schemeClr val="accent2"/>
                </a:solidFill>
              </a:rPr>
              <a:t>a</a:t>
            </a:r>
          </a:p>
          <a:p>
            <a:pPr lvl="1" eaLnBrk="1" hangingPunct="1"/>
            <a:r>
              <a:rPr lang="cs-CZ" altLang="en-US" sz="2000" dirty="0"/>
              <a:t>pokud ano, tak vrací ukazatel na první výskyt c, jinak NULL</a:t>
            </a:r>
          </a:p>
          <a:p>
            <a:pPr eaLnBrk="1" hangingPunct="1"/>
            <a:r>
              <a:rPr lang="cs-CZ" altLang="en-US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strstr</a:t>
            </a:r>
            <a:r>
              <a:rPr lang="cs-CZ" altLang="en-US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cs-CZ" altLang="en-US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a,b</a:t>
            </a:r>
            <a:r>
              <a:rPr lang="cs-CZ" altLang="en-US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cs-CZ" altLang="en-US" sz="2400" dirty="0"/>
              <a:t> </a:t>
            </a:r>
            <a:r>
              <a:rPr lang="en-US" altLang="en-US" sz="2400" dirty="0"/>
              <a:t>– </a:t>
            </a:r>
            <a:r>
              <a:rPr lang="cs-CZ" altLang="en-US" sz="2400" dirty="0"/>
              <a:t>hledá výskyt řetězce </a:t>
            </a:r>
            <a:r>
              <a:rPr lang="cs-CZ" altLang="en-US" sz="2400" dirty="0">
                <a:solidFill>
                  <a:schemeClr val="accent2"/>
                </a:solidFill>
              </a:rPr>
              <a:t>b</a:t>
            </a:r>
            <a:r>
              <a:rPr lang="cs-CZ" altLang="en-US" sz="2400" dirty="0"/>
              <a:t> v řetězci </a:t>
            </a:r>
            <a:r>
              <a:rPr lang="cs-CZ" altLang="en-US" sz="2400" dirty="0">
                <a:solidFill>
                  <a:schemeClr val="accent2"/>
                </a:solidFill>
              </a:rPr>
              <a:t>a</a:t>
            </a:r>
          </a:p>
          <a:p>
            <a:pPr lvl="1" eaLnBrk="1" hangingPunct="1"/>
            <a:r>
              <a:rPr lang="cs-CZ" altLang="en-US" sz="2000" dirty="0"/>
              <a:t>pokud ano, tak vrací ukazatel na první výskyt b, jinak NULL</a:t>
            </a:r>
          </a:p>
          <a:p>
            <a:pPr eaLnBrk="1" hangingPunct="1"/>
            <a:r>
              <a:rPr lang="cs-CZ" altLang="en-US" sz="2400" dirty="0"/>
              <a:t>Pro manipulaci se širokými znaky jsou dostupné analogické funkce v hlavičkovém souboru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wchar.h</a:t>
            </a:r>
            <a:endParaRPr lang="cs-CZ" altLang="en-US" sz="2400" b="1" dirty="0">
              <a:latin typeface="Courier New" panose="02070309020205020404" pitchFamily="49" charset="0"/>
            </a:endParaRPr>
          </a:p>
          <a:p>
            <a:pPr lvl="1" eaLnBrk="1" hangingPunct="1"/>
            <a:r>
              <a:rPr lang="cs-CZ" altLang="en-US" sz="2000" dirty="0" err="1"/>
              <a:t>Wide</a:t>
            </a:r>
            <a:r>
              <a:rPr lang="cs-CZ" altLang="en-US" sz="2000" dirty="0"/>
              <a:t> </a:t>
            </a:r>
            <a:r>
              <a:rPr lang="cs-CZ" altLang="en-US" sz="2000" dirty="0" err="1"/>
              <a:t>Character</a:t>
            </a:r>
            <a:r>
              <a:rPr lang="cs-CZ" altLang="en-US" sz="2000" dirty="0"/>
              <a:t> </a:t>
            </a:r>
            <a:r>
              <a:rPr lang="cs-CZ" altLang="en-US" sz="2000" dirty="0" err="1"/>
              <a:t>String</a:t>
            </a:r>
            <a:r>
              <a:rPr lang="cs-CZ" altLang="en-US" sz="2000" dirty="0"/>
              <a:t> (WCS)</a:t>
            </a:r>
          </a:p>
          <a:p>
            <a:pPr lvl="1" eaLnBrk="1" hangingPunct="1"/>
            <a:r>
              <a:rPr lang="cs-CZ" altLang="en-US" sz="2000" dirty="0"/>
              <a:t>název funkce obsahuje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wcs</a:t>
            </a:r>
            <a:r>
              <a:rPr lang="en-US" altLang="en-US" sz="2000" dirty="0"/>
              <a:t> </a:t>
            </a:r>
            <a:r>
              <a:rPr lang="cs-CZ" altLang="en-US" sz="2000" dirty="0"/>
              <a:t>namísto </a:t>
            </a:r>
            <a:r>
              <a:rPr lang="cs-CZ" altLang="en-US" sz="2000" b="1" dirty="0">
                <a:solidFill>
                  <a:schemeClr val="accent2"/>
                </a:solidFill>
              </a:rPr>
              <a:t>str</a:t>
            </a:r>
          </a:p>
          <a:p>
            <a:pPr lvl="1" eaLnBrk="1" hangingPunct="1"/>
            <a:r>
              <a:rPr lang="cs-CZ" altLang="en-US" sz="2000" dirty="0"/>
              <a:t>např. </a:t>
            </a:r>
            <a:r>
              <a:rPr lang="en-US" altLang="en-US" sz="2000" dirty="0" err="1">
                <a:latin typeface="Courier New" panose="02070309020205020404" pitchFamily="49" charset="0"/>
              </a:rPr>
              <a:t>wchar_t</a:t>
            </a:r>
            <a:r>
              <a:rPr lang="en-US" altLang="en-US" sz="2000" dirty="0">
                <a:latin typeface="Courier New" panose="02070309020205020404" pitchFamily="49" charset="0"/>
              </a:rPr>
              <a:t> *</a:t>
            </a:r>
            <a:r>
              <a:rPr lang="en-US" altLang="en-US" sz="20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wcs</a:t>
            </a:r>
            <a:r>
              <a:rPr lang="en-US" altLang="en-US" sz="2000" dirty="0" err="1">
                <a:latin typeface="Courier New" panose="02070309020205020404" pitchFamily="49" charset="0"/>
              </a:rPr>
              <a:t>cpy</a:t>
            </a:r>
            <a:r>
              <a:rPr lang="en-US" altLang="en-US" sz="2000" dirty="0">
                <a:latin typeface="Courier New" panose="02070309020205020404" pitchFamily="49" charset="0"/>
              </a:rPr>
              <a:t>(</a:t>
            </a:r>
            <a:r>
              <a:rPr lang="en-US" altLang="en-US" sz="2000" dirty="0" err="1">
                <a:latin typeface="Courier New" panose="02070309020205020404" pitchFamily="49" charset="0"/>
              </a:rPr>
              <a:t>wchar_t</a:t>
            </a:r>
            <a:r>
              <a:rPr lang="en-US" altLang="en-US" sz="2000" dirty="0">
                <a:latin typeface="Courier New" panose="02070309020205020404" pitchFamily="49" charset="0"/>
              </a:rPr>
              <a:t>*, const </a:t>
            </a:r>
            <a:r>
              <a:rPr lang="en-US" altLang="en-US" sz="2000" dirty="0" err="1">
                <a:latin typeface="Courier New" panose="02070309020205020404" pitchFamily="49" charset="0"/>
              </a:rPr>
              <a:t>wchar_t</a:t>
            </a:r>
            <a:r>
              <a:rPr lang="en-US" altLang="en-US" sz="2000" dirty="0">
                <a:latin typeface="Courier New" panose="02070309020205020404" pitchFamily="49" charset="0"/>
              </a:rPr>
              <a:t> *);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D902CB67-3A91-4A47-95AF-8A9F9557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ED885E3-2216-42D9-9504-C4416BFBC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Testování znaků v řetězci </a:t>
            </a:r>
            <a:r>
              <a:rPr lang="en-US" altLang="en-US"/>
              <a:t>&lt;ctype.h&gt;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83B6A63-02D4-46FC-80F9-A7CD048F6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graphicFrame>
        <p:nvGraphicFramePr>
          <p:cNvPr id="33797" name="Object 6">
            <a:extLst>
              <a:ext uri="{FF2B5EF4-FFF2-40B4-BE49-F238E27FC236}">
                <a16:creationId xmlns:a16="http://schemas.microsoft.com/office/drawing/2014/main" id="{8EE33BB7-5E49-4792-8892-8D408829ED00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2400" y="1066800"/>
          <a:ext cx="6781800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4" imgW="9244444" imgH="4673016" progId="">
                  <p:embed/>
                </p:oleObj>
              </mc:Choice>
              <mc:Fallback>
                <p:oleObj r:id="rId4" imgW="9244444" imgH="4673016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6781800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8">
            <a:extLst>
              <a:ext uri="{FF2B5EF4-FFF2-40B4-BE49-F238E27FC236}">
                <a16:creationId xmlns:a16="http://schemas.microsoft.com/office/drawing/2014/main" id="{C9621F80-F1B2-426A-8A01-151917C59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477000"/>
            <a:ext cx="80772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1200" b="0" i="1"/>
              <a:t>Převzato z </a:t>
            </a:r>
            <a:r>
              <a:rPr lang="en-US" altLang="en-US" sz="1200" b="0" i="1">
                <a:hlinkClick r:id="rId6"/>
              </a:rPr>
              <a:t>http://www.cplusplus.com/reference/clibrary/cctype/</a:t>
            </a:r>
            <a:r>
              <a:rPr lang="cs-CZ" altLang="en-US" sz="1200" b="0" i="1"/>
              <a:t> a </a:t>
            </a:r>
            <a:r>
              <a:rPr lang="cs-CZ" altLang="en-US" sz="1200" b="0" i="1">
                <a:hlinkClick r:id="rId7"/>
              </a:rPr>
              <a:t>http://www.fi.muni.cz/usr/jkucera/pb071/sl4.htm</a:t>
            </a:r>
            <a:endParaRPr lang="en-US" altLang="en-US" sz="1200" b="0" i="1"/>
          </a:p>
        </p:txBody>
      </p:sp>
      <p:graphicFrame>
        <p:nvGraphicFramePr>
          <p:cNvPr id="561156" name="Object 4">
            <a:extLst>
              <a:ext uri="{FF2B5EF4-FFF2-40B4-BE49-F238E27FC236}">
                <a16:creationId xmlns:a16="http://schemas.microsoft.com/office/drawing/2014/main" id="{68CBC610-D7E8-478D-9738-2B1B1F3AE1AD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905000" y="4419600"/>
          <a:ext cx="7239000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8" imgW="13892063" imgH="10780952" progId="">
                  <p:embed/>
                </p:oleObj>
              </mc:Choice>
              <mc:Fallback>
                <p:oleObj r:id="rId8" imgW="13892063" imgH="107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3408"/>
                      <a:stretch>
                        <a:fillRect/>
                      </a:stretch>
                    </p:blipFill>
                    <p:spPr bwMode="auto">
                      <a:xfrm>
                        <a:off x="1905000" y="4419600"/>
                        <a:ext cx="7239000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80B77DF8-3323-4323-B7BD-CCE73FC7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6D79750-11C9-40DC-96C3-B5742AC8F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Časté problémy</a:t>
            </a:r>
            <a:endParaRPr lang="en-US" altLang="en-US"/>
          </a:p>
        </p:txBody>
      </p:sp>
      <p:sp>
        <p:nvSpPr>
          <p:cNvPr id="552963" name="Rectangle 3">
            <a:extLst>
              <a:ext uri="{FF2B5EF4-FFF2-40B4-BE49-F238E27FC236}">
                <a16:creationId xmlns:a16="http://schemas.microsoft.com/office/drawing/2014/main" id="{5BC84A7A-53DF-49BA-9790-BF87E884B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Nedostatečně velký cílový řetězec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např. </a:t>
            </a:r>
            <a:r>
              <a:rPr lang="cs-CZ" altLang="en-US" sz="2000" dirty="0" err="1"/>
              <a:t>strcpy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Chybějící koncová nula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následné funkce nad řetězcem nefungují korektně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vznikne např. nevhodným přepisem (N+1 problém)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Nevložení koncové nuly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 err="1"/>
              <a:t>strncpy</a:t>
            </a:r>
            <a:endParaRPr lang="cs-CZ" altLang="en-US" sz="2000" dirty="0"/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Délka</a:t>
            </a:r>
            <a:r>
              <a:rPr lang="en-US" altLang="en-US" sz="2400" dirty="0"/>
              <a:t>/</a:t>
            </a:r>
            <a:r>
              <a:rPr lang="en-US" altLang="en-US" sz="2400" dirty="0" err="1"/>
              <a:t>velikost</a:t>
            </a:r>
            <a:r>
              <a:rPr lang="cs-CZ" altLang="en-US" sz="2400" dirty="0"/>
              <a:t> řetězce</a:t>
            </a:r>
            <a:r>
              <a:rPr lang="en-US" altLang="en-US" sz="2400" dirty="0"/>
              <a:t> bez </a:t>
            </a:r>
            <a:r>
              <a:rPr lang="cs-CZ" altLang="en-US" sz="2400" dirty="0"/>
              <a:t>místa pro koncovou nulu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 err="1"/>
              <a:t>strlen</a:t>
            </a:r>
            <a:endParaRPr lang="cs-CZ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7F"/>
                </a:solidFill>
              </a:rPr>
              <a:t>if</a:t>
            </a:r>
            <a:r>
              <a:rPr lang="en-US" altLang="en-US" sz="2400" dirty="0">
                <a:solidFill>
                  <a:srgbClr val="80808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(</a:t>
            </a:r>
            <a:r>
              <a:rPr lang="en-US" altLang="en-US" sz="2400" dirty="0">
                <a:solidFill>
                  <a:srgbClr val="000000"/>
                </a:solidFill>
              </a:rPr>
              <a:t>myString4</a:t>
            </a:r>
            <a:r>
              <a:rPr lang="en-US" altLang="en-US" sz="2400" dirty="0">
                <a:solidFill>
                  <a:srgbClr val="80808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==</a:t>
            </a:r>
            <a:r>
              <a:rPr lang="en-US" altLang="en-US" sz="2400" dirty="0">
                <a:solidFill>
                  <a:srgbClr val="808080"/>
                </a:solidFill>
              </a:rPr>
              <a:t> </a:t>
            </a:r>
            <a:r>
              <a:rPr lang="en-US" altLang="en-US" sz="2400" dirty="0">
                <a:solidFill>
                  <a:srgbClr val="7F007F"/>
                </a:solidFill>
              </a:rPr>
              <a:t>"Hello"</a:t>
            </a:r>
            <a:r>
              <a:rPr lang="en-US" altLang="en-US" sz="2400" b="1" dirty="0">
                <a:solidFill>
                  <a:srgbClr val="000000"/>
                </a:solidFill>
              </a:rPr>
              <a:t>)</a:t>
            </a:r>
            <a:r>
              <a:rPr lang="en-US" altLang="en-US" sz="2400" dirty="0">
                <a:solidFill>
                  <a:srgbClr val="80808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{</a:t>
            </a:r>
            <a:r>
              <a:rPr lang="en-US" altLang="en-US" sz="2400" dirty="0">
                <a:solidFill>
                  <a:srgbClr val="80808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}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chybn</a:t>
            </a:r>
            <a:r>
              <a:rPr lang="cs-CZ" altLang="en-US" sz="2000" dirty="0"/>
              <a:t>é, porovnává hodnotu ukazatelů, nikoli obsah řetězců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nutno použít </a:t>
            </a:r>
            <a:r>
              <a:rPr lang="en-US" altLang="en-US" sz="1800" b="1" dirty="0">
                <a:solidFill>
                  <a:srgbClr val="00007F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strcmp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myString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7F007F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Hello</a:t>
            </a:r>
            <a:r>
              <a:rPr lang="en-US" altLang="en-US" sz="1800" dirty="0">
                <a:solidFill>
                  <a:srgbClr val="7F007F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en-US" altLang="en-US" sz="18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8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cs-CZ" altLang="en-US" sz="1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Sčítání řetězců pomocí +</a:t>
            </a:r>
            <a:r>
              <a:rPr lang="cs-CZ" altLang="en-US" sz="2000" dirty="0"/>
              <a:t> (sčítá ukazatele namísto obsahu)</a:t>
            </a:r>
            <a:endParaRPr lang="en-US" altLang="en-US" sz="2000" dirty="0"/>
          </a:p>
        </p:txBody>
      </p:sp>
      <p:sp>
        <p:nvSpPr>
          <p:cNvPr id="552965" name="Text Box 5">
            <a:extLst>
              <a:ext uri="{FF2B5EF4-FFF2-40B4-BE49-F238E27FC236}">
                <a16:creationId xmlns:a16="http://schemas.microsoft.com/office/drawing/2014/main" id="{A141815A-DD10-42B9-8BFC-9B1F9AA40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33400"/>
            <a:ext cx="4227513" cy="835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myString1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[]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7F007F"/>
                </a:solidFill>
                <a:latin typeface="Courier New" panose="02070309020205020404" pitchFamily="49" charset="0"/>
              </a:rPr>
              <a:t>"Hello"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strcpy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myString1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7F007F"/>
                </a:solidFill>
                <a:latin typeface="Courier New" panose="02070309020205020404" pitchFamily="49" charset="0"/>
              </a:rPr>
              <a:t>"Hello world"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puts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myString1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</p:txBody>
      </p:sp>
      <p:sp>
        <p:nvSpPr>
          <p:cNvPr id="552966" name="Text Box 6">
            <a:extLst>
              <a:ext uri="{FF2B5EF4-FFF2-40B4-BE49-F238E27FC236}">
                <a16:creationId xmlns:a16="http://schemas.microsoft.com/office/drawing/2014/main" id="{A41BDA1F-FF60-4899-B1D0-0F7769DFD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1752600"/>
            <a:ext cx="48355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myString2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[]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"Hello"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myString2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strlen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myString2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)]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'!'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</p:txBody>
      </p:sp>
      <p:sp>
        <p:nvSpPr>
          <p:cNvPr id="552967" name="Text Box 7">
            <a:extLst>
              <a:ext uri="{FF2B5EF4-FFF2-40B4-BE49-F238E27FC236}">
                <a16:creationId xmlns:a16="http://schemas.microsoft.com/office/drawing/2014/main" id="{A11DED75-92B1-413F-9D62-2A0CAC74F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05200"/>
            <a:ext cx="58769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myString3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[]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7F007F"/>
                </a:solidFill>
                <a:latin typeface="Courier New" panose="02070309020205020404" pitchFamily="49" charset="0"/>
              </a:rPr>
              <a:t>"Hello"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strncpy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myString3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7F007F"/>
                </a:solidFill>
                <a:latin typeface="Courier New" panose="02070309020205020404" pitchFamily="49" charset="0"/>
              </a:rPr>
              <a:t>"Hello world"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strlen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myString3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</p:txBody>
      </p:sp>
      <p:sp>
        <p:nvSpPr>
          <p:cNvPr id="552968" name="Text Box 8">
            <a:extLst>
              <a:ext uri="{FF2B5EF4-FFF2-40B4-BE49-F238E27FC236}">
                <a16:creationId xmlns:a16="http://schemas.microsoft.com/office/drawing/2014/main" id="{213D4B64-64AA-4C7B-B965-B3961ADB2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4343400"/>
            <a:ext cx="4349750" cy="835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>
                <a:solidFill>
                  <a:srgbClr val="000000"/>
                </a:solidFill>
                <a:latin typeface="Courier New" panose="02070309020205020404" pitchFamily="49" charset="0"/>
              </a:rPr>
              <a:t>myString4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[]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>
                <a:solidFill>
                  <a:srgbClr val="7F007F"/>
                </a:solidFill>
                <a:latin typeface="Courier New" panose="02070309020205020404" pitchFamily="49" charset="0"/>
              </a:rPr>
              <a:t>"Hello"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>
                <a:solidFill>
                  <a:srgbClr val="000000"/>
                </a:solidFill>
                <a:latin typeface="Courier New" panose="02070309020205020404" pitchFamily="49" charset="0"/>
              </a:rPr>
              <a:t>myString5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strlen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 dirty="0">
                <a:solidFill>
                  <a:srgbClr val="000000"/>
                </a:solidFill>
                <a:latin typeface="Courier New" panose="02070309020205020404" pitchFamily="49" charset="0"/>
              </a:rPr>
              <a:t>myString4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)];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strcpy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 dirty="0">
                <a:solidFill>
                  <a:srgbClr val="000000"/>
                </a:solidFill>
                <a:latin typeface="Courier New" panose="02070309020205020404" pitchFamily="49" charset="0"/>
              </a:rPr>
              <a:t>myString5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>
                <a:solidFill>
                  <a:srgbClr val="000000"/>
                </a:solidFill>
                <a:latin typeface="Courier New" panose="02070309020205020404" pitchFamily="49" charset="0"/>
              </a:rPr>
              <a:t>myString4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600" dirty="0"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5" grpId="0" animBg="1"/>
      <p:bldP spid="552966" grpId="0" animBg="1"/>
      <p:bldP spid="552967" grpId="0" animBg="1"/>
      <p:bldP spid="5529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35EB40DF-4902-4E56-A39B-53BB71C0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F733F03-A5B9-46D3-B380-EAFC9AA20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Pole řetězců</a:t>
            </a:r>
            <a:endParaRPr lang="en-US" altLang="en-US"/>
          </a:p>
        </p:txBody>
      </p:sp>
      <p:sp>
        <p:nvSpPr>
          <p:cNvPr id="476163" name="Rectangle 3">
            <a:extLst>
              <a:ext uri="{FF2B5EF4-FFF2-40B4-BE49-F238E27FC236}">
                <a16:creationId xmlns:a16="http://schemas.microsoft.com/office/drawing/2014/main" id="{426AEEF9-1B86-4464-AC2C-7A9C1003D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/>
              <a:t>Pole ukazatelů na řetězce</a:t>
            </a:r>
          </a:p>
          <a:p>
            <a:pPr eaLnBrk="1" hangingPunct="1"/>
            <a:r>
              <a:rPr lang="cs-CZ" altLang="en-US" sz="2400"/>
              <a:t>Typicky nepravoúhlé (řetězce jsou různé dlouhé)</a:t>
            </a:r>
          </a:p>
          <a:p>
            <a:pPr eaLnBrk="1" hangingPunct="1"/>
            <a:r>
              <a:rPr lang="cs-CZ" altLang="en-US" sz="2400"/>
              <a:t>Použití často pro skupinu konstantních řetězců</a:t>
            </a:r>
          </a:p>
          <a:p>
            <a:pPr lvl="1" eaLnBrk="1" hangingPunct="1"/>
            <a:r>
              <a:rPr lang="cs-CZ" altLang="en-US" sz="2000"/>
              <a:t>např. dny v týdnu</a:t>
            </a:r>
          </a:p>
          <a:p>
            <a:pPr lvl="1" eaLnBrk="1" hangingPunct="1"/>
            <a:r>
              <a:rPr lang="en-US" altLang="en-US" sz="2000" b="1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2000" b="1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US" altLang="en-US" sz="20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</a:rPr>
              <a:t>dayNames</a:t>
            </a:r>
            <a:r>
              <a:rPr lang="en-US" altLang="en-US" sz="20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en-US" sz="20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20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en-US" sz="2000">
                <a:solidFill>
                  <a:srgbClr val="7F007F"/>
                </a:solidFill>
                <a:latin typeface="Verdana" panose="020B0604030504040204" pitchFamily="34" charset="0"/>
              </a:rPr>
              <a:t>"Pondeli"</a:t>
            </a:r>
            <a:r>
              <a:rPr lang="en-US" altLang="en-US" sz="20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0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>
                <a:solidFill>
                  <a:srgbClr val="7F007F"/>
                </a:solidFill>
                <a:latin typeface="Verdana" panose="020B0604030504040204" pitchFamily="34" charset="0"/>
              </a:rPr>
              <a:t>"Utery"</a:t>
            </a:r>
            <a:r>
              <a:rPr lang="en-US" altLang="en-US" sz="20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0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>
                <a:solidFill>
                  <a:srgbClr val="7F007F"/>
                </a:solidFill>
                <a:latin typeface="Verdana" panose="020B0604030504040204" pitchFamily="34" charset="0"/>
              </a:rPr>
              <a:t>"Streda"</a:t>
            </a:r>
            <a:r>
              <a:rPr lang="en-US" altLang="en-US" sz="2000" b="1">
                <a:solidFill>
                  <a:srgbClr val="000000"/>
                </a:solidFill>
                <a:latin typeface="Verdana" panose="020B0604030504040204" pitchFamily="34" charset="0"/>
              </a:rPr>
              <a:t>};</a:t>
            </a:r>
            <a:endParaRPr lang="en-US" altLang="en-US" sz="20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2" eaLnBrk="1" hangingPunct="1"/>
            <a:r>
              <a:rPr lang="en-US" altLang="en-US"/>
              <a:t>pole se </a:t>
            </a:r>
            <a:r>
              <a:rPr lang="cs-CZ" altLang="en-US"/>
              <a:t>třemi položkami typ</a:t>
            </a:r>
            <a:r>
              <a:rPr lang="en-US" altLang="en-US"/>
              <a:t>u c</a:t>
            </a:r>
            <a:r>
              <a:rPr lang="cs-CZ" altLang="en-US"/>
              <a:t>har</a:t>
            </a:r>
            <a:r>
              <a:rPr lang="en-US" altLang="en-US"/>
              <a:t>*</a:t>
            </a:r>
          </a:p>
          <a:p>
            <a:pPr lvl="2" eaLnBrk="1" hangingPunct="1"/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</a:rPr>
              <a:t>dayNames</a:t>
            </a:r>
            <a:r>
              <a:rPr lang="en-US" altLang="en-US" sz="2000" b="1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cs-CZ" altLang="en-US" sz="2000" b="1">
                <a:solidFill>
                  <a:srgbClr val="000000"/>
                </a:solidFill>
                <a:latin typeface="Verdana" panose="020B0604030504040204" pitchFamily="34" charset="0"/>
              </a:rPr>
              <a:t>0</a:t>
            </a:r>
            <a:r>
              <a:rPr lang="en-US" altLang="en-US" sz="2000" b="1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altLang="en-US" sz="20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/>
              <a:t>ukazuje na konstantn</a:t>
            </a:r>
            <a:r>
              <a:rPr lang="cs-CZ" altLang="en-US"/>
              <a:t>í řetězec </a:t>
            </a:r>
            <a:r>
              <a:rPr lang="en-US" altLang="en-US" sz="2000">
                <a:solidFill>
                  <a:srgbClr val="7F007F"/>
                </a:solidFill>
                <a:latin typeface="Verdana" panose="020B0604030504040204" pitchFamily="34" charset="0"/>
              </a:rPr>
              <a:t>"Pondeli"</a:t>
            </a:r>
            <a:endParaRPr lang="cs-CZ" altLang="en-US"/>
          </a:p>
          <a:p>
            <a:pPr eaLnBrk="1" hangingPunct="1"/>
            <a:r>
              <a:rPr lang="cs-CZ" altLang="en-US" sz="2400"/>
              <a:t>Co způsobí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strcpy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dayNames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200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],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7F007F"/>
                </a:solidFill>
                <a:latin typeface="Courier New" panose="02070309020205020404" pitchFamily="49" charset="0"/>
              </a:rPr>
              <a:t>"Ctvrtek"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en-US" altLang="en-US" sz="2400"/>
              <a:t>?</a:t>
            </a:r>
          </a:p>
          <a:p>
            <a:pPr lvl="1" eaLnBrk="1" hangingPunct="1"/>
            <a:r>
              <a:rPr lang="en-US" altLang="en-US" sz="2000"/>
              <a:t>zapisujeme do </a:t>
            </a:r>
            <a:r>
              <a:rPr lang="cs-CZ" altLang="en-US" sz="2000"/>
              <a:t>paměti s konstantním řetězcem</a:t>
            </a:r>
          </a:p>
          <a:p>
            <a:pPr lvl="1" eaLnBrk="1" hangingPunct="1"/>
            <a:r>
              <a:rPr lang="cs-CZ" altLang="en-US" sz="2000"/>
              <a:t>pravděpodobně způsobí pád, je vhodné nechat kontrolovat překladačem (klíčové slovo </a:t>
            </a:r>
            <a:r>
              <a:rPr lang="cs-CZ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const</a:t>
            </a:r>
            <a:r>
              <a:rPr lang="cs-CZ" altLang="en-US" sz="2000"/>
              <a:t> – viz. dále) </a:t>
            </a:r>
            <a:endParaRPr lang="en-US" altLang="en-US" sz="2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>
            <a:extLst>
              <a:ext uri="{FF2B5EF4-FFF2-40B4-BE49-F238E27FC236}">
                <a16:creationId xmlns:a16="http://schemas.microsoft.com/office/drawing/2014/main" id="{750C9D42-AF7D-4734-A998-867E742B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04714536-4F11-4AE1-989B-6243425F2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Demo – </a:t>
            </a:r>
            <a:r>
              <a:rPr lang="cs-CZ" altLang="en-US"/>
              <a:t>problémy s řetězci</a:t>
            </a:r>
            <a:endParaRPr lang="en-US" altLang="en-US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FCC5F26-07E6-4EB9-B261-CAC2CD884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6E73F720-C2DE-4A98-A641-186FEE3CD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36650"/>
            <a:ext cx="6591300" cy="52228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dirty="0">
                <a:solidFill>
                  <a:srgbClr val="00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void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 err="1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demoStringProblems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()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{</a:t>
            </a: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</a:t>
            </a:r>
            <a:r>
              <a:rPr lang="en-US" altLang="zh-CN" sz="1400" dirty="0">
                <a:solidFill>
                  <a:srgbClr val="00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char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myString1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[]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=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"Hello"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;</a:t>
            </a: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</a:t>
            </a:r>
            <a:r>
              <a:rPr lang="en-US" altLang="zh-CN" sz="1400" b="0" dirty="0" err="1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strcpy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(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myString1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,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"Hello world"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);</a:t>
            </a: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puts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(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myString1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);</a:t>
            </a: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</a:t>
            </a:r>
            <a:r>
              <a:rPr lang="en-US" altLang="zh-CN" sz="1400" dirty="0">
                <a:solidFill>
                  <a:srgbClr val="00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char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myString2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[]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=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"Hello"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;</a:t>
            </a: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myString2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[</a:t>
            </a:r>
            <a:r>
              <a:rPr lang="en-US" altLang="zh-CN" sz="1400" b="0" dirty="0" err="1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strlen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(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myString2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)]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=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'!'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;</a:t>
            </a: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puts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(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myString2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);</a:t>
            </a: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</a:t>
            </a:r>
            <a:r>
              <a:rPr lang="en-US" altLang="zh-CN" sz="1400" dirty="0">
                <a:solidFill>
                  <a:srgbClr val="00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char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myString3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[]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=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"Hello"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;</a:t>
            </a: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</a:t>
            </a:r>
            <a:r>
              <a:rPr lang="en-US" altLang="zh-CN" sz="1400" b="0" dirty="0" err="1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strncpy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(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myString3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,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"Hello world"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,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dirty="0" err="1">
                <a:solidFill>
                  <a:srgbClr val="00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sizeof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(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myString3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));</a:t>
            </a: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</a:t>
            </a:r>
            <a:r>
              <a:rPr lang="en-US" altLang="zh-CN" sz="1400" dirty="0">
                <a:solidFill>
                  <a:srgbClr val="00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char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myString4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[]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=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"Hello"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;</a:t>
            </a: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</a:t>
            </a:r>
            <a:r>
              <a:rPr lang="en-US" altLang="zh-CN" sz="1400" dirty="0">
                <a:solidFill>
                  <a:srgbClr val="00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char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myString5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[</a:t>
            </a:r>
            <a:r>
              <a:rPr lang="en-US" altLang="zh-CN" sz="1400" b="0" dirty="0" err="1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strlen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(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myString4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)];</a:t>
            </a: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</a:t>
            </a:r>
            <a:r>
              <a:rPr lang="en-US" altLang="zh-CN" sz="1400" b="0" dirty="0" err="1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strcpy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(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myString4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,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myString5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);</a:t>
            </a: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</a:t>
            </a:r>
            <a:r>
              <a:rPr lang="en-US" altLang="zh-CN" sz="1400" dirty="0">
                <a:solidFill>
                  <a:srgbClr val="00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char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myString6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[]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=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"Hello"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;</a:t>
            </a: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</a:t>
            </a:r>
            <a:r>
              <a:rPr lang="en-US" altLang="zh-CN" sz="1400" dirty="0">
                <a:solidFill>
                  <a:srgbClr val="00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if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(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myString6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==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"Hello"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)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{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}</a:t>
            </a: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</a:t>
            </a:r>
            <a:r>
              <a:rPr lang="en-US" altLang="zh-CN" sz="1400" dirty="0">
                <a:solidFill>
                  <a:srgbClr val="00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char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*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 err="1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dayNames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[]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=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{</a:t>
            </a:r>
            <a:r>
              <a:rPr lang="en-US" altLang="zh-CN" sz="1400" b="0" dirty="0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"</a:t>
            </a:r>
            <a:r>
              <a:rPr lang="en-US" altLang="zh-CN" sz="1400" b="0" dirty="0" err="1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Pondeli</a:t>
            </a:r>
            <a:r>
              <a:rPr lang="en-US" altLang="zh-CN" sz="1400" b="0" dirty="0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"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,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"</a:t>
            </a:r>
            <a:r>
              <a:rPr lang="en-US" altLang="zh-CN" sz="1400" b="0" dirty="0" err="1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Utery</a:t>
            </a:r>
            <a:r>
              <a:rPr lang="en-US" altLang="zh-CN" sz="1400" b="0" dirty="0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"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,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"</a:t>
            </a:r>
            <a:r>
              <a:rPr lang="en-US" altLang="zh-CN" sz="1400" b="0" dirty="0" err="1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Streda</a:t>
            </a:r>
            <a:r>
              <a:rPr lang="en-US" altLang="zh-CN" sz="1400" b="0" dirty="0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"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};</a:t>
            </a: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</a:t>
            </a:r>
            <a:r>
              <a:rPr lang="en-US" altLang="zh-CN" sz="1400" b="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puts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(</a:t>
            </a:r>
            <a:r>
              <a:rPr lang="en-US" altLang="zh-CN" sz="1400" b="0" dirty="0" err="1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dayNames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[</a:t>
            </a:r>
            <a:r>
              <a:rPr lang="en-US" altLang="zh-CN" sz="1400" b="0" dirty="0">
                <a:solidFill>
                  <a:srgbClr val="007F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0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]);</a:t>
            </a: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</a:t>
            </a:r>
            <a:r>
              <a:rPr lang="en-US" altLang="zh-CN" sz="1400" b="0" dirty="0" err="1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strcpy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(</a:t>
            </a:r>
            <a:r>
              <a:rPr lang="en-US" altLang="zh-CN" sz="1400" b="0" dirty="0" err="1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dayNames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[</a:t>
            </a:r>
            <a:r>
              <a:rPr lang="en-US" altLang="zh-CN" sz="1400" b="0" dirty="0">
                <a:solidFill>
                  <a:srgbClr val="007F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0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],</a:t>
            </a:r>
            <a:r>
              <a:rPr lang="en-US" altLang="zh-CN" sz="1400" b="0" dirty="0">
                <a:solidFill>
                  <a:srgbClr val="80808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altLang="zh-CN" sz="1400" b="0" dirty="0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"</a:t>
            </a:r>
            <a:r>
              <a:rPr lang="en-US" altLang="zh-CN" sz="1400" b="0" dirty="0" err="1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Ctvrtek</a:t>
            </a:r>
            <a:r>
              <a:rPr lang="en-US" altLang="zh-CN" sz="1400" b="0" dirty="0">
                <a:solidFill>
                  <a:srgbClr val="7F007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"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);</a:t>
            </a:r>
            <a:endParaRPr lang="en-US" altLang="zh-CN" sz="1400" b="0" dirty="0">
              <a:solidFill>
                <a:srgbClr val="80808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}</a:t>
            </a:r>
            <a:endParaRPr lang="en-US" altLang="en-US" sz="1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B5769BA7-7294-474F-B61B-572DBC18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08A07CB-1160-4810-A83E-A1CA96C7C9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11438"/>
            <a:ext cx="7772400" cy="50800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>
                <a:solidFill>
                  <a:schemeClr val="bg2"/>
                </a:solidFill>
              </a:rPr>
              <a:t>Textové řetězce</a:t>
            </a:r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24E1F-C277-4F3E-8376-F75DCBA6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Umí C aritmetiku s mixovanými typy?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D8D43136-4D26-4385-A4F3-9E2BD2043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30770"/>
            <a:ext cx="5950477" cy="536414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C5869-E90A-4878-8AD5-4E9067A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| PB071 - Řetězce, const, argumenty main, funkční ukazatel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427097-AA3D-465B-98C9-A0E428A43F0F}"/>
              </a:ext>
            </a:extLst>
          </p:cNvPr>
          <p:cNvSpPr txBox="1">
            <a:spLocks/>
          </p:cNvSpPr>
          <p:nvPr/>
        </p:nvSpPr>
        <p:spPr bwMode="auto">
          <a:xfrm>
            <a:off x="468313" y="1412875"/>
            <a:ext cx="8424862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“-0.5” + 1 == </a:t>
            </a:r>
            <a:r>
              <a:rPr lang="cs-CZ" b="0" kern="0" dirty="0"/>
              <a:t>?</a:t>
            </a:r>
          </a:p>
          <a:p>
            <a:r>
              <a:rPr lang="cs-CZ" b="0" kern="0" dirty="0"/>
              <a:t>Proč funguje?</a:t>
            </a:r>
          </a:p>
          <a:p>
            <a:r>
              <a:rPr lang="cs-CZ" b="0" kern="0" dirty="0"/>
              <a:t>Kdy funguje?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74635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1E4191AE-FDCA-4A61-BB7B-C8B02C9B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7EAC334-88E6-4E70-BFED-96A8A3E061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11438"/>
            <a:ext cx="7772400" cy="50800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>
                <a:solidFill>
                  <a:schemeClr val="bg2"/>
                </a:solidFill>
              </a:rPr>
              <a:t>Klíčové slovo const</a:t>
            </a:r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9B7D99AF-1C9E-44B6-8C21-8C7C208B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E8546F4-321B-4D94-B1BA-40600714C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Klíčové slovo </a:t>
            </a:r>
            <a:r>
              <a:rPr lang="cs-CZ" altLang="en-US" i="1"/>
              <a:t>const</a:t>
            </a:r>
            <a:endParaRPr lang="en-US" altLang="en-US" i="1"/>
          </a:p>
        </p:txBody>
      </p:sp>
      <p:sp>
        <p:nvSpPr>
          <p:cNvPr id="505859" name="Rectangle 3">
            <a:extLst>
              <a:ext uri="{FF2B5EF4-FFF2-40B4-BE49-F238E27FC236}">
                <a16:creationId xmlns:a16="http://schemas.microsoft.com/office/drawing/2014/main" id="{47A4433F-BBEF-43D5-ACC4-89C167BA3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/>
              <a:t>Zavedeno pro zvýšení robustnosti kódu proti nezáměrným implementačním chybám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Motivace: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označit </a:t>
            </a:r>
            <a:r>
              <a:rPr lang="cs-CZ" altLang="en-US">
                <a:solidFill>
                  <a:schemeClr val="accent2"/>
                </a:solidFill>
              </a:rPr>
              <a:t>proměnnou, která nesmí být změněna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typicky konstanta, např. počet měsíců v roce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 </a:t>
            </a:r>
            <a:r>
              <a:rPr lang="cs-CZ" altLang="en-US"/>
              <a:t>chceme</a:t>
            </a:r>
            <a:r>
              <a:rPr lang="en-US" altLang="en-US"/>
              <a:t> </a:t>
            </a:r>
            <a:r>
              <a:rPr lang="cs-CZ" altLang="en-US"/>
              <a:t>mít </a:t>
            </a:r>
            <a:r>
              <a:rPr lang="cs-CZ" altLang="en-US">
                <a:solidFill>
                  <a:schemeClr val="accent2"/>
                </a:solidFill>
              </a:rPr>
              <a:t>kontrolu přímo od překladače</a:t>
            </a:r>
            <a:r>
              <a:rPr lang="en-US" altLang="en-US"/>
              <a:t>!</a:t>
            </a:r>
            <a:endParaRPr lang="cs-CZ" altLang="en-US"/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Explicitně vyznačujeme proměnnou, která nebude měněn</a:t>
            </a:r>
            <a:r>
              <a:rPr lang="en-US" altLang="en-US"/>
              <a:t>a</a:t>
            </a:r>
            <a:endParaRPr lang="cs-CZ" altLang="en-US"/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jejíž hodnota by neměla být měněna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argument, který nemá být ve funkci měněn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Široce používaný koncept (Java </a:t>
            </a:r>
            <a:r>
              <a:rPr lang="cs-CZ" altLang="en-US" i="1"/>
              <a:t>final</a:t>
            </a:r>
            <a:r>
              <a:rPr lang="cs-CZ" altLang="en-US"/>
              <a:t>, C++ </a:t>
            </a:r>
            <a:r>
              <a:rPr lang="cs-CZ" altLang="en-US" i="1"/>
              <a:t>const</a:t>
            </a:r>
            <a:r>
              <a:rPr lang="cs-CZ" altLang="en-US"/>
              <a:t>)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>
            <a:extLst>
              <a:ext uri="{FF2B5EF4-FFF2-40B4-BE49-F238E27FC236}">
                <a16:creationId xmlns:a16="http://schemas.microsoft.com/office/drawing/2014/main" id="{12BD1D0A-2364-4656-8915-B27A9EBA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E0CDCD0-4D68-442F-80BC-87F43B116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Klíčové slovo </a:t>
            </a:r>
            <a:r>
              <a:rPr lang="cs-CZ" altLang="en-US" i="1"/>
              <a:t>const - </a:t>
            </a:r>
            <a:r>
              <a:rPr lang="cs-CZ" altLang="en-US"/>
              <a:t>ukázka</a:t>
            </a:r>
            <a:endParaRPr lang="en-US" altLang="en-US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8D69441-A771-4E30-A5AA-2FF4D8C61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9A06E7E3-90B6-403C-B635-89EF656E1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8750300" cy="2087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konstConstantDemo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nl-NL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const</a:t>
            </a:r>
            <a:r>
              <a:rPr lang="nl-NL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nl-NL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nl-NL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nl-NL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nl-NL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pParam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b="0" dirty="0">
                <a:solidFill>
                  <a:srgbClr val="007F00"/>
                </a:solidFill>
                <a:latin typeface="Courier New" panose="02070309020205020404" pitchFamily="49" charset="0"/>
              </a:rPr>
              <a:t>//</a:t>
            </a:r>
            <a:r>
              <a:rPr lang="en-US" altLang="en-US" sz="1600" b="0" dirty="0" err="1">
                <a:solidFill>
                  <a:srgbClr val="007F00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600" b="0" dirty="0">
                <a:solidFill>
                  <a:srgbClr val="007F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7F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 dirty="0">
                <a:solidFill>
                  <a:srgbClr val="007F00"/>
                </a:solidFill>
                <a:latin typeface="Courier New" panose="02070309020205020404" pitchFamily="49" charset="0"/>
              </a:rPr>
              <a:t> a, b = 0; // error, uninitialized </a:t>
            </a:r>
            <a:r>
              <a:rPr lang="en-US" altLang="en-US" sz="1600" b="0" dirty="0" err="1">
                <a:solidFill>
                  <a:srgbClr val="007F00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600" b="0" dirty="0">
                <a:solidFill>
                  <a:srgbClr val="007F00"/>
                </a:solidFill>
                <a:latin typeface="Courier New" panose="02070309020205020404" pitchFamily="49" charset="0"/>
              </a:rPr>
              <a:t> 'a'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dirty="0" err="1">
                <a:solidFill>
                  <a:srgbClr val="00007F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 err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numMonthsInYear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>
                <a:solidFill>
                  <a:srgbClr val="007F7F"/>
                </a:solidFill>
                <a:latin typeface="Courier New" panose="02070309020205020404" pitchFamily="49" charset="0"/>
              </a:rPr>
              <a:t>12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 dirty="0">
                <a:solidFill>
                  <a:srgbClr val="7F007F"/>
                </a:solidFill>
                <a:latin typeface="Courier New" panose="02070309020205020404" pitchFamily="49" charset="0"/>
              </a:rPr>
              <a:t>"Number of months in year: %d"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numMonthsInYear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b="0" dirty="0" err="1">
                <a:solidFill>
                  <a:srgbClr val="FF3300"/>
                </a:solidFill>
                <a:latin typeface="Courier New" panose="02070309020205020404" pitchFamily="49" charset="0"/>
              </a:rPr>
              <a:t>numMonthsInYear</a:t>
            </a:r>
            <a:r>
              <a:rPr lang="en-US" altLang="en-US" sz="1600" b="0" dirty="0">
                <a:solidFill>
                  <a:srgbClr val="FF3300"/>
                </a:solidFill>
                <a:latin typeface="Courier New" panose="02070309020205020404" pitchFamily="49" charset="0"/>
              </a:rPr>
              <a:t> = 13;</a:t>
            </a:r>
            <a:r>
              <a:rPr lang="en-US" altLang="en-US" sz="1600" b="0" dirty="0">
                <a:solidFill>
                  <a:srgbClr val="007F0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b="0" dirty="0">
                <a:solidFill>
                  <a:srgbClr val="FF3300"/>
                </a:solidFill>
                <a:latin typeface="Courier New" panose="02070309020205020404" pitchFamily="49" charset="0"/>
              </a:rPr>
              <a:t>// error</a:t>
            </a:r>
            <a:r>
              <a:rPr lang="cs-CZ" altLang="en-US" sz="1600" b="0" dirty="0">
                <a:solidFill>
                  <a:srgbClr val="FF3300"/>
                </a:solidFill>
                <a:latin typeface="Courier New" panose="02070309020205020404" pitchFamily="49" charset="0"/>
              </a:rPr>
              <a:t>:</a:t>
            </a:r>
            <a:r>
              <a:rPr lang="en-US" altLang="en-US" sz="1600" b="0" dirty="0">
                <a:solidFill>
                  <a:srgbClr val="FF3300"/>
                </a:solidFill>
                <a:latin typeface="Courier New" panose="02070309020205020404" pitchFamily="49" charset="0"/>
              </a:rPr>
              <a:t> assignment of read-only variable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FF3300"/>
                </a:solidFill>
              </a:rPr>
              <a:t>       </a:t>
            </a:r>
            <a:r>
              <a:rPr lang="en-US" altLang="en-US" sz="1600" b="0" dirty="0">
                <a:solidFill>
                  <a:srgbClr val="FF33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600" b="0" dirty="0" err="1">
                <a:solidFill>
                  <a:srgbClr val="FF3300"/>
                </a:solidFill>
                <a:latin typeface="Courier New" panose="02070309020205020404" pitchFamily="49" charset="0"/>
              </a:rPr>
              <a:t>pParam</a:t>
            </a:r>
            <a:r>
              <a:rPr lang="en-US" altLang="en-US" sz="1600" b="0" dirty="0">
                <a:solidFill>
                  <a:srgbClr val="FF3300"/>
                </a:solidFill>
                <a:latin typeface="Courier New" panose="02070309020205020404" pitchFamily="49" charset="0"/>
              </a:rPr>
              <a:t> = 1; // error</a:t>
            </a:r>
            <a:r>
              <a:rPr lang="cs-CZ" altLang="en-US" sz="1600" b="0" dirty="0">
                <a:solidFill>
                  <a:srgbClr val="FF3300"/>
                </a:solidFill>
                <a:latin typeface="Courier New" panose="02070309020205020404" pitchFamily="49" charset="0"/>
              </a:rPr>
              <a:t>:</a:t>
            </a:r>
            <a:r>
              <a:rPr lang="en-US" altLang="en-US" sz="1600" b="0" dirty="0">
                <a:solidFill>
                  <a:srgbClr val="FF3300"/>
                </a:solidFill>
                <a:latin typeface="Courier New" panose="02070309020205020404" pitchFamily="49" charset="0"/>
              </a:rPr>
              <a:t> assignment of read-only location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>
            <a:extLst>
              <a:ext uri="{FF2B5EF4-FFF2-40B4-BE49-F238E27FC236}">
                <a16:creationId xmlns:a16="http://schemas.microsoft.com/office/drawing/2014/main" id="{40AF87FD-513C-4E73-8D89-73F484EF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79F71EA-2016-45D6-AAF8-4160437A4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Klíčové slovo </a:t>
            </a:r>
            <a:r>
              <a:rPr lang="cs-CZ" altLang="en-US" i="1"/>
              <a:t>const </a:t>
            </a:r>
            <a:endParaRPr lang="en-US" altLang="en-US"/>
          </a:p>
        </p:txBody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6A40CFF6-E41D-4CE1-A594-9034E3DC2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Používejte co nejčastěji</a:t>
            </a:r>
          </a:p>
          <a:p>
            <a:pPr lvl="1" eaLnBrk="1" hangingPunct="1"/>
            <a:r>
              <a:rPr lang="cs-CZ" altLang="en-US" dirty="0"/>
              <a:t>zlepšuje typovou kontrolu a celkovou robustnost</a:t>
            </a:r>
          </a:p>
          <a:p>
            <a:pPr lvl="1" eaLnBrk="1" hangingPunct="1"/>
            <a:r>
              <a:rPr lang="cs-CZ" altLang="en-US" dirty="0"/>
              <a:t>kontrola že omylem neměníme konstantní objekt</a:t>
            </a:r>
          </a:p>
          <a:p>
            <a:pPr lvl="1" eaLnBrk="1" hangingPunct="1"/>
            <a:r>
              <a:rPr lang="cs-CZ" altLang="en-US" dirty="0"/>
              <a:t>umožňuje lepší optimalizaci překladačem</a:t>
            </a:r>
          </a:p>
          <a:p>
            <a:pPr lvl="1" eaLnBrk="1" hangingPunct="1"/>
            <a:r>
              <a:rPr lang="cs-CZ" altLang="en-US" dirty="0"/>
              <a:t>dává dalšímu programátorovi dobrou představu, jaká bude hodnota konstantní „proměnné“ v místě použití</a:t>
            </a:r>
          </a:p>
          <a:p>
            <a:pPr eaLnBrk="1" hangingPunct="1"/>
            <a:r>
              <a:rPr lang="cs-CZ" altLang="en-US" dirty="0"/>
              <a:t>Proměnné s </a:t>
            </a:r>
            <a:r>
              <a:rPr lang="cs-CZ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cs-CZ" altLang="en-US" dirty="0"/>
              <a:t> jsou defaultně lokální v daném souboru</a:t>
            </a:r>
          </a:p>
          <a:p>
            <a:pPr lvl="1" eaLnBrk="1" hangingPunct="1"/>
            <a:r>
              <a:rPr lang="cs-CZ" altLang="en-US" dirty="0"/>
              <a:t>Nelze je (defaultně) používat z jiných souborů (aby nedošlo k nezáměrné kolizi)</a:t>
            </a:r>
          </a:p>
          <a:p>
            <a:pPr lvl="1" eaLnBrk="1" hangingPunct="1"/>
            <a:r>
              <a:rPr lang="cs-CZ" altLang="en-US" dirty="0"/>
              <a:t>(viditelnost lze zvětšit pomocí </a:t>
            </a:r>
            <a:r>
              <a:rPr lang="cs-CZ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extern</a:t>
            </a:r>
            <a:r>
              <a:rPr lang="cs-CZ" altLang="en-US" dirty="0"/>
              <a:t>)</a:t>
            </a:r>
          </a:p>
          <a:p>
            <a:pPr lvl="1" eaLnBrk="1" hangingPunct="1"/>
            <a:endParaRPr lang="cs-CZ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>
            <a:extLst>
              <a:ext uri="{FF2B5EF4-FFF2-40B4-BE49-F238E27FC236}">
                <a16:creationId xmlns:a16="http://schemas.microsoft.com/office/drawing/2014/main" id="{DD7BB718-5DE6-4E2B-AB38-2F77764D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1815D60-9F0D-4CAA-82DC-BD9847329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Řetězcové literály</a:t>
            </a:r>
            <a:endParaRPr lang="en-US" altLang="en-US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BD0FCE0-242B-4698-AFCB-8741C643C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>
                <a:solidFill>
                  <a:srgbClr val="7F007F"/>
                </a:solidFill>
                <a:latin typeface="Courier New" panose="02070309020205020404" pitchFamily="49" charset="0"/>
              </a:rPr>
              <a:t>"ahoj"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řetězec </a:t>
            </a:r>
            <a:r>
              <a:rPr lang="en-US" altLang="en-US"/>
              <a:t>“ahoj”</a:t>
            </a:r>
            <a:r>
              <a:rPr lang="cs-CZ" altLang="en-US"/>
              <a:t> je uložen ve statické sekci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je typu char</a:t>
            </a:r>
            <a:r>
              <a:rPr lang="en-US" altLang="en-US"/>
              <a:t>*, ale </a:t>
            </a:r>
            <a:r>
              <a:rPr lang="cs-CZ" altLang="en-US"/>
              <a:t>zároveň ve statické sekci</a:t>
            </a:r>
          </a:p>
          <a:p>
            <a:pPr lvl="1"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Používejte tedy </a:t>
            </a:r>
            <a:r>
              <a:rPr lang="cs-CZ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const char</a:t>
            </a:r>
            <a:r>
              <a:rPr lang="cs-CZ" altLang="en-US" b="1">
                <a:latin typeface="Courier New" panose="02070309020205020404" pitchFamily="49" charset="0"/>
              </a:rPr>
              <a:t>*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překladač hlídá pokus o zápis do statické sekce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>
                <a:solidFill>
                  <a:srgbClr val="00007F"/>
                </a:solidFill>
                <a:latin typeface="Verdana" panose="020B0604030504040204" pitchFamily="34" charset="0"/>
              </a:rPr>
              <a:t>const</a:t>
            </a:r>
            <a:r>
              <a:rPr lang="en-US" altLang="en-US" sz="18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b="1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US" altLang="en-US" sz="18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dayNames</a:t>
            </a: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en-US" sz="18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18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en-US" sz="1800">
                <a:solidFill>
                  <a:srgbClr val="7F007F"/>
                </a:solidFill>
                <a:latin typeface="Verdana" panose="020B0604030504040204" pitchFamily="34" charset="0"/>
              </a:rPr>
              <a:t>"Pondeli"</a:t>
            </a: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18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>
                <a:solidFill>
                  <a:srgbClr val="7F007F"/>
                </a:solidFill>
                <a:latin typeface="Verdana" panose="020B0604030504040204" pitchFamily="34" charset="0"/>
              </a:rPr>
              <a:t>"Utery"</a:t>
            </a: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18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>
                <a:solidFill>
                  <a:srgbClr val="7F007F"/>
                </a:solidFill>
                <a:latin typeface="Verdana" panose="020B0604030504040204" pitchFamily="34" charset="0"/>
              </a:rPr>
              <a:t>"Streda"</a:t>
            </a: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</a:rPr>
              <a:t>};</a:t>
            </a:r>
            <a:endParaRPr lang="en-US" altLang="en-US" sz="1800"/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0FF70046-4863-4FDC-9A28-DD8C91191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2971800"/>
            <a:ext cx="7851775" cy="180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konstReturnValueDemo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7F007F"/>
                </a:solidFill>
                <a:latin typeface="Courier New" panose="02070309020205020404" pitchFamily="49" charset="0"/>
              </a:rPr>
              <a:t>"Unmodifiable string"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 }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konstReturnValueDemo2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7F007F"/>
                </a:solidFill>
                <a:latin typeface="Courier New" panose="02070309020205020404" pitchFamily="49" charset="0"/>
              </a:rPr>
              <a:t>"Unmodifiable string"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nl-NL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nl-NL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l-NL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demoConst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konstReturnValueDemo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7F007F"/>
                </a:solidFill>
                <a:latin typeface="Courier New" panose="02070309020205020404" pitchFamily="49" charset="0"/>
              </a:rPr>
              <a:t>'x'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</a:t>
            </a:r>
            <a:r>
              <a:rPr lang="en-US" altLang="en-US" sz="1400" b="0">
                <a:solidFill>
                  <a:srgbClr val="FF3300"/>
                </a:solidFill>
                <a:latin typeface="Courier New" panose="02070309020205020404" pitchFamily="49" charset="0"/>
              </a:rPr>
              <a:t>// read-only memory write - problem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value2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konstReturnValueDemo2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FF3300"/>
                </a:solidFill>
                <a:latin typeface="Courier New" panose="02070309020205020404" pitchFamily="49" charset="0"/>
              </a:rPr>
              <a:t>// error: invalid conversion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>
            <a:extLst>
              <a:ext uri="{FF2B5EF4-FFF2-40B4-BE49-F238E27FC236}">
                <a16:creationId xmlns:a16="http://schemas.microsoft.com/office/drawing/2014/main" id="{C0D4556C-3BEE-4183-ABFE-80FEB107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97FC849-3C18-4DB4-839E-3DA4690A1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const</a:t>
            </a:r>
            <a:r>
              <a:rPr lang="cs-CZ" altLang="en-US" dirty="0"/>
              <a:t> ukazatel</a:t>
            </a:r>
            <a:endParaRPr lang="en-US" altLang="en-US" dirty="0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FD3F8A0-D354-42C5-A4EC-3E575AD2B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2288" y="1371600"/>
            <a:ext cx="8424862" cy="4824413"/>
          </a:xfrm>
        </p:spPr>
        <p:txBody>
          <a:bodyPr/>
          <a:lstStyle/>
          <a:p>
            <a:pPr eaLnBrk="1" hangingPunct="1"/>
            <a:r>
              <a:rPr lang="cs-CZ" altLang="en-US" dirty="0"/>
              <a:t>Konstantní je pouze hodnota označené proměnné</a:t>
            </a:r>
          </a:p>
          <a:p>
            <a:pPr lvl="1" eaLnBrk="1" hangingPunct="1"/>
            <a:r>
              <a:rPr lang="cs-CZ" altLang="en-US" dirty="0"/>
              <a:t>platí i pro ukazatel včetně dereference</a:t>
            </a:r>
          </a:p>
          <a:p>
            <a:pPr lvl="1" eaLnBrk="1" hangingPunct="1"/>
            <a:r>
              <a:rPr lang="en-US" altLang="en-US" b="1" dirty="0" err="1">
                <a:solidFill>
                  <a:srgbClr val="00007F"/>
                </a:solidFill>
              </a:rPr>
              <a:t>int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value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=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dirty="0">
                <a:solidFill>
                  <a:srgbClr val="007F7F"/>
                </a:solidFill>
              </a:rPr>
              <a:t>10</a:t>
            </a:r>
            <a:r>
              <a:rPr lang="en-US" altLang="en-US" b="1" dirty="0">
                <a:solidFill>
                  <a:srgbClr val="000000"/>
                </a:solidFill>
              </a:rPr>
              <a:t>;</a:t>
            </a:r>
            <a:r>
              <a:rPr lang="cs-CZ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007F"/>
                </a:solidFill>
              </a:rPr>
              <a:t>const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 err="1">
                <a:solidFill>
                  <a:srgbClr val="00007F"/>
                </a:solidFill>
              </a:rPr>
              <a:t>int</a:t>
            </a:r>
            <a:r>
              <a:rPr lang="en-US" altLang="en-US" b="1" dirty="0">
                <a:solidFill>
                  <a:srgbClr val="000000"/>
                </a:solidFill>
              </a:rPr>
              <a:t>*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pValue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=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&amp;</a:t>
            </a:r>
            <a:r>
              <a:rPr lang="en-US" altLang="en-US" dirty="0">
                <a:solidFill>
                  <a:srgbClr val="000000"/>
                </a:solidFill>
              </a:rPr>
              <a:t>value</a:t>
            </a:r>
            <a:r>
              <a:rPr lang="en-US" altLang="en-US" b="1" dirty="0">
                <a:solidFill>
                  <a:srgbClr val="000000"/>
                </a:solidFill>
              </a:rPr>
              <a:t>;</a:t>
            </a:r>
            <a:endParaRPr lang="cs-CZ" altLang="en-US" dirty="0"/>
          </a:p>
          <a:p>
            <a:pPr eaLnBrk="1" hangingPunct="1"/>
            <a:r>
              <a:rPr lang="cs-CZ" altLang="en-US" dirty="0"/>
              <a:t>Není konstantní objekt proměnnou odkazovaný</a:t>
            </a:r>
          </a:p>
          <a:p>
            <a:pPr lvl="1" eaLnBrk="1" hangingPunct="1"/>
            <a:r>
              <a:rPr lang="cs-CZ" altLang="en-US" dirty="0" err="1"/>
              <a:t>const</a:t>
            </a:r>
            <a:r>
              <a:rPr lang="cs-CZ" altLang="en-US" dirty="0"/>
              <a:t> je</a:t>
            </a:r>
            <a:r>
              <a:rPr lang="en-US" altLang="en-US" dirty="0"/>
              <a:t> </a:t>
            </a:r>
            <a:r>
              <a:rPr lang="cs-CZ" altLang="en-US" dirty="0"/>
              <a:t>„plytké“</a:t>
            </a:r>
          </a:p>
          <a:p>
            <a:pPr lvl="1" eaLnBrk="1" hangingPunct="1"/>
            <a:r>
              <a:rPr lang="cs-CZ" altLang="en-US" dirty="0"/>
              <a:t>konstantní proměnnou lze modifikovat přes nekonstantní ukazatel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F9091025-3B31-477D-9275-763FC510D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67200"/>
            <a:ext cx="4457700" cy="20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rgbClr val="00007F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 err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rgbClr val="00007F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 err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pValue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pValue2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 dirty="0">
                <a:solidFill>
                  <a:srgbClr val="FF3300"/>
                </a:solidFill>
                <a:latin typeface="Courier New" panose="02070309020205020404" pitchFamily="49" charset="0"/>
              </a:rPr>
              <a:t>// error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pValue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0" dirty="0">
                <a:solidFill>
                  <a:srgbClr val="FF3300"/>
                </a:solidFill>
                <a:latin typeface="Courier New" panose="02070309020205020404" pitchFamily="49" charset="0"/>
              </a:rPr>
              <a:t>// error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pValue2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0x1234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// possible</a:t>
            </a:r>
            <a:endParaRPr lang="en-US" altLang="en-US" sz="1800" dirty="0">
              <a:latin typeface="Courier New" panose="02070309020205020404" pitchFamily="49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A8CE8-95E5-4817-9F3E-27FA864A7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0" y="5303838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007F7F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530A5A0-EC92-4C18-AF32-4C9F17663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5313363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007F7F"/>
                </a:solidFill>
              </a:rPr>
              <a:t>10</a:t>
            </a:r>
            <a:endParaRPr lang="en-US" altLang="en-US" sz="1800" b="0">
              <a:solidFill>
                <a:srgbClr val="007F7F"/>
              </a:solidFill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822C0C05-F706-4EB4-87F7-36E5C826B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5330825"/>
            <a:ext cx="533400" cy="457200"/>
          </a:xfrm>
          <a:prstGeom prst="ellipse">
            <a:avLst/>
          </a:prstGeom>
          <a:solidFill>
            <a:srgbClr val="C0C0C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1</a:t>
            </a:r>
            <a:endParaRPr lang="en-US" altLang="en-US" sz="18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5A22265-2733-43DC-A465-E4C6B168D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238" y="5026025"/>
            <a:ext cx="874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endParaRPr lang="en-GB" altLang="en-US"/>
          </a:p>
        </p:txBody>
      </p:sp>
      <p:sp>
        <p:nvSpPr>
          <p:cNvPr id="11" name="Šipka: zahnutá dolů 10">
            <a:extLst>
              <a:ext uri="{FF2B5EF4-FFF2-40B4-BE49-F238E27FC236}">
                <a16:creationId xmlns:a16="http://schemas.microsoft.com/office/drawing/2014/main" id="{B04C9615-CEAE-4809-A784-DC59D89AC4D2}"/>
              </a:ext>
            </a:extLst>
          </p:cNvPr>
          <p:cNvSpPr>
            <a:spLocks noChangeArrowheads="1"/>
          </p:cNvSpPr>
          <p:nvPr/>
        </p:nvSpPr>
        <p:spPr bwMode="auto">
          <a:xfrm rot="-919220">
            <a:off x="2292350" y="4929188"/>
            <a:ext cx="990600" cy="300037"/>
          </a:xfrm>
          <a:prstGeom prst="curvedDownArrow">
            <a:avLst>
              <a:gd name="adj1" fmla="val 25083"/>
              <a:gd name="adj2" fmla="val 50181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747DD96-A07B-4BD9-92CF-D52FB7B1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953000"/>
            <a:ext cx="1011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000000"/>
                </a:solidFill>
                <a:latin typeface="Courier New" panose="02070309020205020404" pitchFamily="49" charset="0"/>
              </a:rPr>
              <a:t>pV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alue</a:t>
            </a:r>
            <a:endParaRPr lang="en-GB" alt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518274E0-8A25-4350-B465-F335EC575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4694238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007F7F"/>
              </a:solidFill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28E8FE99-9692-4457-8867-3F64D046A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4721225"/>
            <a:ext cx="533400" cy="457200"/>
          </a:xfrm>
          <a:prstGeom prst="ellipse">
            <a:avLst/>
          </a:prstGeom>
          <a:solidFill>
            <a:srgbClr val="C0C0C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1</a:t>
            </a:r>
            <a:endParaRPr lang="en-US" altLang="en-US" sz="1800" dirty="0"/>
          </a:p>
        </p:txBody>
      </p:sp>
      <p:sp>
        <p:nvSpPr>
          <p:cNvPr id="20" name="Šipka: zahnutá dolů 19">
            <a:extLst>
              <a:ext uri="{FF2B5EF4-FFF2-40B4-BE49-F238E27FC236}">
                <a16:creationId xmlns:a16="http://schemas.microsoft.com/office/drawing/2014/main" id="{130A5A3F-55F7-42CE-AC74-46288A7220EA}"/>
              </a:ext>
            </a:extLst>
          </p:cNvPr>
          <p:cNvSpPr>
            <a:spLocks noChangeArrowheads="1"/>
          </p:cNvSpPr>
          <p:nvPr/>
        </p:nvSpPr>
        <p:spPr bwMode="auto">
          <a:xfrm rot="496263">
            <a:off x="997504" y="4689683"/>
            <a:ext cx="2137670" cy="301625"/>
          </a:xfrm>
          <a:prstGeom prst="curvedDownArrow">
            <a:avLst>
              <a:gd name="adj1" fmla="val 24951"/>
              <a:gd name="adj2" fmla="val 49917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A75CC3B-78A7-4FA2-90B9-F9813CAE6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4343400"/>
            <a:ext cx="114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000000"/>
                </a:solidFill>
                <a:latin typeface="Courier New" panose="02070309020205020404" pitchFamily="49" charset="0"/>
              </a:rPr>
              <a:t>pV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alue</a:t>
            </a:r>
            <a:r>
              <a:rPr lang="cs-CZ" altLang="en-US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endParaRPr lang="en-GB" alt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0E19576-E638-445D-8BEB-F4119F098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163" y="5354638"/>
            <a:ext cx="762000" cy="874712"/>
          </a:xfrm>
          <a:prstGeom prst="rect">
            <a:avLst/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/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const</a:t>
            </a:r>
            <a:endParaRPr lang="en-US" altLang="en-US" sz="180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0A168B4-517C-4CD5-86F9-CE98BADE5613}"/>
              </a:ext>
            </a:extLst>
          </p:cNvPr>
          <p:cNvSpPr/>
          <p:nvPr/>
        </p:nvSpPr>
        <p:spPr>
          <a:xfrm>
            <a:off x="2341360" y="4769863"/>
            <a:ext cx="4607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</a:rPr>
              <a:t>X</a:t>
            </a:r>
            <a:endParaRPr lang="cs-CZ" sz="40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438DF7B-4F28-4C0E-9289-872616C4F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04" y="4500835"/>
            <a:ext cx="405203" cy="4052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6" grpId="0" animBg="1"/>
      <p:bldP spid="9" grpId="0" animBg="1"/>
      <p:bldP spid="10" grpId="0" animBg="1"/>
      <p:bldP spid="2" grpId="0"/>
      <p:bldP spid="11" grpId="0" animBg="1"/>
      <p:bldP spid="17" grpId="0"/>
      <p:bldP spid="18" grpId="0" animBg="1"/>
      <p:bldP spid="19" grpId="0" animBg="1"/>
      <p:bldP spid="20" grpId="0" animBg="1"/>
      <p:bldP spid="21" grpId="0"/>
      <p:bldP spid="8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2E4FA-A77D-4D55-85FE-D77B932A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Varianty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rgbClr val="00007F"/>
                </a:solidFill>
              </a:rPr>
              <a:t>const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2100F-D108-48D0-8336-4406406420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b="1" dirty="0" err="1">
                <a:solidFill>
                  <a:srgbClr val="00007F"/>
                </a:solidFill>
              </a:rPr>
              <a:t>int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value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=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dirty="0">
                <a:solidFill>
                  <a:srgbClr val="007F7F"/>
                </a:solidFill>
              </a:rPr>
              <a:t>0</a:t>
            </a:r>
            <a:r>
              <a:rPr lang="en-US" altLang="en-US" b="1" dirty="0">
                <a:solidFill>
                  <a:srgbClr val="000000"/>
                </a:solidFill>
              </a:rPr>
              <a:t>;</a:t>
            </a:r>
            <a:r>
              <a:rPr lang="cs-CZ" altLang="en-US" b="1" dirty="0">
                <a:solidFill>
                  <a:srgbClr val="000000"/>
                </a:solidFill>
              </a:rPr>
              <a:t> </a:t>
            </a:r>
            <a:endParaRPr lang="en-GB" altLang="en-US" b="1" dirty="0">
              <a:solidFill>
                <a:srgbClr val="000000"/>
              </a:solidFill>
            </a:endParaRPr>
          </a:p>
          <a:p>
            <a:r>
              <a:rPr lang="en-US" altLang="en-US" b="1" dirty="0" err="1">
                <a:solidFill>
                  <a:srgbClr val="00007F"/>
                </a:solidFill>
              </a:rPr>
              <a:t>const</a:t>
            </a:r>
            <a:r>
              <a:rPr lang="en-US" altLang="en-US" b="1" dirty="0">
                <a:solidFill>
                  <a:srgbClr val="00007F"/>
                </a:solidFill>
              </a:rPr>
              <a:t> </a:t>
            </a:r>
            <a:r>
              <a:rPr lang="en-US" altLang="en-US" b="1" dirty="0" err="1">
                <a:solidFill>
                  <a:srgbClr val="00007F"/>
                </a:solidFill>
              </a:rPr>
              <a:t>int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value</a:t>
            </a:r>
            <a:r>
              <a:rPr lang="cs-CZ" altLang="en-US" dirty="0">
                <a:solidFill>
                  <a:srgbClr val="000000"/>
                </a:solidFill>
              </a:rPr>
              <a:t>2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=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dirty="0">
                <a:solidFill>
                  <a:srgbClr val="007F7F"/>
                </a:solidFill>
              </a:rPr>
              <a:t>0</a:t>
            </a:r>
            <a:r>
              <a:rPr lang="en-US" altLang="en-US" b="1" dirty="0">
                <a:solidFill>
                  <a:srgbClr val="000000"/>
                </a:solidFill>
              </a:rPr>
              <a:t>;</a:t>
            </a:r>
            <a:r>
              <a:rPr lang="cs-CZ" altLang="en-US" b="1" dirty="0">
                <a:solidFill>
                  <a:srgbClr val="000000"/>
                </a:solidFill>
              </a:rPr>
              <a:t> </a:t>
            </a:r>
            <a:endParaRPr lang="en-GB" altLang="en-US" b="1" dirty="0">
              <a:solidFill>
                <a:srgbClr val="000000"/>
              </a:solidFill>
            </a:endParaRPr>
          </a:p>
          <a:p>
            <a:r>
              <a:rPr lang="en-US" altLang="en-US" b="1" dirty="0" err="1">
                <a:solidFill>
                  <a:srgbClr val="00007F"/>
                </a:solidFill>
              </a:rPr>
              <a:t>const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 err="1">
                <a:solidFill>
                  <a:srgbClr val="00007F"/>
                </a:solidFill>
              </a:rPr>
              <a:t>int</a:t>
            </a:r>
            <a:r>
              <a:rPr lang="en-US" altLang="en-US" b="1" dirty="0">
                <a:solidFill>
                  <a:srgbClr val="00007F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*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pValue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=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&amp;</a:t>
            </a:r>
            <a:r>
              <a:rPr lang="en-US" altLang="en-US" dirty="0">
                <a:solidFill>
                  <a:srgbClr val="000000"/>
                </a:solidFill>
              </a:rPr>
              <a:t>value</a:t>
            </a:r>
            <a:r>
              <a:rPr lang="en-US" altLang="en-US" b="1" dirty="0">
                <a:solidFill>
                  <a:srgbClr val="000000"/>
                </a:solidFill>
              </a:rPr>
              <a:t>;</a:t>
            </a:r>
            <a:endParaRPr lang="en-GB" altLang="en-US" b="1" dirty="0">
              <a:solidFill>
                <a:srgbClr val="000000"/>
              </a:solidFill>
            </a:endParaRPr>
          </a:p>
          <a:p>
            <a:r>
              <a:rPr lang="en-US" altLang="en-US" b="1" dirty="0" err="1">
                <a:solidFill>
                  <a:srgbClr val="00007F"/>
                </a:solidFill>
              </a:rPr>
              <a:t>int</a:t>
            </a:r>
            <a:r>
              <a:rPr lang="en-US" altLang="en-US" b="1" dirty="0">
                <a:solidFill>
                  <a:srgbClr val="00007F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*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 err="1">
                <a:solidFill>
                  <a:srgbClr val="00007F"/>
                </a:solidFill>
              </a:rPr>
              <a:t>const</a:t>
            </a:r>
            <a:r>
              <a:rPr lang="en-US" altLang="en-US" b="1" dirty="0">
                <a:solidFill>
                  <a:srgbClr val="00007F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pValue</a:t>
            </a:r>
            <a:r>
              <a:rPr lang="cs-CZ" altLang="en-US" dirty="0">
                <a:solidFill>
                  <a:srgbClr val="000000"/>
                </a:solidFill>
              </a:rPr>
              <a:t>2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=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&amp;</a:t>
            </a:r>
            <a:r>
              <a:rPr lang="en-US" altLang="en-US" dirty="0">
                <a:solidFill>
                  <a:srgbClr val="000000"/>
                </a:solidFill>
              </a:rPr>
              <a:t>value</a:t>
            </a:r>
            <a:r>
              <a:rPr lang="en-US" altLang="en-US" b="1" dirty="0">
                <a:solidFill>
                  <a:srgbClr val="000000"/>
                </a:solidFill>
              </a:rPr>
              <a:t>;</a:t>
            </a:r>
          </a:p>
          <a:p>
            <a:r>
              <a:rPr lang="en-US" altLang="en-US" b="1" dirty="0" err="1">
                <a:solidFill>
                  <a:srgbClr val="00007F"/>
                </a:solidFill>
              </a:rPr>
              <a:t>const</a:t>
            </a:r>
            <a:r>
              <a:rPr lang="en-US" altLang="en-US" b="1" dirty="0">
                <a:solidFill>
                  <a:srgbClr val="00007F"/>
                </a:solidFill>
              </a:rPr>
              <a:t> </a:t>
            </a:r>
            <a:r>
              <a:rPr lang="en-US" altLang="en-US" b="1" dirty="0" err="1">
                <a:solidFill>
                  <a:srgbClr val="00007F"/>
                </a:solidFill>
              </a:rPr>
              <a:t>int</a:t>
            </a:r>
            <a:r>
              <a:rPr lang="en-US" altLang="en-US" b="1" dirty="0">
                <a:solidFill>
                  <a:srgbClr val="00007F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*</a:t>
            </a:r>
            <a:r>
              <a:rPr lang="en-US" altLang="en-US" b="1" dirty="0">
                <a:solidFill>
                  <a:srgbClr val="00007F"/>
                </a:solidFill>
              </a:rPr>
              <a:t> </a:t>
            </a:r>
            <a:r>
              <a:rPr lang="en-US" altLang="en-US" b="1" dirty="0" err="1">
                <a:solidFill>
                  <a:srgbClr val="00007F"/>
                </a:solidFill>
              </a:rPr>
              <a:t>const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pValue</a:t>
            </a:r>
            <a:r>
              <a:rPr lang="cs-CZ" altLang="en-US" dirty="0">
                <a:solidFill>
                  <a:srgbClr val="000000"/>
                </a:solidFill>
              </a:rPr>
              <a:t>3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=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&amp;</a:t>
            </a:r>
            <a:r>
              <a:rPr lang="en-US" altLang="en-US" dirty="0">
                <a:solidFill>
                  <a:srgbClr val="000000"/>
                </a:solidFill>
              </a:rPr>
              <a:t>value</a:t>
            </a:r>
            <a:r>
              <a:rPr lang="en-US" altLang="en-US" b="1" dirty="0">
                <a:solidFill>
                  <a:srgbClr val="000000"/>
                </a:solidFill>
              </a:rPr>
              <a:t>;</a:t>
            </a:r>
            <a:endParaRPr lang="cs-CZ" altLang="en-US" dirty="0"/>
          </a:p>
          <a:p>
            <a:endParaRPr lang="cs-CZ" altLang="en-US" dirty="0"/>
          </a:p>
          <a:p>
            <a:endParaRPr lang="en-GB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074AECB-62CD-4D66-A5AD-CDF102544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412875"/>
            <a:ext cx="4724400" cy="4824413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value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=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dirty="0">
                <a:solidFill>
                  <a:srgbClr val="007F7F"/>
                </a:solidFill>
              </a:rPr>
              <a:t>10</a:t>
            </a:r>
            <a:r>
              <a:rPr lang="en-US" altLang="en-US" b="1" dirty="0">
                <a:solidFill>
                  <a:srgbClr val="000000"/>
                </a:solidFill>
              </a:rPr>
              <a:t>; </a:t>
            </a:r>
            <a:r>
              <a:rPr lang="en-US" altLang="en-US" dirty="0">
                <a:solidFill>
                  <a:srgbClr val="007F00"/>
                </a:solidFill>
                <a:latin typeface="Courier New" panose="02070309020205020404" pitchFamily="49" charset="0"/>
              </a:rPr>
              <a:t>//OK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value</a:t>
            </a:r>
            <a:r>
              <a:rPr lang="cs-CZ" altLang="en-US" dirty="0">
                <a:solidFill>
                  <a:srgbClr val="000000"/>
                </a:solidFill>
              </a:rPr>
              <a:t>2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=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dirty="0">
                <a:solidFill>
                  <a:srgbClr val="007F7F"/>
                </a:solidFill>
              </a:rPr>
              <a:t>10</a:t>
            </a:r>
            <a:r>
              <a:rPr lang="en-US" altLang="en-US" b="1" dirty="0">
                <a:solidFill>
                  <a:srgbClr val="000000"/>
                </a:solidFill>
              </a:rPr>
              <a:t>;</a:t>
            </a:r>
            <a:r>
              <a:rPr lang="cs-CZ" altLang="en-US" b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3300"/>
                </a:solidFill>
                <a:latin typeface="Courier New" panose="02070309020205020404" pitchFamily="49" charset="0"/>
              </a:rPr>
              <a:t>//ERROR</a:t>
            </a:r>
            <a:endParaRPr lang="en-GB" altLang="en-US" b="1" dirty="0">
              <a:solidFill>
                <a:srgbClr val="FF3300"/>
              </a:solidFill>
            </a:endParaRPr>
          </a:p>
          <a:p>
            <a:r>
              <a:rPr lang="en-US" altLang="en-US" b="1" dirty="0">
                <a:solidFill>
                  <a:srgbClr val="000000"/>
                </a:solidFill>
              </a:rPr>
              <a:t>*</a:t>
            </a:r>
            <a:r>
              <a:rPr lang="en-US" altLang="en-US" dirty="0" err="1">
                <a:solidFill>
                  <a:srgbClr val="000000"/>
                </a:solidFill>
              </a:rPr>
              <a:t>pValue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=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dirty="0">
                <a:solidFill>
                  <a:srgbClr val="007F7F"/>
                </a:solidFill>
              </a:rPr>
              <a:t>10</a:t>
            </a:r>
            <a:r>
              <a:rPr lang="en-US" altLang="en-US" b="1" dirty="0">
                <a:solidFill>
                  <a:srgbClr val="000000"/>
                </a:solidFill>
              </a:rPr>
              <a:t>;</a:t>
            </a:r>
            <a:r>
              <a:rPr lang="cs-CZ" altLang="en-US" b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3300"/>
                </a:solidFill>
                <a:latin typeface="Courier New" panose="02070309020205020404" pitchFamily="49" charset="0"/>
              </a:rPr>
              <a:t>//ERROR     </a:t>
            </a:r>
          </a:p>
          <a:p>
            <a:r>
              <a:rPr lang="en-US" altLang="en-US" dirty="0" err="1">
                <a:solidFill>
                  <a:srgbClr val="000000"/>
                </a:solidFill>
              </a:rPr>
              <a:t>pValue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=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&amp;</a:t>
            </a:r>
            <a:r>
              <a:rPr lang="en-US" altLang="en-US" dirty="0">
                <a:solidFill>
                  <a:srgbClr val="000000"/>
                </a:solidFill>
              </a:rPr>
              <a:t>value</a:t>
            </a:r>
            <a:r>
              <a:rPr lang="en-US" altLang="en-US" dirty="0">
                <a:solidFill>
                  <a:srgbClr val="007F7F"/>
                </a:solidFill>
              </a:rPr>
              <a:t>; </a:t>
            </a:r>
            <a:r>
              <a:rPr lang="en-US" altLang="en-US" dirty="0">
                <a:solidFill>
                  <a:srgbClr val="007F00"/>
                </a:solidFill>
                <a:latin typeface="Courier New" panose="02070309020205020404" pitchFamily="49" charset="0"/>
              </a:rPr>
              <a:t>//OK</a:t>
            </a:r>
            <a:r>
              <a:rPr lang="en-US" altLang="en-US" dirty="0">
                <a:solidFill>
                  <a:srgbClr val="007F7F"/>
                </a:solidFill>
              </a:rPr>
              <a:t>  </a:t>
            </a:r>
            <a:endParaRPr lang="en-US" altLang="en-US" dirty="0">
              <a:solidFill>
                <a:srgbClr val="007F00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</a:rPr>
              <a:t>*</a:t>
            </a:r>
            <a:r>
              <a:rPr lang="en-US" altLang="en-US" dirty="0" err="1">
                <a:solidFill>
                  <a:srgbClr val="000000"/>
                </a:solidFill>
              </a:rPr>
              <a:t>pValue</a:t>
            </a:r>
            <a:r>
              <a:rPr lang="cs-CZ" altLang="en-US" dirty="0">
                <a:solidFill>
                  <a:srgbClr val="000000"/>
                </a:solidFill>
              </a:rPr>
              <a:t>2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=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dirty="0">
                <a:solidFill>
                  <a:srgbClr val="007F7F"/>
                </a:solidFill>
              </a:rPr>
              <a:t>10</a:t>
            </a:r>
            <a:r>
              <a:rPr lang="en-US" altLang="en-US" b="1" dirty="0">
                <a:solidFill>
                  <a:srgbClr val="000000"/>
                </a:solidFill>
              </a:rPr>
              <a:t>;</a:t>
            </a:r>
            <a:r>
              <a:rPr lang="cs-CZ" altLang="en-US" b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7F00"/>
                </a:solidFill>
                <a:latin typeface="Courier New" panose="02070309020205020404" pitchFamily="49" charset="0"/>
              </a:rPr>
              <a:t>//</a:t>
            </a:r>
            <a:r>
              <a:rPr lang="cs-CZ" altLang="en-US" dirty="0">
                <a:solidFill>
                  <a:srgbClr val="007F00"/>
                </a:solidFill>
                <a:latin typeface="Courier New" panose="02070309020205020404" pitchFamily="49" charset="0"/>
              </a:rPr>
              <a:t>OK</a:t>
            </a:r>
            <a:r>
              <a:rPr lang="en-US" altLang="en-US" dirty="0">
                <a:solidFill>
                  <a:srgbClr val="007F00"/>
                </a:solidFill>
                <a:latin typeface="Courier New" panose="02070309020205020404" pitchFamily="49" charset="0"/>
              </a:rPr>
              <a:t>     </a:t>
            </a:r>
          </a:p>
          <a:p>
            <a:r>
              <a:rPr lang="en-US" altLang="en-US" dirty="0" err="1">
                <a:solidFill>
                  <a:srgbClr val="000000"/>
                </a:solidFill>
              </a:rPr>
              <a:t>pValue</a:t>
            </a:r>
            <a:r>
              <a:rPr lang="cs-CZ" altLang="en-US" dirty="0">
                <a:solidFill>
                  <a:srgbClr val="000000"/>
                </a:solidFill>
              </a:rPr>
              <a:t>2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=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&amp;</a:t>
            </a:r>
            <a:r>
              <a:rPr lang="en-US" altLang="en-US" dirty="0">
                <a:solidFill>
                  <a:srgbClr val="000000"/>
                </a:solidFill>
              </a:rPr>
              <a:t>value</a:t>
            </a:r>
            <a:r>
              <a:rPr lang="en-US" altLang="en-US" dirty="0">
                <a:solidFill>
                  <a:srgbClr val="007F7F"/>
                </a:solidFill>
              </a:rPr>
              <a:t>; </a:t>
            </a:r>
            <a:r>
              <a:rPr lang="en-US" altLang="en-US" dirty="0">
                <a:solidFill>
                  <a:srgbClr val="FF3300"/>
                </a:solidFill>
                <a:latin typeface="Courier New" panose="02070309020205020404" pitchFamily="49" charset="0"/>
              </a:rPr>
              <a:t>//</a:t>
            </a:r>
            <a:r>
              <a:rPr lang="cs-CZ" altLang="en-US" dirty="0">
                <a:solidFill>
                  <a:srgbClr val="FF3300"/>
                </a:solidFill>
                <a:latin typeface="Courier New" panose="02070309020205020404" pitchFamily="49" charset="0"/>
              </a:rPr>
              <a:t>ERR</a:t>
            </a:r>
            <a:r>
              <a:rPr lang="en-US" altLang="en-US" dirty="0">
                <a:solidFill>
                  <a:srgbClr val="FF3300"/>
                </a:solidFill>
              </a:rPr>
              <a:t>  </a:t>
            </a:r>
            <a:endParaRPr lang="en-US" altLang="en-US" dirty="0">
              <a:solidFill>
                <a:srgbClr val="FF3300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</a:rPr>
              <a:t>*</a:t>
            </a:r>
            <a:r>
              <a:rPr lang="en-US" altLang="en-US" dirty="0" err="1">
                <a:solidFill>
                  <a:srgbClr val="000000"/>
                </a:solidFill>
              </a:rPr>
              <a:t>pValue</a:t>
            </a:r>
            <a:r>
              <a:rPr lang="cs-CZ" altLang="en-US" dirty="0">
                <a:solidFill>
                  <a:srgbClr val="000000"/>
                </a:solidFill>
              </a:rPr>
              <a:t>3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=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dirty="0">
                <a:solidFill>
                  <a:srgbClr val="007F7F"/>
                </a:solidFill>
              </a:rPr>
              <a:t>10</a:t>
            </a:r>
            <a:r>
              <a:rPr lang="en-US" altLang="en-US" b="1" dirty="0">
                <a:solidFill>
                  <a:srgbClr val="000000"/>
                </a:solidFill>
              </a:rPr>
              <a:t>;</a:t>
            </a:r>
            <a:r>
              <a:rPr lang="cs-CZ" altLang="en-US" b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3300"/>
                </a:solidFill>
                <a:latin typeface="Courier New" panose="02070309020205020404" pitchFamily="49" charset="0"/>
              </a:rPr>
              <a:t>//</a:t>
            </a:r>
            <a:r>
              <a:rPr lang="cs-CZ" altLang="en-US" dirty="0">
                <a:solidFill>
                  <a:srgbClr val="FF3300"/>
                </a:solidFill>
                <a:latin typeface="Courier New" panose="02070309020205020404" pitchFamily="49" charset="0"/>
              </a:rPr>
              <a:t>ERR</a:t>
            </a:r>
            <a:r>
              <a:rPr lang="en-US" altLang="en-US" dirty="0">
                <a:solidFill>
                  <a:srgbClr val="FF3300"/>
                </a:solidFill>
                <a:latin typeface="Courier New" panose="02070309020205020404" pitchFamily="49" charset="0"/>
              </a:rPr>
              <a:t>     </a:t>
            </a:r>
          </a:p>
          <a:p>
            <a:r>
              <a:rPr lang="en-US" altLang="en-US" dirty="0" err="1">
                <a:solidFill>
                  <a:srgbClr val="000000"/>
                </a:solidFill>
              </a:rPr>
              <a:t>pValue</a:t>
            </a:r>
            <a:r>
              <a:rPr lang="cs-CZ" altLang="en-US" dirty="0">
                <a:solidFill>
                  <a:srgbClr val="000000"/>
                </a:solidFill>
              </a:rPr>
              <a:t>3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=</a:t>
            </a: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&amp;</a:t>
            </a:r>
            <a:r>
              <a:rPr lang="en-US" altLang="en-US" dirty="0">
                <a:solidFill>
                  <a:srgbClr val="000000"/>
                </a:solidFill>
              </a:rPr>
              <a:t>value</a:t>
            </a:r>
            <a:r>
              <a:rPr lang="en-US" altLang="en-US" dirty="0">
                <a:solidFill>
                  <a:srgbClr val="007F7F"/>
                </a:solidFill>
              </a:rPr>
              <a:t>; </a:t>
            </a:r>
            <a:r>
              <a:rPr lang="en-US" altLang="en-US" dirty="0">
                <a:solidFill>
                  <a:srgbClr val="FF3300"/>
                </a:solidFill>
                <a:latin typeface="Courier New" panose="02070309020205020404" pitchFamily="49" charset="0"/>
              </a:rPr>
              <a:t>//</a:t>
            </a:r>
            <a:r>
              <a:rPr lang="cs-CZ" altLang="en-US" dirty="0">
                <a:solidFill>
                  <a:srgbClr val="FF3300"/>
                </a:solidFill>
                <a:latin typeface="Courier New" panose="02070309020205020404" pitchFamily="49" charset="0"/>
              </a:rPr>
              <a:t>ERR</a:t>
            </a:r>
            <a:endParaRPr lang="en-US" altLang="en-US" dirty="0">
              <a:solidFill>
                <a:srgbClr val="FF3300"/>
              </a:solidFill>
              <a:latin typeface="Courier New" panose="02070309020205020404" pitchFamily="49" charset="0"/>
            </a:endParaRPr>
          </a:p>
          <a:p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4E4138-93B5-4414-BE9F-0D92CD32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1D3533C0-57C4-4735-BF8F-538F05611B43}"/>
              </a:ext>
            </a:extLst>
          </p:cNvPr>
          <p:cNvSpPr>
            <a:spLocks/>
          </p:cNvSpPr>
          <p:nvPr/>
        </p:nvSpPr>
        <p:spPr bwMode="auto">
          <a:xfrm>
            <a:off x="3774879" y="457200"/>
            <a:ext cx="3657600" cy="381001"/>
          </a:xfrm>
          <a:prstGeom prst="borderCallout2">
            <a:avLst>
              <a:gd name="adj1" fmla="val 37500"/>
              <a:gd name="adj2" fmla="val -2500"/>
              <a:gd name="adj3" fmla="val 37500"/>
              <a:gd name="adj4" fmla="val -9835"/>
              <a:gd name="adj5" fmla="val 425752"/>
              <a:gd name="adj6" fmla="val -29105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 err="1"/>
              <a:t>Konstantn</a:t>
            </a:r>
            <a:r>
              <a:rPr lang="cs-CZ" altLang="en-US" sz="1800" dirty="0"/>
              <a:t>í proměnná typu </a:t>
            </a:r>
            <a:r>
              <a:rPr lang="en-US" altLang="en-US" sz="1800" dirty="0" err="1">
                <a:solidFill>
                  <a:srgbClr val="00007F"/>
                </a:solidFill>
              </a:rPr>
              <a:t>int</a:t>
            </a:r>
            <a:r>
              <a:rPr lang="cs-CZ" altLang="en-US" sz="1800" dirty="0"/>
              <a:t> </a:t>
            </a:r>
            <a:endParaRPr lang="en-US" altLang="en-US" sz="1800" dirty="0">
              <a:latin typeface="Courier New" panose="02070309020205020404" pitchFamily="49" charset="0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2FE23045-581B-4A63-A6D6-E85490C59D61}"/>
              </a:ext>
            </a:extLst>
          </p:cNvPr>
          <p:cNvSpPr>
            <a:spLocks/>
          </p:cNvSpPr>
          <p:nvPr/>
        </p:nvSpPr>
        <p:spPr bwMode="auto">
          <a:xfrm>
            <a:off x="3774878" y="1023938"/>
            <a:ext cx="4911921" cy="381001"/>
          </a:xfrm>
          <a:prstGeom prst="borderCallout2">
            <a:avLst>
              <a:gd name="adj1" fmla="val 37500"/>
              <a:gd name="adj2" fmla="val -2500"/>
              <a:gd name="adj3" fmla="val 37500"/>
              <a:gd name="adj4" fmla="val -7922"/>
              <a:gd name="adj5" fmla="val 383918"/>
              <a:gd name="adj6" fmla="val -18428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/>
              <a:t>Ukazatel na proměnnou typu </a:t>
            </a:r>
            <a:r>
              <a:rPr lang="en-US" altLang="en-US" sz="1800" dirty="0" err="1">
                <a:solidFill>
                  <a:srgbClr val="00007F"/>
                </a:solidFill>
              </a:rPr>
              <a:t>const</a:t>
            </a:r>
            <a:r>
              <a:rPr lang="cs-CZ" altLang="en-US" sz="1800" dirty="0"/>
              <a:t> </a:t>
            </a:r>
            <a:r>
              <a:rPr lang="en-US" altLang="en-US" sz="1800" dirty="0" err="1">
                <a:solidFill>
                  <a:srgbClr val="00007F"/>
                </a:solidFill>
              </a:rPr>
              <a:t>int</a:t>
            </a:r>
            <a:r>
              <a:rPr lang="cs-CZ" altLang="en-US" sz="1800" dirty="0"/>
              <a:t> </a:t>
            </a:r>
            <a:endParaRPr lang="en-US" altLang="en-US" sz="1800" dirty="0">
              <a:latin typeface="Courier New" panose="02070309020205020404" pitchFamily="49" charset="0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6871373B-1D52-461D-8F79-EAFA034369AF}"/>
              </a:ext>
            </a:extLst>
          </p:cNvPr>
          <p:cNvSpPr>
            <a:spLocks/>
          </p:cNvSpPr>
          <p:nvPr/>
        </p:nvSpPr>
        <p:spPr bwMode="auto">
          <a:xfrm>
            <a:off x="3657600" y="5743756"/>
            <a:ext cx="4911921" cy="381001"/>
          </a:xfrm>
          <a:prstGeom prst="borderCallout2">
            <a:avLst>
              <a:gd name="adj1" fmla="val 37500"/>
              <a:gd name="adj2" fmla="val -2500"/>
              <a:gd name="adj3" fmla="val 37500"/>
              <a:gd name="adj4" fmla="val -7922"/>
              <a:gd name="adj5" fmla="val -502495"/>
              <a:gd name="adj6" fmla="val -13523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/>
              <a:t>Konstantní ukazatel na proměnnou typu </a:t>
            </a:r>
            <a:r>
              <a:rPr lang="en-US" altLang="en-US" sz="1800" dirty="0" err="1">
                <a:solidFill>
                  <a:srgbClr val="00007F"/>
                </a:solidFill>
              </a:rPr>
              <a:t>int</a:t>
            </a:r>
            <a:r>
              <a:rPr lang="cs-CZ" altLang="en-US" sz="1800" dirty="0"/>
              <a:t> </a:t>
            </a:r>
            <a:endParaRPr lang="en-US" altLang="en-US" sz="1800" dirty="0">
              <a:latin typeface="Courier New" panose="02070309020205020404" pitchFamily="49" charset="0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463D6383-769C-4B08-9B2D-FB1961D31B8C}"/>
              </a:ext>
            </a:extLst>
          </p:cNvPr>
          <p:cNvSpPr>
            <a:spLocks/>
          </p:cNvSpPr>
          <p:nvPr/>
        </p:nvSpPr>
        <p:spPr bwMode="auto">
          <a:xfrm>
            <a:off x="2806995" y="6245224"/>
            <a:ext cx="5762526" cy="381001"/>
          </a:xfrm>
          <a:prstGeom prst="borderCallout2">
            <a:avLst>
              <a:gd name="adj1" fmla="val 37500"/>
              <a:gd name="adj2" fmla="val -2500"/>
              <a:gd name="adj3" fmla="val 37500"/>
              <a:gd name="adj4" fmla="val -7922"/>
              <a:gd name="adj5" fmla="val -289081"/>
              <a:gd name="adj6" fmla="val -14104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/>
              <a:t>Konstantní ukazatel na proměnnou typu </a:t>
            </a:r>
            <a:r>
              <a:rPr lang="cs-CZ" altLang="en-US" sz="1800" dirty="0">
                <a:solidFill>
                  <a:srgbClr val="00007F"/>
                </a:solidFill>
              </a:rPr>
              <a:t> </a:t>
            </a:r>
            <a:r>
              <a:rPr lang="cs-CZ" altLang="en-US" sz="1800" dirty="0" err="1">
                <a:solidFill>
                  <a:srgbClr val="00007F"/>
                </a:solidFill>
              </a:rPr>
              <a:t>const</a:t>
            </a:r>
            <a:r>
              <a:rPr lang="cs-CZ" altLang="en-US" sz="1800" dirty="0">
                <a:solidFill>
                  <a:srgbClr val="00007F"/>
                </a:solidFill>
              </a:rPr>
              <a:t> </a:t>
            </a:r>
            <a:r>
              <a:rPr lang="cs-CZ" altLang="en-US" sz="1800" dirty="0" err="1">
                <a:solidFill>
                  <a:srgbClr val="00007F"/>
                </a:solidFill>
              </a:rPr>
              <a:t>int</a:t>
            </a:r>
            <a:r>
              <a:rPr lang="cs-CZ" altLang="en-US" sz="1800" dirty="0"/>
              <a:t> </a:t>
            </a:r>
            <a:endParaRPr lang="en-US" altLang="en-US" sz="1800" dirty="0">
              <a:latin typeface="Courier New" panose="02070309020205020404" pitchFamily="49" charset="0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AC43F8D4-1533-4C27-BC9F-4AA520D8C813}"/>
              </a:ext>
            </a:extLst>
          </p:cNvPr>
          <p:cNvCxnSpPr/>
          <p:nvPr/>
        </p:nvCxnSpPr>
        <p:spPr bwMode="auto">
          <a:xfrm>
            <a:off x="262156" y="1930866"/>
            <a:ext cx="845819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B99F76E-9CAF-4C09-8E9F-22EB34B35938}"/>
              </a:ext>
            </a:extLst>
          </p:cNvPr>
          <p:cNvCxnSpPr/>
          <p:nvPr/>
        </p:nvCxnSpPr>
        <p:spPr bwMode="auto">
          <a:xfrm>
            <a:off x="228601" y="3429000"/>
            <a:ext cx="845819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8B8C0EAE-73D5-4A6C-8172-0DD99610EF32}"/>
              </a:ext>
            </a:extLst>
          </p:cNvPr>
          <p:cNvCxnSpPr/>
          <p:nvPr/>
        </p:nvCxnSpPr>
        <p:spPr bwMode="auto">
          <a:xfrm>
            <a:off x="228601" y="4419600"/>
            <a:ext cx="845819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0FCDA05-CA5A-4316-8E89-F01363E2A020}"/>
              </a:ext>
            </a:extLst>
          </p:cNvPr>
          <p:cNvCxnSpPr/>
          <p:nvPr/>
        </p:nvCxnSpPr>
        <p:spPr bwMode="auto">
          <a:xfrm>
            <a:off x="236989" y="2446789"/>
            <a:ext cx="845819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7652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60E3F0-3FCD-4BB1-B3CF-8FC1A884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</a:t>
            </a:r>
            <a:r>
              <a:rPr lang="cs-CZ" dirty="0" err="1"/>
              <a:t>ůcka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98F4AB-4D2C-449D-86BB-34AE33E4F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“const s</a:t>
            </a:r>
            <a:r>
              <a:rPr lang="cs-CZ" i="1" dirty="0"/>
              <a:t>e</a:t>
            </a:r>
            <a:r>
              <a:rPr lang="en-US" i="1" dirty="0"/>
              <a:t> </a:t>
            </a:r>
            <a:r>
              <a:rPr lang="en-US" i="1" dirty="0" err="1"/>
              <a:t>aplikuje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typ</a:t>
            </a:r>
            <a:r>
              <a:rPr lang="en-US" i="1" dirty="0"/>
              <a:t> </a:t>
            </a:r>
            <a:r>
              <a:rPr lang="cs-CZ" i="1" dirty="0"/>
              <a:t>vlevo</a:t>
            </a:r>
            <a:r>
              <a:rPr lang="en-US" i="1" dirty="0"/>
              <a:t>, p</a:t>
            </a:r>
            <a:r>
              <a:rPr lang="cs-CZ" i="1" dirty="0" err="1"/>
              <a:t>okud</a:t>
            </a:r>
            <a:r>
              <a:rPr lang="cs-CZ" i="1" dirty="0"/>
              <a:t> to nejde,</a:t>
            </a:r>
            <a:r>
              <a:rPr lang="en-US" i="1" dirty="0"/>
              <a:t> </a:t>
            </a:r>
            <a:r>
              <a:rPr lang="en-US" i="1" dirty="0" err="1"/>
              <a:t>tak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typ</a:t>
            </a:r>
            <a:r>
              <a:rPr lang="en-US" i="1" dirty="0"/>
              <a:t> </a:t>
            </a:r>
            <a:r>
              <a:rPr lang="en-US" i="1" dirty="0" err="1"/>
              <a:t>vpravo</a:t>
            </a:r>
            <a:r>
              <a:rPr lang="en-US" i="1" dirty="0"/>
              <a:t>”</a:t>
            </a:r>
            <a:endParaRPr lang="cs-CZ" i="1" dirty="0"/>
          </a:p>
          <a:p>
            <a:r>
              <a:rPr lang="cs-CZ" dirty="0"/>
              <a:t>Příklad (</a:t>
            </a:r>
            <a:r>
              <a:rPr lang="en-US" dirty="0"/>
              <a:t>«»</a:t>
            </a:r>
            <a:r>
              <a:rPr lang="cs-CZ" dirty="0"/>
              <a:t> označuje, na co se bude aplikovat):</a:t>
            </a:r>
            <a:br>
              <a:rPr lang="en-US" dirty="0"/>
            </a:br>
            <a:r>
              <a:rPr lang="en-US" dirty="0"/>
              <a:t>«const T» * var</a:t>
            </a:r>
            <a:br>
              <a:rPr lang="en-US" dirty="0"/>
            </a:br>
            <a:r>
              <a:rPr lang="en-US" dirty="0"/>
              <a:t>«T const» * var</a:t>
            </a:r>
            <a:br>
              <a:rPr lang="en-US" dirty="0"/>
            </a:br>
            <a:r>
              <a:rPr lang="en-US" dirty="0"/>
              <a:t>T «* const» var</a:t>
            </a:r>
            <a:br>
              <a:rPr lang="en-US" dirty="0"/>
            </a:br>
            <a:r>
              <a:rPr lang="en-US" dirty="0"/>
              <a:t>«const T» «* const» var</a:t>
            </a:r>
            <a:br>
              <a:rPr lang="en-US" dirty="0"/>
            </a:br>
            <a:r>
              <a:rPr lang="en-US" dirty="0"/>
              <a:t>«const T const» * var (</a:t>
            </a:r>
            <a:r>
              <a:rPr lang="en-US" dirty="0" err="1"/>
              <a:t>chyba</a:t>
            </a:r>
            <a:r>
              <a:rPr lang="en-US" dirty="0"/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516BF-F0F0-4DA7-9CEF-EBB5C767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01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>
            <a:extLst>
              <a:ext uri="{FF2B5EF4-FFF2-40B4-BE49-F238E27FC236}">
                <a16:creationId xmlns:a16="http://schemas.microsoft.com/office/drawing/2014/main" id="{E350EC66-5EAD-4EA8-B80D-532377BA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2806292-A05C-47CC-BC5E-ACB64F321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>
                <a:solidFill>
                  <a:schemeClr val="tx1"/>
                </a:solidFill>
              </a:rPr>
              <a:t>Předání const ukazatele do funkce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F254598-345E-4FB5-8EE1-75D372D3C0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09285" name="Text Box 5">
            <a:extLst>
              <a:ext uri="{FF2B5EF4-FFF2-40B4-BE49-F238E27FC236}">
                <a16:creationId xmlns:a16="http://schemas.microsoft.com/office/drawing/2014/main" id="{C49AA408-D405-4ABD-BBAB-8747D0BA0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7800"/>
            <a:ext cx="906780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foo(</a:t>
            </a:r>
            <a:r>
              <a:rPr lang="en-GB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const</a:t>
            </a: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carray)</a:t>
            </a: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GB" altLang="en-US" sz="1600">
              <a:latin typeface="Courier New" panose="02070309020205020404" pitchFamily="49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carray[</a:t>
            </a:r>
            <a:r>
              <a:rPr lang="en-GB" altLang="en-US" sz="160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007F7F"/>
                </a:solidFill>
                <a:latin typeface="Courier New" panose="02070309020205020404" pitchFamily="49" charset="0"/>
              </a:rPr>
              <a:t>1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// error: assignment of read-only</a:t>
            </a:r>
            <a:r>
              <a:rPr lang="cs-CZ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location</a:t>
            </a:r>
            <a:r>
              <a:rPr lang="cs-CZ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'*carray'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GB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carray;</a:t>
            </a:r>
            <a:r>
              <a:rPr lang="cs-CZ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FFC000"/>
                </a:solidFill>
                <a:latin typeface="Courier New" panose="02070309020205020404" pitchFamily="49" charset="0"/>
              </a:rPr>
              <a:t>//warning: initialization discards</a:t>
            </a:r>
            <a:r>
              <a:rPr lang="cs-CZ" altLang="en-US" sz="1600">
                <a:solidFill>
                  <a:srgbClr val="FFC00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FFC000"/>
                </a:solidFill>
                <a:latin typeface="Courier New" panose="02070309020205020404" pitchFamily="49" charset="0"/>
              </a:rPr>
              <a:t>qualifiers </a:t>
            </a:r>
            <a:r>
              <a:rPr lang="cs-CZ" altLang="en-US" sz="1600">
                <a:solidFill>
                  <a:srgbClr val="FFC000"/>
                </a:solidFill>
                <a:latin typeface="Courier New" panose="02070309020205020404" pitchFamily="49" charset="0"/>
              </a:rPr>
              <a:t>			//</a:t>
            </a:r>
            <a:r>
              <a:rPr lang="en-GB" altLang="en-US" sz="1600">
                <a:solidFill>
                  <a:srgbClr val="FFC000"/>
                </a:solidFill>
                <a:latin typeface="Courier New" panose="02070309020205020404" pitchFamily="49" charset="0"/>
              </a:rPr>
              <a:t>from pointer target type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tmp[</a:t>
            </a:r>
            <a:r>
              <a:rPr lang="en-GB" altLang="en-US" sz="160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007F7F"/>
                </a:solidFill>
                <a:latin typeface="Courier New" panose="02070309020205020404" pitchFamily="49" charset="0"/>
              </a:rPr>
              <a:t>1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// possible, but unwanted! (array was const, tmp is not)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GB" altLang="en-US" sz="1600">
              <a:latin typeface="Courier New" panose="02070309020205020404" pitchFamily="49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main()</a:t>
            </a: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GB" altLang="en-US" sz="1600">
              <a:latin typeface="Courier New" panose="02070309020205020404" pitchFamily="49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GB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array[</a:t>
            </a:r>
            <a:r>
              <a:rPr lang="en-GB" altLang="en-US" sz="160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  <a:endParaRPr lang="en-GB" altLang="en-US" sz="1600">
              <a:latin typeface="Courier New" panose="02070309020205020404" pitchFamily="49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foo(array);</a:t>
            </a:r>
            <a:endParaRPr lang="en-GB" altLang="en-US" sz="1600">
              <a:latin typeface="Courier New" panose="02070309020205020404" pitchFamily="49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GB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GB" altLang="en-US" sz="16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60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GB" altLang="en-US" sz="1600">
              <a:latin typeface="Courier New" panose="02070309020205020404" pitchFamily="49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GB" altLang="en-US" sz="1600"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585CA00A-3045-4798-8BBA-00B5D486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83BEE1B-3D75-40D9-AADC-5F99299F9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Pole znaků, řetězce </a:t>
            </a:r>
            <a:endParaRPr lang="en-US" altLang="en-US"/>
          </a:p>
        </p:txBody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256B2F5D-E8FD-42D7-8BD0-42384F671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dirty="0"/>
              <a:t>J</a:t>
            </a:r>
            <a:r>
              <a:rPr lang="en-US" altLang="en-US" sz="2400" dirty="0" err="1"/>
              <a:t>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uchovat</a:t>
            </a:r>
            <a:r>
              <a:rPr lang="en-US" altLang="en-US" sz="2400" dirty="0"/>
              <a:t> a </a:t>
            </a:r>
            <a:r>
              <a:rPr lang="en-US" altLang="en-US" sz="2400" dirty="0" err="1"/>
              <a:t>tisknout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jeden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znak</a:t>
            </a:r>
            <a:r>
              <a:rPr lang="en-US" altLang="en-US" sz="2400" dirty="0"/>
              <a:t>? </a:t>
            </a:r>
            <a:endParaRPr lang="cs-CZ" altLang="en-US" sz="2400" dirty="0"/>
          </a:p>
          <a:p>
            <a:pPr lvl="1" eaLnBrk="1" hangingPunct="1"/>
            <a:r>
              <a:rPr lang="en-US" altLang="en-US" sz="2000" dirty="0"/>
              <a:t>(</a:t>
            </a:r>
            <a:r>
              <a:rPr lang="cs-CZ" altLang="en-US" sz="2000" dirty="0"/>
              <a:t>umíme, </a:t>
            </a:r>
            <a:r>
              <a:rPr lang="en-US" altLang="en-US" sz="2000" dirty="0"/>
              <a:t>char)</a:t>
            </a:r>
            <a:endParaRPr lang="cs-CZ" altLang="en-US" sz="2000" dirty="0"/>
          </a:p>
          <a:p>
            <a:pPr lvl="1" eaLnBrk="1" hangingPunct="1"/>
            <a:r>
              <a:rPr lang="cs-CZ" altLang="en-US" sz="2000" dirty="0"/>
              <a:t>jak </a:t>
            </a:r>
            <a:r>
              <a:rPr lang="en-US" altLang="en-US" sz="2000" dirty="0" err="1"/>
              <a:t>uchovat</a:t>
            </a:r>
            <a:r>
              <a:rPr lang="en-US" altLang="en-US" sz="2000" dirty="0"/>
              <a:t> a </a:t>
            </a:r>
            <a:r>
              <a:rPr lang="en-US" altLang="en-US" sz="2000" dirty="0" err="1"/>
              <a:t>tisknout</a:t>
            </a:r>
            <a:r>
              <a:rPr lang="en-US" altLang="en-US" sz="2000" dirty="0"/>
              <a:t> </a:t>
            </a:r>
            <a:r>
              <a:rPr lang="cs-CZ" altLang="en-US" sz="2000" dirty="0"/>
              <a:t>celé slovo</a:t>
            </a:r>
            <a:r>
              <a:rPr lang="en-US" altLang="en-US" sz="2000" dirty="0"/>
              <a:t>/v</a:t>
            </a:r>
            <a:r>
              <a:rPr lang="cs-CZ" altLang="en-US" sz="2000" dirty="0" err="1"/>
              <a:t>ětu</a:t>
            </a:r>
            <a:r>
              <a:rPr lang="en-US" altLang="en-US" sz="2000" dirty="0"/>
              <a:t>? </a:t>
            </a:r>
          </a:p>
          <a:p>
            <a:pPr eaLnBrk="1" hangingPunct="1"/>
            <a:r>
              <a:rPr lang="cs-CZ" altLang="en-US" sz="2400" dirty="0"/>
              <a:t>Nepraktická možnost – nezávislé znaky</a:t>
            </a:r>
          </a:p>
          <a:p>
            <a:pPr lvl="1" eaLnBrk="1" hangingPunct="1"/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first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‘E’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second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‘T’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altLang="en-US" sz="20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1" eaLnBrk="1" hangingPunct="1"/>
            <a:r>
              <a:rPr lang="en-US" alt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printf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“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%</a:t>
            </a:r>
            <a:r>
              <a:rPr lang="en-US" alt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c</a:t>
            </a:r>
            <a:r>
              <a:rPr lang="en-US" altLang="en-US" sz="2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%</a:t>
            </a:r>
            <a:r>
              <a:rPr lang="en-US" alt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c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”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first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second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US" altLang="en-US" sz="2000" dirty="0"/>
          </a:p>
          <a:p>
            <a:pPr eaLnBrk="1" hangingPunct="1"/>
            <a:r>
              <a:rPr lang="cs-CZ" altLang="en-US" sz="2400" dirty="0"/>
              <a:t>Praktičtější možnost – pole znaků</a:t>
            </a:r>
          </a:p>
          <a:p>
            <a:pPr lvl="1" eaLnBrk="1" hangingPunct="1"/>
            <a:r>
              <a:rPr lang="en-US" altLang="en-US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sentence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en-US" sz="1600" dirty="0">
                <a:solidFill>
                  <a:srgbClr val="007F7F"/>
                </a:solidFill>
                <a:latin typeface="Verdana" panose="020B0604030504040204" pitchFamily="34" charset="0"/>
              </a:rPr>
              <a:t>10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];</a:t>
            </a:r>
            <a:endParaRPr lang="en-US" altLang="en-US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1" eaLnBrk="1" hangingPunct="1"/>
            <a:r>
              <a:rPr lang="en-US" altLang="en-US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sizeof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sentence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++)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printf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“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%</a:t>
            </a: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c”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sentence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]);</a:t>
            </a:r>
            <a:endParaRPr lang="en-US" altLang="en-US" sz="1600" dirty="0">
              <a:latin typeface="Times New Roman" panose="02020603050405020304" pitchFamily="18" charset="0"/>
            </a:endParaRPr>
          </a:p>
          <a:p>
            <a:pPr eaLnBrk="1" hangingPunct="1"/>
            <a:endParaRPr lang="cs-CZ" altLang="en-US" sz="1800" dirty="0"/>
          </a:p>
          <a:p>
            <a:pPr eaLnBrk="1" hangingPunct="1"/>
            <a:r>
              <a:rPr lang="en-US" altLang="en-US" sz="2400" dirty="0"/>
              <a:t>Jak </a:t>
            </a:r>
            <a:r>
              <a:rPr lang="cs-CZ" altLang="en-US" sz="2400" dirty="0"/>
              <a:t>ukončit</a:t>
            </a:r>
            <a:r>
              <a:rPr lang="en-US" altLang="en-US" sz="2400" dirty="0"/>
              <a:t>/</a:t>
            </a:r>
            <a:r>
              <a:rPr lang="cs-CZ" altLang="en-US" sz="2400" dirty="0"/>
              <a:t>zkrátit existující větu?</a:t>
            </a:r>
          </a:p>
          <a:p>
            <a:pPr lvl="1" eaLnBrk="1" hangingPunct="1"/>
            <a:r>
              <a:rPr lang="cs-CZ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\0</a:t>
            </a:r>
            <a:r>
              <a:rPr lang="cs-CZ" altLang="en-US" sz="2000" dirty="0"/>
              <a:t> binární nula - speciální znak jako konec </a:t>
            </a:r>
            <a:endParaRPr lang="en-US" alt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>
            <a:extLst>
              <a:ext uri="{FF2B5EF4-FFF2-40B4-BE49-F238E27FC236}">
                <a16:creationId xmlns:a16="http://schemas.microsoft.com/office/drawing/2014/main" id="{EC7FA873-3E5C-4DF8-85B7-94C023651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3EE670D-7EF0-496E-B9A8-81DB28AF0F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11438"/>
            <a:ext cx="7772400" cy="50800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>
                <a:solidFill>
                  <a:schemeClr val="bg2"/>
                </a:solidFill>
              </a:rPr>
              <a:t>Argumenty funkce main()</a:t>
            </a:r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A16D3C4E-4FFE-45C5-B4CC-2635C7D7A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Motivace</a:t>
            </a:r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8C34B2-5680-4D0E-9060-D750C2ED48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i="1"/>
              <a:t>Jak </a:t>
            </a:r>
            <a:r>
              <a:rPr lang="cs-CZ" altLang="cs-CZ" i="1"/>
              <a:t>může program přijímat vstupní data/info?</a:t>
            </a:r>
          </a:p>
          <a:p>
            <a:endParaRPr lang="cs-CZ" altLang="cs-CZ"/>
          </a:p>
          <a:p>
            <a:r>
              <a:rPr lang="cs-CZ" altLang="cs-CZ"/>
              <a:t>Standardní vstup (klávesnice nebo přesměrování)</a:t>
            </a:r>
          </a:p>
          <a:p>
            <a:r>
              <a:rPr lang="cs-CZ" altLang="cs-CZ"/>
              <a:t>Otevření souboru (disk, stdin…)</a:t>
            </a:r>
          </a:p>
          <a:p>
            <a:r>
              <a:rPr lang="cs-CZ" altLang="cs-CZ"/>
              <a:t>Sdílená paměť (sdílená adresa, virtuální soubor)</a:t>
            </a:r>
          </a:p>
          <a:p>
            <a:r>
              <a:rPr lang="cs-CZ" altLang="cs-CZ"/>
              <a:t>Příkazová řádka (argumenty při spuštění)</a:t>
            </a:r>
          </a:p>
          <a:p>
            <a:r>
              <a:rPr lang="cs-CZ" altLang="cs-CZ"/>
              <a:t>Zprávy (message queue)</a:t>
            </a:r>
          </a:p>
          <a:p>
            <a:r>
              <a:rPr lang="cs-CZ" altLang="cs-CZ"/>
              <a:t>Síťová komunikace (sokety)</a:t>
            </a:r>
          </a:p>
          <a:p>
            <a:r>
              <a:rPr lang="cs-CZ" altLang="cs-CZ"/>
              <a:t>Přerušení, semafory…</a:t>
            </a:r>
          </a:p>
        </p:txBody>
      </p:sp>
      <p:sp>
        <p:nvSpPr>
          <p:cNvPr id="47108" name="Zástupný symbol pro zápatí 3">
            <a:extLst>
              <a:ext uri="{FF2B5EF4-FFF2-40B4-BE49-F238E27FC236}">
                <a16:creationId xmlns:a16="http://schemas.microsoft.com/office/drawing/2014/main" id="{857824C4-F51A-4C47-8BD7-80F4B024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cs-CZ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>
            <a:extLst>
              <a:ext uri="{FF2B5EF4-FFF2-40B4-BE49-F238E27FC236}">
                <a16:creationId xmlns:a16="http://schemas.microsoft.com/office/drawing/2014/main" id="{CBC94C24-4E1D-436E-8F76-18465E5B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94D8D1A-28F7-41A7-9F5F-ABC7D7BED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Argumenty</a:t>
            </a:r>
            <a:r>
              <a:rPr lang="cs-CZ" altLang="en-US"/>
              <a:t> funkce </a:t>
            </a:r>
            <a:r>
              <a:rPr lang="cs-CZ" altLang="en-US">
                <a:solidFill>
                  <a:schemeClr val="accent2"/>
                </a:solidFill>
                <a:latin typeface="Courier New" panose="02070309020205020404" pitchFamily="49" charset="0"/>
              </a:rPr>
              <a:t>main</a:t>
            </a:r>
            <a:endParaRPr lang="en-US" altLang="en-US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634883" name="Rectangle 3">
            <a:extLst>
              <a:ext uri="{FF2B5EF4-FFF2-40B4-BE49-F238E27FC236}">
                <a16:creationId xmlns:a16="http://schemas.microsoft.com/office/drawing/2014/main" id="{1ED8ABFB-60A9-4D5F-8B96-EECB5120E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Funkce </a:t>
            </a:r>
            <a:r>
              <a:rPr lang="cs-CZ" altLang="en-US" sz="2400" dirty="0" err="1"/>
              <a:t>main</a:t>
            </a:r>
            <a:r>
              <a:rPr lang="cs-CZ" altLang="en-US" sz="2400" dirty="0"/>
              <a:t> může mít tři verze: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bez </a:t>
            </a:r>
            <a:r>
              <a:rPr lang="en-US" altLang="en-US" sz="1800" dirty="0" err="1">
                <a:solidFill>
                  <a:srgbClr val="000000"/>
                </a:solidFill>
              </a:rPr>
              <a:t>parametr</a:t>
            </a:r>
            <a:r>
              <a:rPr lang="cs-CZ" altLang="en-US" sz="1800" dirty="0">
                <a:solidFill>
                  <a:srgbClr val="000000"/>
                </a:solidFill>
              </a:rPr>
              <a:t>ů</a:t>
            </a:r>
            <a:r>
              <a:rPr lang="en-US" altLang="en-US" sz="1800" dirty="0">
                <a:solidFill>
                  <a:srgbClr val="80808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20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[]);</a:t>
            </a:r>
            <a:endParaRPr lang="cs-CZ" altLang="en-US" sz="2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err="1">
                <a:solidFill>
                  <a:srgbClr val="000000"/>
                </a:solidFill>
              </a:rPr>
              <a:t>parametr</a:t>
            </a:r>
            <a:r>
              <a:rPr lang="cs-CZ" altLang="en-US" sz="1800" dirty="0">
                <a:solidFill>
                  <a:srgbClr val="000000"/>
                </a:solidFill>
              </a:rPr>
              <a:t>y předané programu při spuštění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fr-FR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**</a:t>
            </a:r>
            <a:r>
              <a:rPr lang="fr-FR" alt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cs-CZ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cs-CZ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[]</a:t>
            </a:r>
            <a:endParaRPr lang="cs-CZ" altLang="en-US" sz="18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altLang="en-US" sz="2000" b="1" dirty="0" err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fr-FR" altLang="en-US" sz="20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fr-FR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altLang="en-US" sz="2000" b="1" dirty="0" err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fr-FR" altLang="en-US" sz="20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fr-FR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fr-FR" altLang="en-US" sz="20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2000" b="1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fr-FR" altLang="en-US" sz="20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**</a:t>
            </a:r>
            <a:r>
              <a:rPr lang="fr-FR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fr-FR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fr-FR" altLang="en-US" sz="20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2000" b="1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fr-FR" altLang="en-US" sz="20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**</a:t>
            </a:r>
            <a:r>
              <a:rPr lang="fr-FR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envp</a:t>
            </a:r>
            <a:r>
              <a:rPr lang="fr-FR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fr-FR" altLang="en-US" sz="200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dirty="0"/>
              <a:t>navíc proměnné prostředí, 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cs-CZ" altLang="en-US" sz="2000" b="1" i="1" dirty="0">
                <a:solidFill>
                  <a:srgbClr val="000000"/>
                </a:solidFill>
                <a:latin typeface="Courier New" panose="02070309020205020404" pitchFamily="49" charset="0"/>
              </a:rPr>
              <a:t>binary.exe </a:t>
            </a:r>
            <a:r>
              <a:rPr lang="en-US" altLang="en-US" sz="2000" b="1" i="1" dirty="0">
                <a:latin typeface="Courier New" panose="02070309020205020404" pitchFamily="49" charset="0"/>
              </a:rPr>
              <a:t>-test -param1 hello "hello world"</a:t>
            </a:r>
            <a:endParaRPr lang="cs-CZ" altLang="en-US" sz="2000" b="1" i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cs-CZ" altLang="en-US" sz="2400" dirty="0"/>
              <a:t> obsahuje počet parametrů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Pokud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argc</a:t>
            </a:r>
            <a:r>
              <a:rPr lang="en-US" altLang="en-US" sz="2000" dirty="0"/>
              <a:t> &gt; 0, </a:t>
            </a:r>
            <a:r>
              <a:rPr lang="en-US" altLang="en-US" sz="2000" dirty="0" err="1"/>
              <a:t>tak</a:t>
            </a:r>
            <a:r>
              <a:rPr lang="en-US" altLang="en-US" sz="2000" dirty="0"/>
              <a:t> je </a:t>
            </a:r>
            <a:r>
              <a:rPr lang="en-US" altLang="en-US" sz="2000" dirty="0" err="1"/>
              <a:t>prvn</a:t>
            </a:r>
            <a:r>
              <a:rPr lang="cs-CZ" altLang="en-US" sz="2000" dirty="0"/>
              <a:t>í cesta ke spuštěnému programu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[]</a:t>
            </a:r>
            <a:r>
              <a:rPr lang="en-US" altLang="en-US" sz="2400" dirty="0"/>
              <a:t>je pole </a:t>
            </a:r>
            <a:r>
              <a:rPr lang="cs-CZ" altLang="en-US" sz="2400" dirty="0"/>
              <a:t>řetězců, každý obsahuje jeden parametr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2000" dirty="0"/>
              <a:t>0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r>
              <a:rPr lang="en-US" altLang="en-US" sz="2000" dirty="0"/>
              <a:t> ... cesta k </a:t>
            </a:r>
            <a:r>
              <a:rPr lang="en-US" altLang="en-US" sz="2000" dirty="0" err="1"/>
              <a:t>programu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cs-CZ" altLang="en-US" sz="2000" dirty="0"/>
              <a:t>1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r>
              <a:rPr lang="en-US" altLang="en-US" sz="2000" dirty="0"/>
              <a:t> ... </a:t>
            </a:r>
            <a:r>
              <a:rPr lang="cs-CZ" altLang="en-US" sz="2000" dirty="0"/>
              <a:t>první parametr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Poslední položka </a:t>
            </a:r>
            <a:r>
              <a:rPr lang="cs-CZ" altLang="en-US" sz="2000" dirty="0" err="1"/>
              <a:t>argv</a:t>
            </a:r>
            <a:r>
              <a:rPr lang="en-US" altLang="en-US" sz="2000" dirty="0"/>
              <a:t>[</a:t>
            </a:r>
            <a:r>
              <a:rPr lang="en-US" altLang="en-US" sz="2000" dirty="0" err="1"/>
              <a:t>argc</a:t>
            </a:r>
            <a:r>
              <a:rPr lang="en-US" altLang="en-US" sz="2000" dirty="0"/>
              <a:t>] == NULL</a:t>
            </a:r>
            <a:endParaRPr lang="cs-CZ" alt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>
            <a:extLst>
              <a:ext uri="{FF2B5EF4-FFF2-40B4-BE49-F238E27FC236}">
                <a16:creationId xmlns:a16="http://schemas.microsoft.com/office/drawing/2014/main" id="{4CFAD2B1-B632-4550-8DB5-7B27330C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C1CABAA-5423-4BB2-BE3C-7922A5877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Parametry funkce </a:t>
            </a:r>
            <a:r>
              <a:rPr lang="cs-CZ" altLang="en-US">
                <a:solidFill>
                  <a:schemeClr val="accent2"/>
                </a:solidFill>
                <a:latin typeface="Courier New" panose="02070309020205020404" pitchFamily="49" charset="0"/>
              </a:rPr>
              <a:t>main </a:t>
            </a:r>
            <a:r>
              <a:rPr lang="cs-CZ" altLang="en-US" b="0">
                <a:solidFill>
                  <a:schemeClr val="tx1"/>
                </a:solidFill>
              </a:rPr>
              <a:t>- ukázka</a:t>
            </a: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8DC8878-149A-4D18-AB56-BC37483BF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F0CE38A7-2761-4353-941D-55D55D7C5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7038975" cy="596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7F7F00"/>
                </a:solidFill>
                <a:latin typeface="Courier New" panose="02070309020205020404" pitchFamily="49" charset="0"/>
              </a:rPr>
              <a:t>#include &lt;stdio.h&gt;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7F7F00"/>
                </a:solidFill>
                <a:latin typeface="Courier New" panose="02070309020205020404" pitchFamily="49" charset="0"/>
              </a:rPr>
              <a:t>#include &lt;stdlib.h&gt;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7F7F00"/>
                </a:solidFill>
                <a:latin typeface="Courier New" panose="02070309020205020404" pitchFamily="49" charset="0"/>
              </a:rPr>
              <a:t>#include &lt;string.h&gt;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[],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*envp[])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  if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>
                <a:solidFill>
                  <a:srgbClr val="7F007F"/>
                </a:solidFill>
                <a:latin typeface="Courier New" panose="02070309020205020404" pitchFamily="49" charset="0"/>
              </a:rPr>
              <a:t>"No extra parameters given\n"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++)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>
                <a:solidFill>
                  <a:srgbClr val="7F007F"/>
                </a:solidFill>
                <a:latin typeface="Courier New" panose="02070309020205020404" pitchFamily="49" charset="0"/>
              </a:rPr>
              <a:t>"%d. parameter: '%s'\n"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]);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strcmp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],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7F007F"/>
                </a:solidFill>
                <a:latin typeface="Courier New" panose="02070309020205020404" pitchFamily="49" charset="0"/>
              </a:rPr>
              <a:t>"-param1"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   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>
                <a:solidFill>
                  <a:srgbClr val="7F007F"/>
                </a:solidFill>
                <a:latin typeface="Courier New" panose="02070309020205020404" pitchFamily="49" charset="0"/>
              </a:rPr>
              <a:t>"   Parameter '-param1' detected!\n"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r>
              <a:rPr lang="en-US" altLang="en-US" sz="16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// Print environmental variables. Number is not given,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// but envp ends with NULL (==0) pointer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>
                <a:solidFill>
                  <a:srgbClr val="7F007F"/>
                </a:solidFill>
                <a:latin typeface="Courier New" panose="02070309020205020404" pitchFamily="49" charset="0"/>
              </a:rPr>
              <a:t>"\nEnvironment parameters:\n"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envp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!=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NULL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>
                <a:solidFill>
                  <a:srgbClr val="7F007F"/>
                </a:solidFill>
                <a:latin typeface="Courier New" panose="02070309020205020404" pitchFamily="49" charset="0"/>
              </a:rPr>
              <a:t>"%s\n"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envp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++]);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EXIT_SUCCESS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35909" name="AutoShape 5">
            <a:extLst>
              <a:ext uri="{FF2B5EF4-FFF2-40B4-BE49-F238E27FC236}">
                <a16:creationId xmlns:a16="http://schemas.microsoft.com/office/drawing/2014/main" id="{8A68A9EC-4375-4E94-96AC-5C26659F7373}"/>
              </a:ext>
            </a:extLst>
          </p:cNvPr>
          <p:cNvSpPr>
            <a:spLocks/>
          </p:cNvSpPr>
          <p:nvPr/>
        </p:nvSpPr>
        <p:spPr bwMode="auto">
          <a:xfrm rot="10800000">
            <a:off x="7086600" y="2971800"/>
            <a:ext cx="304800" cy="1447800"/>
          </a:xfrm>
          <a:prstGeom prst="leftBrace">
            <a:avLst>
              <a:gd name="adj1" fmla="val 39583"/>
              <a:gd name="adj2" fmla="val 50000"/>
            </a:avLst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635910" name="AutoShape 6">
            <a:extLst>
              <a:ext uri="{FF2B5EF4-FFF2-40B4-BE49-F238E27FC236}">
                <a16:creationId xmlns:a16="http://schemas.microsoft.com/office/drawing/2014/main" id="{B3B70F4B-EB42-4F9D-9D31-B07B68ED63E0}"/>
              </a:ext>
            </a:extLst>
          </p:cNvPr>
          <p:cNvSpPr>
            <a:spLocks/>
          </p:cNvSpPr>
          <p:nvPr/>
        </p:nvSpPr>
        <p:spPr bwMode="auto">
          <a:xfrm rot="10800000">
            <a:off x="7086600" y="502920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635911" name="Rectangle 7">
            <a:extLst>
              <a:ext uri="{FF2B5EF4-FFF2-40B4-BE49-F238E27FC236}">
                <a16:creationId xmlns:a16="http://schemas.microsoft.com/office/drawing/2014/main" id="{A879BDB8-248D-43E8-AA79-5C085CEF1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276600"/>
            <a:ext cx="1219200" cy="762000"/>
          </a:xfrm>
          <a:prstGeom prst="rect">
            <a:avLst/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dirty="0"/>
              <a:t>zpracování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dirty="0"/>
              <a:t>parametrů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dirty="0"/>
              <a:t>spuštění</a:t>
            </a:r>
            <a:endParaRPr lang="en-US" altLang="en-US" sz="1600" dirty="0"/>
          </a:p>
        </p:txBody>
      </p:sp>
      <p:sp>
        <p:nvSpPr>
          <p:cNvPr id="635912" name="Rectangle 8">
            <a:extLst>
              <a:ext uri="{FF2B5EF4-FFF2-40B4-BE49-F238E27FC236}">
                <a16:creationId xmlns:a16="http://schemas.microsoft.com/office/drawing/2014/main" id="{15DFD9C5-EA83-485B-B33E-7DBD22345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257800"/>
            <a:ext cx="1447800" cy="838200"/>
          </a:xfrm>
          <a:prstGeom prst="rect">
            <a:avLst/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/>
              <a:t>zpracování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/>
              <a:t>proměnných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/>
              <a:t>prostředí</a:t>
            </a:r>
            <a:endParaRPr lang="en-US" altLang="en-US" sz="1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9" grpId="0" animBg="1"/>
      <p:bldP spid="635910" grpId="0" animBg="1"/>
      <p:bldP spid="635911" grpId="0" animBg="1"/>
      <p:bldP spid="6359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>
            <a:extLst>
              <a:ext uri="{FF2B5EF4-FFF2-40B4-BE49-F238E27FC236}">
                <a16:creationId xmlns:a16="http://schemas.microsoft.com/office/drawing/2014/main" id="{08C52DD9-F629-4B71-B429-5963A109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327FA7E-03D6-413F-95EB-06476983B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>
                <a:solidFill>
                  <a:schemeClr val="tx1"/>
                </a:solidFill>
              </a:rPr>
              <a:t>Demo: Využití proměnných prostředí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36931" name="Rectangle 3">
            <a:extLst>
              <a:ext uri="{FF2B5EF4-FFF2-40B4-BE49-F238E27FC236}">
                <a16:creationId xmlns:a16="http://schemas.microsoft.com/office/drawing/2014/main" id="{0DDEF86F-A9D6-45C2-A50F-D3B057296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675687" cy="4824413"/>
          </a:xfrm>
        </p:spPr>
        <p:txBody>
          <a:bodyPr/>
          <a:lstStyle/>
          <a:p>
            <a:pPr eaLnBrk="1" hangingPunct="1"/>
            <a:r>
              <a:rPr lang="cs-CZ" altLang="en-US" sz="2400"/>
              <a:t>Jednotlivé položky ve formátu NAZEV=hodnota</a:t>
            </a:r>
          </a:p>
          <a:p>
            <a:pPr lvl="1" eaLnBrk="1" hangingPunct="1"/>
            <a:r>
              <a:rPr lang="cs-CZ" altLang="en-US" sz="2000">
                <a:latin typeface="Courier New" panose="02070309020205020404" pitchFamily="49" charset="0"/>
              </a:rPr>
              <a:t>PROCESSOR</a:t>
            </a:r>
            <a:r>
              <a:rPr lang="en-US" altLang="en-US" sz="2000">
                <a:latin typeface="Courier New" panose="02070309020205020404" pitchFamily="49" charset="0"/>
              </a:rPr>
              <a:t>_</a:t>
            </a:r>
            <a:r>
              <a:rPr lang="cs-CZ" altLang="en-US" sz="2000">
                <a:latin typeface="Courier New" panose="02070309020205020404" pitchFamily="49" charset="0"/>
              </a:rPr>
              <a:t>ARCHITECTURE</a:t>
            </a:r>
            <a:r>
              <a:rPr lang="en-US" altLang="en-US" sz="2000">
                <a:latin typeface="Courier New" panose="02070309020205020404" pitchFamily="49" charset="0"/>
              </a:rPr>
              <a:t>=x86</a:t>
            </a:r>
            <a:endParaRPr lang="cs-CZ" altLang="en-US" sz="2000">
              <a:latin typeface="Courier New" panose="02070309020205020404" pitchFamily="49" charset="0"/>
            </a:endParaRPr>
          </a:p>
          <a:p>
            <a:pPr lvl="1" eaLnBrk="1" hangingPunct="1"/>
            <a:r>
              <a:rPr lang="cs-CZ" altLang="en-US" sz="2000"/>
              <a:t>lze manuálně parsovat řetězec</a:t>
            </a:r>
            <a:endParaRPr lang="en-US" altLang="en-US" sz="2000"/>
          </a:p>
          <a:p>
            <a:pPr lvl="1" eaLnBrk="1" hangingPunct="1"/>
            <a:r>
              <a:rPr lang="cs-CZ" altLang="en-US" sz="2000"/>
              <a:t>lze využít funkci </a:t>
            </a:r>
            <a:r>
              <a:rPr lang="en-US" altLang="en-US" sz="2000" b="1">
                <a:latin typeface="Courier New" panose="02070309020205020404" pitchFamily="49" charset="0"/>
              </a:rPr>
              <a:t>getenv()</a:t>
            </a:r>
            <a:r>
              <a:rPr lang="en-US" altLang="en-US" sz="2000"/>
              <a:t> funkce v stdlib.h </a:t>
            </a:r>
            <a:endParaRPr lang="cs-CZ" altLang="en-US" sz="2000"/>
          </a:p>
          <a:p>
            <a:pPr lvl="1" eaLnBrk="1" hangingPunct="1"/>
            <a:r>
              <a:rPr lang="cs-CZ" altLang="en-US" sz="2000"/>
              <a:t>poslední položka obsahuje ukazatel na NULL</a:t>
            </a:r>
          </a:p>
          <a:p>
            <a:pPr eaLnBrk="1" hangingPunct="1"/>
            <a:r>
              <a:rPr lang="cs-CZ" altLang="en-US" sz="2400"/>
              <a:t>Řetězce z </a:t>
            </a:r>
            <a:r>
              <a:rPr lang="cs-CZ" altLang="en-US" sz="2400" b="1">
                <a:latin typeface="Courier New" panose="02070309020205020404" pitchFamily="49" charset="0"/>
              </a:rPr>
              <a:t>envp</a:t>
            </a:r>
            <a:r>
              <a:rPr lang="cs-CZ" altLang="en-US" sz="2400"/>
              <a:t> nemodifikujte</a:t>
            </a:r>
          </a:p>
          <a:p>
            <a:pPr lvl="1" eaLnBrk="1" hangingPunct="1"/>
            <a:r>
              <a:rPr lang="cs-CZ" altLang="en-US" sz="2000"/>
              <a:t>Jsou z proměnných systému kopírovány do vašeho programu a po jeho konci zanikají</a:t>
            </a:r>
            <a:endParaRPr lang="en-US" altLang="en-US" sz="2000"/>
          </a:p>
        </p:txBody>
      </p:sp>
      <p:sp>
        <p:nvSpPr>
          <p:cNvPr id="636932" name="Text Box 4">
            <a:extLst>
              <a:ext uri="{FF2B5EF4-FFF2-40B4-BE49-F238E27FC236}">
                <a16:creationId xmlns:a16="http://schemas.microsoft.com/office/drawing/2014/main" id="{1FFFC6E6-4250-49EA-8B23-B2524CA0A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35475"/>
            <a:ext cx="8994775" cy="1812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600">
                <a:solidFill>
                  <a:srgbClr val="00007F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int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 b="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main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(</a:t>
            </a:r>
            <a:r>
              <a:rPr lang="en-US" altLang="ja-JP" sz="1600">
                <a:solidFill>
                  <a:srgbClr val="00007F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int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 b="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argc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,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>
                <a:solidFill>
                  <a:srgbClr val="00007F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char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*</a:t>
            </a:r>
            <a:r>
              <a:rPr lang="en-US" altLang="ja-JP" sz="1600" b="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argv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[],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>
                <a:solidFill>
                  <a:srgbClr val="00007F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char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*</a:t>
            </a:r>
            <a:r>
              <a:rPr lang="en-US" altLang="ja-JP" sz="1600" b="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envp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[])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{</a:t>
            </a:r>
            <a:endParaRPr lang="en-US" altLang="ja-JP" sz="1600" b="0">
              <a:solidFill>
                <a:srgbClr val="808080"/>
              </a:solidFill>
              <a:latin typeface="Courier New" panose="02070309020205020404" pitchFamily="49" charset="0"/>
              <a:ea typeface="MS Mincho" panose="02020609040205080304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   </a:t>
            </a:r>
            <a:r>
              <a:rPr lang="en-US" altLang="ja-JP" sz="1600">
                <a:solidFill>
                  <a:srgbClr val="00007F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const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>
                <a:solidFill>
                  <a:srgbClr val="00007F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char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*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 b="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host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=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 b="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getenv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(</a:t>
            </a:r>
            <a:r>
              <a:rPr lang="en-US" altLang="ja-JP" sz="1600" b="0">
                <a:solidFill>
                  <a:srgbClr val="7F007F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"COMPUTERNAME"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);</a:t>
            </a:r>
            <a:endParaRPr lang="en-US" altLang="ja-JP" sz="1600" b="0">
              <a:solidFill>
                <a:srgbClr val="808080"/>
              </a:solidFill>
              <a:latin typeface="Courier New" panose="02070309020205020404" pitchFamily="49" charset="0"/>
              <a:ea typeface="MS Mincho" panose="02020609040205080304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   </a:t>
            </a:r>
            <a:r>
              <a:rPr lang="en-US" altLang="ja-JP" sz="1600">
                <a:solidFill>
                  <a:srgbClr val="00007F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const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>
                <a:solidFill>
                  <a:srgbClr val="00007F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char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*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 b="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cpu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=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 b="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getenv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(</a:t>
            </a:r>
            <a:r>
              <a:rPr lang="en-US" altLang="ja-JP" sz="1600" b="0">
                <a:solidFill>
                  <a:srgbClr val="7F007F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"PROCESSOR_IDENTIFIER"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);</a:t>
            </a:r>
            <a:endParaRPr lang="en-US" altLang="ja-JP" sz="1600" b="0">
              <a:solidFill>
                <a:srgbClr val="808080"/>
              </a:solidFill>
              <a:latin typeface="Courier New" panose="02070309020205020404" pitchFamily="49" charset="0"/>
              <a:ea typeface="MS Mincho" panose="02020609040205080304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   </a:t>
            </a:r>
            <a:r>
              <a:rPr lang="en-US" altLang="ja-JP" sz="1600">
                <a:solidFill>
                  <a:srgbClr val="00007F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const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>
                <a:solidFill>
                  <a:srgbClr val="00007F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char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*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 b="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cores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=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 b="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getenv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(</a:t>
            </a:r>
            <a:r>
              <a:rPr lang="en-US" altLang="ja-JP" sz="1600" b="0">
                <a:solidFill>
                  <a:srgbClr val="7F007F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"NUMBER_OF_PROCESSORS"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);</a:t>
            </a:r>
            <a:endParaRPr lang="en-US" altLang="ja-JP" sz="1600" b="0">
              <a:solidFill>
                <a:srgbClr val="808080"/>
              </a:solidFill>
              <a:latin typeface="Courier New" panose="02070309020205020404" pitchFamily="49" charset="0"/>
              <a:ea typeface="MS Mincho" panose="02020609040205080304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   </a:t>
            </a:r>
            <a:r>
              <a:rPr lang="pt-BR" altLang="ja-JP" sz="1600" b="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printf</a:t>
            </a:r>
            <a:r>
              <a:rPr lang="pt-BR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(</a:t>
            </a:r>
            <a:r>
              <a:rPr lang="pt-BR" altLang="ja-JP" sz="1600" b="0">
                <a:solidFill>
                  <a:srgbClr val="7F007F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"Computer '%s', '%s' with %s cores\n\n\n"</a:t>
            </a:r>
            <a:r>
              <a:rPr lang="pt-BR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,</a:t>
            </a:r>
            <a:r>
              <a:rPr lang="pt-BR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pt-BR" altLang="ja-JP" sz="1600" b="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host</a:t>
            </a:r>
            <a:r>
              <a:rPr lang="pt-BR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,</a:t>
            </a:r>
            <a:r>
              <a:rPr lang="pt-BR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pt-BR" altLang="ja-JP" sz="1600" b="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cpu</a:t>
            </a:r>
            <a:r>
              <a:rPr lang="pt-BR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,</a:t>
            </a:r>
            <a:r>
              <a:rPr lang="pt-BR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pt-BR" altLang="ja-JP" sz="1600" b="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cores</a:t>
            </a:r>
            <a:r>
              <a:rPr lang="pt-BR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);</a:t>
            </a:r>
            <a:endParaRPr lang="pt-BR" altLang="ja-JP" sz="1600" b="0">
              <a:solidFill>
                <a:srgbClr val="808080"/>
              </a:solidFill>
              <a:latin typeface="Courier New" panose="02070309020205020404" pitchFamily="49" charset="0"/>
              <a:ea typeface="MS Mincho" panose="02020609040205080304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   </a:t>
            </a:r>
            <a:r>
              <a:rPr lang="en-US" altLang="ja-JP" sz="1600">
                <a:solidFill>
                  <a:srgbClr val="00007F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return</a:t>
            </a:r>
            <a:r>
              <a:rPr lang="en-US" altLang="ja-JP" sz="1600" b="0">
                <a:solidFill>
                  <a:srgbClr val="80808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altLang="ja-JP" sz="1600" b="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EXIT_SUCCESS</a:t>
            </a: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;</a:t>
            </a:r>
            <a:endParaRPr lang="en-US" altLang="ja-JP" sz="1600" b="0">
              <a:solidFill>
                <a:srgbClr val="808080"/>
              </a:solidFill>
              <a:latin typeface="Courier New" panose="02070309020205020404" pitchFamily="49" charset="0"/>
              <a:ea typeface="MS Mincho" panose="02020609040205080304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}</a:t>
            </a:r>
            <a:endParaRPr lang="en-US" altLang="en-US" sz="1600">
              <a:latin typeface="Courier New" panose="02070309020205020404" pitchFamily="49" charset="0"/>
              <a:ea typeface="MS Mincho" panose="02020609040205080304" pitchFamily="49" charset="-128"/>
            </a:endParaRPr>
          </a:p>
        </p:txBody>
      </p:sp>
      <p:pic>
        <p:nvPicPr>
          <p:cNvPr id="636933" name="Picture 5" descr="envp">
            <a:extLst>
              <a:ext uri="{FF2B5EF4-FFF2-40B4-BE49-F238E27FC236}">
                <a16:creationId xmlns:a16="http://schemas.microsoft.com/office/drawing/2014/main" id="{4CC53A21-8C4A-40ED-91B7-797DBB56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67350"/>
            <a:ext cx="6172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>
            <a:extLst>
              <a:ext uri="{FF2B5EF4-FFF2-40B4-BE49-F238E27FC236}">
                <a16:creationId xmlns:a16="http://schemas.microsoft.com/office/drawing/2014/main" id="{DD29BDBC-96E4-4573-A7D5-6BE3590D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5E9838C-8630-42D8-8EE7-88A7628B90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11438"/>
            <a:ext cx="7772400" cy="50800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>
                <a:solidFill>
                  <a:schemeClr val="bg2"/>
                </a:solidFill>
              </a:rPr>
              <a:t>Funkční ukazatel </a:t>
            </a:r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70986ED8-0112-47AD-AB2B-671559CA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5E932526-0036-4035-BDD7-09F89EF32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Funkční ukazatel - motivace</a:t>
            </a:r>
            <a:endParaRPr lang="en-US" altLang="en-US"/>
          </a:p>
        </p:txBody>
      </p:sp>
      <p:sp>
        <p:nvSpPr>
          <p:cNvPr id="1006595" name="Rectangle 3">
            <a:extLst>
              <a:ext uri="{FF2B5EF4-FFF2-40B4-BE49-F238E27FC236}">
                <a16:creationId xmlns:a16="http://schemas.microsoft.com/office/drawing/2014/main" id="{F28FE702-3AE3-480B-A513-AFD9A66B6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/>
              <a:t>Antivirus </a:t>
            </a:r>
            <a:r>
              <a:rPr lang="en-US" altLang="en-US"/>
              <a:t>umo</a:t>
            </a:r>
            <a:r>
              <a:rPr lang="cs-CZ" altLang="en-US"/>
              <a:t>žňuje provést analýzu souborů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funkce </a:t>
            </a:r>
            <a:r>
              <a:rPr lang="en-US" altLang="en-US" b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Analyze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b="1">
                <a:solidFill>
                  <a:srgbClr val="00007F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filePath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cs-CZ" altLang="en-US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Antivirus beží na pozadí a analyzuje všechny soubory při jejich čtení nebo zápisu na disk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Jak </a:t>
            </a:r>
            <a:r>
              <a:rPr lang="en-US" altLang="en-US"/>
              <a:t>ale </a:t>
            </a:r>
            <a:r>
              <a:rPr lang="cs-CZ" altLang="en-US"/>
              <a:t>antivirus zjistí, že má soubor analyzovat?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trvalé monitorování všech souborů je nemožné</a:t>
            </a: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vložení funkce Analyze() do všech programů nemožné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Obsluha souborového systému čtení i zápis zná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antivirus si může zaregistrovat funkci </a:t>
            </a:r>
            <a:r>
              <a:rPr lang="cs-CZ" altLang="en-US">
                <a:latin typeface="Courier New" panose="02070309020205020404" pitchFamily="49" charset="0"/>
              </a:rPr>
              <a:t>Analyze</a:t>
            </a:r>
            <a:r>
              <a:rPr lang="cs-CZ" altLang="en-US"/>
              <a:t> na událost čtení</a:t>
            </a:r>
            <a:r>
              <a:rPr lang="en-US" altLang="en-US"/>
              <a:t>/</a:t>
            </a:r>
            <a:r>
              <a:rPr lang="cs-CZ" altLang="en-US"/>
              <a:t>zápis</a:t>
            </a: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Jak registrovat? </a:t>
            </a:r>
            <a:r>
              <a:rPr lang="en-US" altLang="en-US">
                <a:sym typeface="Symbol" panose="05050102010706020507" pitchFamily="18" charset="2"/>
              </a:rPr>
              <a:t> </a:t>
            </a:r>
            <a:r>
              <a:rPr lang="cs-CZ" altLang="en-US">
                <a:solidFill>
                  <a:schemeClr val="accent2"/>
                </a:solidFill>
              </a:rPr>
              <a:t>funkční ukazatel</a:t>
            </a:r>
            <a:r>
              <a:rPr lang="cs-CZ" altLang="en-US"/>
              <a:t> (callback)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Událostmi řízené programování (Event-driven)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75A7CF27-3917-41C6-B1CC-DA81E721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CE1687C-152F-454B-B30D-3DCDFE29D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Funkční ukazatele</a:t>
            </a:r>
            <a:endParaRPr lang="en-US" altLang="en-US"/>
          </a:p>
        </p:txBody>
      </p:sp>
      <p:sp>
        <p:nvSpPr>
          <p:cNvPr id="1007619" name="Rectangle 3">
            <a:extLst>
              <a:ext uri="{FF2B5EF4-FFF2-40B4-BE49-F238E27FC236}">
                <a16:creationId xmlns:a16="http://schemas.microsoft.com/office/drawing/2014/main" id="{D48DB918-93B8-405C-82FA-208E4DF82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/>
              <a:t>Funkční ukazatel obsahuje adresu umístění kódu funkce</a:t>
            </a:r>
          </a:p>
          <a:p>
            <a:pPr lvl="1" eaLnBrk="1" hangingPunct="1"/>
            <a:r>
              <a:rPr lang="cs-CZ" altLang="en-US" sz="2000"/>
              <a:t>namísto běžné hodnoty je na adrese kód funkce</a:t>
            </a:r>
          </a:p>
          <a:p>
            <a:pPr eaLnBrk="1" hangingPunct="1"/>
            <a:r>
              <a:rPr lang="cs-CZ" altLang="en-US" sz="2400"/>
              <a:t>Ukazatel na funkci získáme pomocí operátoru </a:t>
            </a:r>
            <a:r>
              <a:rPr lang="en-US" altLang="en-US" sz="2400"/>
              <a:t>&amp;</a:t>
            </a:r>
            <a:endParaRPr lang="cs-CZ" altLang="en-US" sz="2400"/>
          </a:p>
          <a:p>
            <a:pPr lvl="1" eaLnBrk="1" hangingPunct="1"/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&amp;Analyze</a:t>
            </a:r>
            <a:r>
              <a:rPr lang="en-US" altLang="en-US" sz="2000" b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bez kulatých závorek</a:t>
            </a:r>
          </a:p>
          <a:p>
            <a:pPr eaLnBrk="1" hangingPunct="1"/>
            <a:r>
              <a:rPr lang="cs-CZ" altLang="en-US" sz="2400"/>
              <a:t>Ukazatel na funkci lze uložit do proměnné</a:t>
            </a:r>
          </a:p>
          <a:p>
            <a:pPr lvl="1" eaLnBrk="1" hangingPunct="1"/>
            <a:r>
              <a:rPr lang="cs-CZ" altLang="en-US" sz="2000" b="1">
                <a:latin typeface="Courier New" panose="02070309020205020404" pitchFamily="49" charset="0"/>
              </a:rPr>
              <a:t>návratový_typ</a:t>
            </a:r>
            <a:r>
              <a:rPr lang="en-US" altLang="en-US" sz="2000">
                <a:latin typeface="Courier New" panose="02070309020205020404" pitchFamily="49" charset="0"/>
              </a:rPr>
              <a:t> (*</a:t>
            </a:r>
            <a:r>
              <a:rPr lang="cs-CZ" altLang="en-US" sz="2000">
                <a:latin typeface="Courier New" panose="02070309020205020404" pitchFamily="49" charset="0"/>
              </a:rPr>
              <a:t>jméno_proměnné</a:t>
            </a:r>
            <a:r>
              <a:rPr lang="en-US" altLang="en-US" sz="2000">
                <a:latin typeface="Courier New" panose="02070309020205020404" pitchFamily="49" charset="0"/>
              </a:rPr>
              <a:t>)(</a:t>
            </a:r>
            <a:r>
              <a:rPr lang="cs-CZ" altLang="en-US" sz="2000" b="1">
                <a:latin typeface="Courier New" panose="02070309020205020404" pitchFamily="49" charset="0"/>
              </a:rPr>
              <a:t>typy argumentů</a:t>
            </a:r>
            <a:r>
              <a:rPr lang="en-US" altLang="en-US" sz="2000">
                <a:latin typeface="Courier New" panose="02070309020205020404" pitchFamily="49" charset="0"/>
              </a:rPr>
              <a:t>)</a:t>
            </a:r>
            <a:endParaRPr lang="cs-CZ" altLang="en-US" sz="2000">
              <a:latin typeface="Courier New" panose="02070309020205020404" pitchFamily="49" charset="0"/>
            </a:endParaRPr>
          </a:p>
          <a:p>
            <a:pPr lvl="1" eaLnBrk="1" hangingPunct="1"/>
            <a:r>
              <a:rPr lang="cs-CZ" altLang="en-US" sz="2000" b="1">
                <a:latin typeface="Courier New" panose="02070309020205020404" pitchFamily="49" charset="0"/>
              </a:rPr>
              <a:t>např. </a:t>
            </a:r>
            <a:r>
              <a:rPr lang="en-US" altLang="en-US" sz="2000" b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(*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pAnalyze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)(</a:t>
            </a:r>
            <a:r>
              <a:rPr lang="en-US" altLang="en-US" sz="2000" b="1">
                <a:solidFill>
                  <a:srgbClr val="00007F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*)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Analyze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2000">
              <a:latin typeface="Courier New" panose="02070309020205020404" pitchFamily="49" charset="0"/>
            </a:endParaRPr>
          </a:p>
          <a:p>
            <a:pPr eaLnBrk="1" hangingPunct="1"/>
            <a:r>
              <a:rPr lang="cs-CZ" altLang="en-US" sz="2400"/>
              <a:t>Ukazatel na funkci lze zavolat jako funkci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pAnalyze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>
                <a:solidFill>
                  <a:srgbClr val="7F007F"/>
                </a:solidFill>
                <a:latin typeface="Courier New" panose="02070309020205020404" pitchFamily="49" charset="0"/>
              </a:rPr>
              <a:t>"C:\\autoexec.bat"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200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cs-CZ" altLang="en-US" sz="2400"/>
              <a:t>Ukazatel na funkci může být parametr jiné funkce</a:t>
            </a:r>
          </a:p>
          <a:p>
            <a:pPr lvl="1" eaLnBrk="1" hangingPunct="1"/>
            <a:r>
              <a:rPr lang="en-US" altLang="en-US" sz="2000" b="1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b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neco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(*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pFnc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)(</a:t>
            </a:r>
            <a:r>
              <a:rPr lang="en-US" altLang="en-US" sz="2000" b="1">
                <a:solidFill>
                  <a:srgbClr val="00007F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00007F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  <a:r>
              <a:rPr lang="en-US" altLang="en-US" sz="200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>
            <a:extLst>
              <a:ext uri="{FF2B5EF4-FFF2-40B4-BE49-F238E27FC236}">
                <a16:creationId xmlns:a16="http://schemas.microsoft.com/office/drawing/2014/main" id="{393C9DD5-CC80-44BF-9BB6-7895D624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0EED2B0-5BDF-4D4A-8E2F-B4248A656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Funkční ukazatel - signatura</a:t>
            </a:r>
            <a:endParaRPr lang="en-US" altLang="en-US"/>
          </a:p>
        </p:txBody>
      </p:sp>
      <p:sp>
        <p:nvSpPr>
          <p:cNvPr id="1008643" name="Rectangle 3">
            <a:extLst>
              <a:ext uri="{FF2B5EF4-FFF2-40B4-BE49-F238E27FC236}">
                <a16:creationId xmlns:a16="http://schemas.microsoft.com/office/drawing/2014/main" id="{41B3A7D2-7E53-4A1A-94EC-142C017BC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24862" cy="5140325"/>
          </a:xfrm>
        </p:spPr>
        <p:txBody>
          <a:bodyPr/>
          <a:lstStyle/>
          <a:p>
            <a:pPr eaLnBrk="1" hangingPunct="1"/>
            <a:r>
              <a:rPr lang="cs-CZ" altLang="en-US" sz="2400"/>
              <a:t>Důležitá je signatura funkce</a:t>
            </a:r>
          </a:p>
          <a:p>
            <a:pPr lvl="1" eaLnBrk="1" hangingPunct="1"/>
            <a:r>
              <a:rPr lang="cs-CZ" altLang="en-US" sz="2000"/>
              <a:t>typ a počet argumentů, typ návratové hodnoty, volací konvence</a:t>
            </a:r>
          </a:p>
          <a:p>
            <a:pPr lvl="1" eaLnBrk="1" hangingPunct="1"/>
            <a:r>
              <a:rPr lang="cs-CZ" altLang="en-US" sz="2000"/>
              <a:t>jméno funkce není důležité</a:t>
            </a:r>
          </a:p>
          <a:p>
            <a:pPr eaLnBrk="1" hangingPunct="1"/>
            <a:r>
              <a:rPr lang="cs-CZ" altLang="en-US" sz="2400"/>
              <a:t>Do funkčního ukazatele s danou signaturou můžeme přiřadit adresy všech funkcí se stejnou signaturou</a:t>
            </a:r>
          </a:p>
          <a:p>
            <a:pPr eaLnBrk="1" hangingPunct="1"/>
            <a:endParaRPr lang="cs-CZ" altLang="en-US" sz="2400"/>
          </a:p>
          <a:p>
            <a:pPr eaLnBrk="1" hangingPunct="1"/>
            <a:endParaRPr lang="cs-CZ" altLang="en-US" sz="2400"/>
          </a:p>
          <a:p>
            <a:pPr eaLnBrk="1" hangingPunct="1"/>
            <a:endParaRPr lang="cs-CZ" altLang="en-US" sz="2400"/>
          </a:p>
          <a:p>
            <a:pPr eaLnBrk="1" hangingPunct="1"/>
            <a:endParaRPr lang="cs-CZ" altLang="en-US" sz="2400"/>
          </a:p>
          <a:p>
            <a:pPr eaLnBrk="1" hangingPunct="1"/>
            <a:endParaRPr lang="cs-CZ" altLang="en-US" sz="2400"/>
          </a:p>
          <a:p>
            <a:pPr eaLnBrk="1" hangingPunct="1"/>
            <a:endParaRPr lang="cs-CZ" altLang="en-US" sz="2400"/>
          </a:p>
          <a:p>
            <a:pPr eaLnBrk="1" hangingPunct="1"/>
            <a:r>
              <a:rPr lang="cs-CZ" altLang="en-US" sz="2400"/>
              <a:t>Neodpovídající signatury kontroluje překladač </a:t>
            </a:r>
          </a:p>
        </p:txBody>
      </p:sp>
      <p:sp>
        <p:nvSpPr>
          <p:cNvPr id="1008644" name="Text Box 4">
            <a:extLst>
              <a:ext uri="{FF2B5EF4-FFF2-40B4-BE49-F238E27FC236}">
                <a16:creationId xmlns:a16="http://schemas.microsoft.com/office/drawing/2014/main" id="{157B8089-03B5-4633-999D-3300DC85A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46463"/>
            <a:ext cx="7019925" cy="2573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Analyze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filePath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800" b="0">
                <a:solidFill>
                  <a:srgbClr val="007F00"/>
                </a:solidFill>
                <a:latin typeface="Courier New" panose="02070309020205020404" pitchFamily="49" charset="0"/>
              </a:rPr>
              <a:t>…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Ahoj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filePath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800" b="0">
                <a:solidFill>
                  <a:srgbClr val="007F00"/>
                </a:solidFill>
                <a:latin typeface="Courier New" panose="02070309020205020404" pitchFamily="49" charset="0"/>
              </a:rPr>
              <a:t>…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(*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pFnc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)(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*)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Analyze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pFnc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"c:\\autoexec.bat"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pFnc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Ahoj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00"/>
                </a:solidFill>
                <a:latin typeface="Courier New" panose="02070309020205020404" pitchFamily="49" charset="0"/>
              </a:rPr>
              <a:t>// mozne take jako:  pFnc = Ahoj;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pFnc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"c:\\autoexec.bat"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>
            <a:extLst>
              <a:ext uri="{FF2B5EF4-FFF2-40B4-BE49-F238E27FC236}">
                <a16:creationId xmlns:a16="http://schemas.microsoft.com/office/drawing/2014/main" id="{C0FDCB2D-4A59-4966-BE1B-1053593E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2030FA9-5A41-4FCA-886D-04D78936B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Funkční ukazatel - využití</a:t>
            </a:r>
            <a:endParaRPr lang="en-US" altLang="en-US"/>
          </a:p>
        </p:txBody>
      </p:sp>
      <p:sp>
        <p:nvSpPr>
          <p:cNvPr id="1009667" name="Rectangle 3">
            <a:extLst>
              <a:ext uri="{FF2B5EF4-FFF2-40B4-BE49-F238E27FC236}">
                <a16:creationId xmlns:a16="http://schemas.microsoft.com/office/drawing/2014/main" id="{B164DDA4-8FA8-47A2-BE8A-E70A20F11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Podpora „pluginů“ v systému (např. antivirus)</a:t>
            </a:r>
          </a:p>
          <a:p>
            <a:pPr lvl="1" eaLnBrk="1" hangingPunct="1"/>
            <a:r>
              <a:rPr lang="cs-CZ" altLang="en-US"/>
              <a:t>plug-in zaregistruje svůj callback na žádanou událost</a:t>
            </a:r>
          </a:p>
          <a:p>
            <a:pPr lvl="2" eaLnBrk="1" hangingPunct="1"/>
            <a:r>
              <a:rPr lang="cs-CZ" altLang="en-US"/>
              <a:t>např. antivirus na událost „přístup k souboru na disku“</a:t>
            </a:r>
          </a:p>
          <a:p>
            <a:pPr lvl="1" eaLnBrk="1" hangingPunct="1"/>
            <a:r>
              <a:rPr lang="cs-CZ" altLang="en-US"/>
              <a:t>při výskytu události systém zavolá zaregistrovaný callback</a:t>
            </a:r>
          </a:p>
          <a:p>
            <a:pPr eaLnBrk="1" hangingPunct="1"/>
            <a:r>
              <a:rPr lang="cs-CZ" altLang="en-US"/>
              <a:t>V systému lze mít několik antivirů</a:t>
            </a:r>
          </a:p>
          <a:p>
            <a:pPr lvl="1" eaLnBrk="1" hangingPunct="1"/>
            <a:r>
              <a:rPr lang="cs-CZ" altLang="en-US"/>
              <a:t>seznam funkčních ukazatelů na funkce </a:t>
            </a:r>
          </a:p>
          <a:p>
            <a:pPr lvl="1" eaLnBrk="1" hangingPunct="1"/>
            <a:r>
              <a:rPr lang="cs-CZ" altLang="en-US"/>
              <a:t>seznam zaregistrovaných funkcí „</a:t>
            </a:r>
            <a:r>
              <a:rPr lang="cs-CZ" altLang="en-US">
                <a:latin typeface="Courier New" panose="02070309020205020404" pitchFamily="49" charset="0"/>
              </a:rPr>
              <a:t>Analyze()</a:t>
            </a:r>
            <a:r>
              <a:rPr lang="cs-CZ" altLang="en-US"/>
              <a:t>“</a:t>
            </a:r>
          </a:p>
          <a:p>
            <a:pPr eaLnBrk="1" hangingPunct="1"/>
            <a:r>
              <a:rPr lang="cs-CZ" altLang="en-US"/>
              <a:t>Jak systém pozná, že není žádný antivirus?</a:t>
            </a:r>
          </a:p>
          <a:p>
            <a:pPr lvl="1" eaLnBrk="1" hangingPunct="1"/>
            <a:r>
              <a:rPr lang="cs-CZ" altLang="en-US"/>
              <a:t>žádný zaregistrovaný callback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186363F1-1FA8-4240-8C39-0050B23F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4BB6DB9-1083-4968-A69B-0E7328A79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Řetězce</a:t>
            </a:r>
            <a:r>
              <a:rPr lang="en-US" altLang="en-US"/>
              <a:t> v C</a:t>
            </a:r>
          </a:p>
        </p:txBody>
      </p:sp>
      <p:sp>
        <p:nvSpPr>
          <p:cNvPr id="536579" name="Rectangle 3">
            <a:extLst>
              <a:ext uri="{FF2B5EF4-FFF2-40B4-BE49-F238E27FC236}">
                <a16:creationId xmlns:a16="http://schemas.microsoft.com/office/drawing/2014/main" id="{CA71EFE0-DE28-4E95-BB62-85F0DAA4C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Řetězce v C jsou pole znaků ukončených binární nulou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"Hello world"</a:t>
            </a:r>
            <a:endParaRPr lang="cs-CZ" altLang="en-US" sz="24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Díky ukončovací nule nemusíme udržovat délku pole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pole znaků procházíme do výskytu koncové nuly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řetězec lze </a:t>
            </a:r>
            <a:r>
              <a:rPr lang="en-US" altLang="en-US" sz="2000" dirty="0"/>
              <a:t>“</a:t>
            </a:r>
            <a:r>
              <a:rPr lang="cs-CZ" altLang="en-US" sz="2000" dirty="0"/>
              <a:t>zkrátit</a:t>
            </a:r>
            <a:r>
              <a:rPr lang="en-US" altLang="en-US" sz="2000" dirty="0"/>
              <a:t>”</a:t>
            </a:r>
            <a:r>
              <a:rPr lang="cs-CZ" altLang="en-US" sz="2000" dirty="0"/>
              <a:t> posunutím nuly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vzniká riziko jejího přepsání</a:t>
            </a:r>
            <a:r>
              <a:rPr lang="en-US" altLang="en-US" sz="2000" dirty="0"/>
              <a:t> (</a:t>
            </a:r>
            <a:r>
              <a:rPr lang="cs-CZ" altLang="en-US" sz="2000" dirty="0"/>
              <a:t>viz. dále</a:t>
            </a:r>
            <a:r>
              <a:rPr lang="en-US" altLang="en-US" sz="20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Deklarace řetězců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myString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en-US" sz="2000" dirty="0">
                <a:solidFill>
                  <a:srgbClr val="007F7F"/>
                </a:solidFill>
                <a:latin typeface="Verdana" panose="020B0604030504040204" pitchFamily="34" charset="0"/>
              </a:rPr>
              <a:t>100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];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7F00"/>
                </a:solidFill>
                <a:latin typeface="Comic Sans MS" panose="030F0702030302020204" pitchFamily="66" charset="0"/>
              </a:rPr>
              <a:t>// max. 99 </a:t>
            </a:r>
            <a:r>
              <a:rPr lang="en-US" altLang="en-US" sz="20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znaků</a:t>
            </a:r>
            <a:r>
              <a:rPr lang="en-US" altLang="en-US" sz="2000" dirty="0">
                <a:solidFill>
                  <a:srgbClr val="007F00"/>
                </a:solidFill>
                <a:latin typeface="Comic Sans MS" panose="030F0702030302020204" pitchFamily="66" charset="0"/>
              </a:rPr>
              <a:t> + </a:t>
            </a:r>
            <a:r>
              <a:rPr lang="en-US" altLang="en-US" sz="20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koncová</a:t>
            </a:r>
            <a:r>
              <a:rPr lang="en-US" altLang="en-US" sz="2000" dirty="0">
                <a:solidFill>
                  <a:srgbClr val="007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nula</a:t>
            </a:r>
            <a:endParaRPr lang="en-US" altLang="en-US" sz="2000" dirty="0">
              <a:solidFill>
                <a:srgbClr val="007F0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myString2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Hello</a:t>
            </a:r>
            <a:r>
              <a:rPr lang="en-US" altLang="en-US" sz="20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7F00"/>
                </a:solidFill>
                <a:latin typeface="Comic Sans MS" panose="030F0702030302020204" pitchFamily="66" charset="0"/>
              </a:rPr>
              <a:t>// </a:t>
            </a:r>
            <a:r>
              <a:rPr lang="en-US" altLang="en-US" sz="20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délka</a:t>
            </a:r>
            <a:r>
              <a:rPr lang="en-US" altLang="en-US" sz="2000" dirty="0">
                <a:solidFill>
                  <a:srgbClr val="007F00"/>
                </a:solidFill>
                <a:latin typeface="Comic Sans MS" panose="030F0702030302020204" pitchFamily="66" charset="0"/>
              </a:rPr>
              <a:t> pole </a:t>
            </a:r>
            <a:r>
              <a:rPr lang="en-US" altLang="en-US" sz="20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dle</a:t>
            </a:r>
            <a:r>
              <a:rPr lang="en-US" altLang="en-US" sz="2000" dirty="0">
                <a:solidFill>
                  <a:srgbClr val="007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konstanty</a:t>
            </a:r>
            <a:r>
              <a:rPr lang="en-US" altLang="en-US" sz="2000" dirty="0">
                <a:solidFill>
                  <a:srgbClr val="007F00"/>
                </a:solidFill>
                <a:latin typeface="Comic Sans MS" panose="030F0702030302020204" pitchFamily="66" charset="0"/>
              </a:rPr>
              <a:t>, viz </a:t>
            </a:r>
            <a:r>
              <a:rPr lang="en-US" altLang="en-US" sz="20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dále</a:t>
            </a:r>
            <a:endParaRPr lang="cs-CZ" altLang="en-US" sz="2000" dirty="0"/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Od C99 lze i široké (</a:t>
            </a:r>
            <a:r>
              <a:rPr lang="cs-CZ" altLang="en-US" sz="2400" dirty="0" err="1"/>
              <a:t>wide</a:t>
            </a:r>
            <a:r>
              <a:rPr lang="cs-CZ" altLang="en-US" sz="2400" dirty="0"/>
              <a:t>) znaky</a:t>
            </a:r>
            <a:r>
              <a:rPr lang="en-US" altLang="en-US" sz="2400" dirty="0"/>
              <a:t>/</a:t>
            </a:r>
            <a:r>
              <a:rPr lang="cs-CZ" altLang="en-US" sz="2400" dirty="0"/>
              <a:t>řetězce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wchar_t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myWideString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en-US" sz="2000" dirty="0">
                <a:solidFill>
                  <a:srgbClr val="007F7F"/>
                </a:solidFill>
                <a:latin typeface="Verdana" panose="020B0604030504040204" pitchFamily="34" charset="0"/>
              </a:rPr>
              <a:t>100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];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7F00"/>
                </a:solidFill>
                <a:latin typeface="Comic Sans MS" panose="030F0702030302020204" pitchFamily="66" charset="0"/>
              </a:rPr>
              <a:t>// max. 99</a:t>
            </a:r>
            <a:r>
              <a:rPr lang="cs-CZ" altLang="en-US" sz="2000" dirty="0">
                <a:solidFill>
                  <a:srgbClr val="007F00"/>
                </a:solidFill>
                <a:latin typeface="Comic Sans MS" panose="030F0702030302020204" pitchFamily="66" charset="0"/>
              </a:rPr>
              <a:t> širokých</a:t>
            </a:r>
            <a:r>
              <a:rPr lang="en-US" altLang="en-US" sz="2000" dirty="0">
                <a:solidFill>
                  <a:srgbClr val="007F00"/>
                </a:solidFill>
                <a:latin typeface="Comic Sans MS" panose="030F0702030302020204" pitchFamily="66" charset="0"/>
              </a:rPr>
              <a:t> </a:t>
            </a:r>
            <a:r>
              <a:rPr lang="cs-CZ" altLang="en-US" sz="2000" dirty="0">
                <a:solidFill>
                  <a:srgbClr val="007F00"/>
                </a:solidFill>
                <a:latin typeface="Comic Sans MS" panose="030F0702030302020204" pitchFamily="66" charset="0"/>
              </a:rPr>
              <a:t>(typicky </a:t>
            </a:r>
            <a:r>
              <a:rPr lang="en-US" altLang="en-US" sz="2000" dirty="0">
                <a:solidFill>
                  <a:srgbClr val="007F00"/>
                </a:solidFill>
                <a:latin typeface="Comic Sans MS" panose="030F0702030302020204" pitchFamily="66" charset="0"/>
              </a:rPr>
              <a:t>Unicode</a:t>
            </a:r>
            <a:r>
              <a:rPr lang="cs-CZ" altLang="en-US" sz="2000" dirty="0">
                <a:solidFill>
                  <a:srgbClr val="007F00"/>
                </a:solidFill>
                <a:latin typeface="Comic Sans MS" panose="030F0702030302020204" pitchFamily="66" charset="0"/>
              </a:rPr>
              <a:t>)</a:t>
            </a:r>
            <a:r>
              <a:rPr lang="en-US" altLang="en-US" sz="2000" dirty="0">
                <a:solidFill>
                  <a:srgbClr val="007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znaků</a:t>
            </a:r>
            <a:r>
              <a:rPr lang="en-US" altLang="en-US" sz="2000" dirty="0">
                <a:solidFill>
                  <a:srgbClr val="007F00"/>
                </a:solidFill>
                <a:latin typeface="Comic Sans MS" panose="030F0702030302020204" pitchFamily="66" charset="0"/>
              </a:rPr>
              <a:t> + </a:t>
            </a:r>
            <a:r>
              <a:rPr lang="en-US" altLang="en-US" sz="20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koncov</a:t>
            </a:r>
            <a:r>
              <a:rPr lang="cs-CZ" altLang="en-US" sz="2000" dirty="0">
                <a:solidFill>
                  <a:srgbClr val="007F00"/>
                </a:solidFill>
                <a:latin typeface="Comic Sans MS" panose="030F0702030302020204" pitchFamily="66" charset="0"/>
              </a:rPr>
              <a:t>á </a:t>
            </a:r>
            <a:r>
              <a:rPr lang="en-US" altLang="en-US" sz="20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nula</a:t>
            </a:r>
            <a:endParaRPr lang="en-US" altLang="en-US" sz="2000" dirty="0">
              <a:solidFill>
                <a:srgbClr val="007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F8E25353-C3FA-4C77-89CD-9ACA408DF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050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H</a:t>
            </a:r>
            <a:endParaRPr lang="en-US" altLang="en-US" sz="1400"/>
          </a:p>
        </p:txBody>
      </p:sp>
      <p:sp>
        <p:nvSpPr>
          <p:cNvPr id="23558" name="Rectangle 5">
            <a:extLst>
              <a:ext uri="{FF2B5EF4-FFF2-40B4-BE49-F238E27FC236}">
                <a16:creationId xmlns:a16="http://schemas.microsoft.com/office/drawing/2014/main" id="{ED33D21B-0DE4-4BBF-A151-E904A9666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050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e</a:t>
            </a:r>
            <a:endParaRPr lang="en-US" altLang="en-US" sz="1400"/>
          </a:p>
        </p:txBody>
      </p:sp>
      <p:sp>
        <p:nvSpPr>
          <p:cNvPr id="23559" name="Rectangle 6">
            <a:extLst>
              <a:ext uri="{FF2B5EF4-FFF2-40B4-BE49-F238E27FC236}">
                <a16:creationId xmlns:a16="http://schemas.microsoft.com/office/drawing/2014/main" id="{1B7B2410-DB11-40CD-B4E4-BC017589C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050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l</a:t>
            </a:r>
            <a:endParaRPr lang="en-US" altLang="en-US" sz="1400"/>
          </a:p>
        </p:txBody>
      </p:sp>
      <p:sp>
        <p:nvSpPr>
          <p:cNvPr id="23560" name="Rectangle 7">
            <a:extLst>
              <a:ext uri="{FF2B5EF4-FFF2-40B4-BE49-F238E27FC236}">
                <a16:creationId xmlns:a16="http://schemas.microsoft.com/office/drawing/2014/main" id="{B257D269-536F-411C-9036-DFD46FAF7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050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l</a:t>
            </a:r>
            <a:endParaRPr lang="en-US" altLang="en-US" sz="1400"/>
          </a:p>
        </p:txBody>
      </p:sp>
      <p:sp>
        <p:nvSpPr>
          <p:cNvPr id="23561" name="Rectangle 8">
            <a:extLst>
              <a:ext uri="{FF2B5EF4-FFF2-40B4-BE49-F238E27FC236}">
                <a16:creationId xmlns:a16="http://schemas.microsoft.com/office/drawing/2014/main" id="{3AEC30BF-5266-4DF2-B9B6-BA9499691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050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o</a:t>
            </a:r>
            <a:endParaRPr lang="en-US" altLang="en-US" sz="1400"/>
          </a:p>
        </p:txBody>
      </p:sp>
      <p:sp>
        <p:nvSpPr>
          <p:cNvPr id="23562" name="Rectangle 9">
            <a:extLst>
              <a:ext uri="{FF2B5EF4-FFF2-40B4-BE49-F238E27FC236}">
                <a16:creationId xmlns:a16="http://schemas.microsoft.com/office/drawing/2014/main" id="{D2C3C816-9355-45E8-A4E6-19AB70EA8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050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/>
          </a:p>
        </p:txBody>
      </p:sp>
      <p:sp>
        <p:nvSpPr>
          <p:cNvPr id="23563" name="Rectangle 10">
            <a:extLst>
              <a:ext uri="{FF2B5EF4-FFF2-40B4-BE49-F238E27FC236}">
                <a16:creationId xmlns:a16="http://schemas.microsoft.com/office/drawing/2014/main" id="{BBC49BA6-524D-4F5F-B891-327CB6898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9050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w</a:t>
            </a:r>
            <a:endParaRPr lang="en-US" altLang="en-US" sz="1400"/>
          </a:p>
        </p:txBody>
      </p:sp>
      <p:sp>
        <p:nvSpPr>
          <p:cNvPr id="23564" name="Rectangle 11">
            <a:extLst>
              <a:ext uri="{FF2B5EF4-FFF2-40B4-BE49-F238E27FC236}">
                <a16:creationId xmlns:a16="http://schemas.microsoft.com/office/drawing/2014/main" id="{27A43CD0-BC7E-4ABE-A6F8-3CAD1936F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050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o</a:t>
            </a:r>
            <a:endParaRPr lang="en-US" altLang="en-US" sz="1400"/>
          </a:p>
        </p:txBody>
      </p:sp>
      <p:sp>
        <p:nvSpPr>
          <p:cNvPr id="23565" name="Rectangle 12">
            <a:extLst>
              <a:ext uri="{FF2B5EF4-FFF2-40B4-BE49-F238E27FC236}">
                <a16:creationId xmlns:a16="http://schemas.microsoft.com/office/drawing/2014/main" id="{84D7BC01-44D8-4C0E-B541-EC8143C0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9050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r</a:t>
            </a:r>
            <a:endParaRPr lang="en-US" altLang="en-US" sz="1400"/>
          </a:p>
        </p:txBody>
      </p:sp>
      <p:sp>
        <p:nvSpPr>
          <p:cNvPr id="23566" name="Rectangle 13">
            <a:extLst>
              <a:ext uri="{FF2B5EF4-FFF2-40B4-BE49-F238E27FC236}">
                <a16:creationId xmlns:a16="http://schemas.microsoft.com/office/drawing/2014/main" id="{6D77E426-D04C-4A4D-8B40-BF28D13C0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9050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l</a:t>
            </a:r>
          </a:p>
        </p:txBody>
      </p:sp>
      <p:sp>
        <p:nvSpPr>
          <p:cNvPr id="23567" name="Rectangle 14">
            <a:extLst>
              <a:ext uri="{FF2B5EF4-FFF2-40B4-BE49-F238E27FC236}">
                <a16:creationId xmlns:a16="http://schemas.microsoft.com/office/drawing/2014/main" id="{48BCBA10-789B-41A7-AE66-BC0E6ADB0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905000"/>
            <a:ext cx="304800" cy="3810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\0</a:t>
            </a:r>
          </a:p>
        </p:txBody>
      </p:sp>
      <p:sp>
        <p:nvSpPr>
          <p:cNvPr id="23568" name="Rectangle 15">
            <a:extLst>
              <a:ext uri="{FF2B5EF4-FFF2-40B4-BE49-F238E27FC236}">
                <a16:creationId xmlns:a16="http://schemas.microsoft.com/office/drawing/2014/main" id="{71845E30-09E2-4278-A629-650883ECD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8188" y="19050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d</a:t>
            </a:r>
            <a:endParaRPr lang="en-US" altLang="en-US" sz="1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>
            <a:extLst>
              <a:ext uri="{FF2B5EF4-FFF2-40B4-BE49-F238E27FC236}">
                <a16:creationId xmlns:a16="http://schemas.microsoft.com/office/drawing/2014/main" id="{37FFFC72-7ACB-477E-8A5B-DDCF76C4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D9AACF7-FDEB-4201-97DB-52E914203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Funkční ukazatel - využití</a:t>
            </a:r>
            <a:endParaRPr lang="en-US" altLang="en-US"/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B01691A-3087-4B3C-86EC-5E3F5C621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Podpora abstrakce (např. I</a:t>
            </a:r>
            <a:r>
              <a:rPr lang="en-US" altLang="en-US"/>
              <a:t>/</a:t>
            </a:r>
            <a:r>
              <a:rPr lang="cs-CZ" altLang="en-US"/>
              <a:t>O</a:t>
            </a:r>
            <a:r>
              <a:rPr lang="en-US" altLang="en-US"/>
              <a:t> </a:t>
            </a:r>
            <a:r>
              <a:rPr lang="cs-CZ" altLang="en-US"/>
              <a:t>zařízení)</a:t>
            </a:r>
          </a:p>
          <a:p>
            <a:pPr lvl="1" eaLnBrk="1" hangingPunct="1"/>
            <a:r>
              <a:rPr lang="cs-CZ" altLang="en-US"/>
              <a:t>program si nastaví funkční ukazatel pro výpis hlášení</a:t>
            </a:r>
          </a:p>
          <a:p>
            <a:pPr lvl="2" eaLnBrk="1" hangingPunct="1"/>
            <a:r>
              <a:rPr lang="cs-CZ" altLang="en-US"/>
              <a:t>na obrazovku, na display, na tiskárnu, do souboru... </a:t>
            </a:r>
          </a:p>
          <a:p>
            <a:pPr lvl="1" eaLnBrk="1" hangingPunct="1"/>
            <a:r>
              <a:rPr lang="cs-CZ" altLang="en-US"/>
              <a:t>provádí volání nastaveného ukazatele, nikoli výběr funkce dle typu výstupu</a:t>
            </a:r>
          </a:p>
          <a:p>
            <a:pPr lvl="1" eaLnBrk="1" hangingPunct="1"/>
            <a:r>
              <a:rPr lang="cs-CZ" altLang="en-US"/>
              <a:t>(simulace pozdní vazby známé z OO jazyků)</a:t>
            </a:r>
          </a:p>
        </p:txBody>
      </p:sp>
      <p:sp>
        <p:nvSpPr>
          <p:cNvPr id="56325" name="Text Box 4">
            <a:extLst>
              <a:ext uri="{FF2B5EF4-FFF2-40B4-BE49-F238E27FC236}">
                <a16:creationId xmlns:a16="http://schemas.microsoft.com/office/drawing/2014/main" id="{ABE42A96-E6F1-4F77-9010-95AAA681D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19600"/>
            <a:ext cx="8248650" cy="1749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7F00"/>
                </a:solidFill>
                <a:latin typeface="Courier New" panose="02070309020205020404" pitchFamily="49" charset="0"/>
              </a:rPr>
              <a:t>//printScreen(), printLCD(), printPrinter(), printFile()...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(*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myPrint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)(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*);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myPrint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printLCD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myPrint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"Hello world"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>
            <a:extLst>
              <a:ext uri="{FF2B5EF4-FFF2-40B4-BE49-F238E27FC236}">
                <a16:creationId xmlns:a16="http://schemas.microsoft.com/office/drawing/2014/main" id="{0D5431C8-FE96-4855-B5D1-2DBAF8AC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24AE6F2-90CA-4C7A-94E6-A37899E36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Funkční ukazatel - využití</a:t>
            </a:r>
            <a:endParaRPr lang="en-US" altLang="en-US"/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D4CA5CD-244A-4855-82A4-18628C193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Aplikace různých funkcí na interval prvků</a:t>
            </a:r>
          </a:p>
          <a:p>
            <a:pPr lvl="1" eaLnBrk="1" hangingPunct="1"/>
            <a:r>
              <a:rPr lang="cs-CZ" altLang="en-US"/>
              <a:t>např. simulace </a:t>
            </a:r>
            <a:r>
              <a:rPr lang="cs-CZ" altLang="en-US" i="1">
                <a:solidFill>
                  <a:srgbClr val="0070C0"/>
                </a:solidFill>
              </a:rPr>
              <a:t>for_each</a:t>
            </a:r>
            <a:r>
              <a:rPr lang="cs-CZ" altLang="en-US"/>
              <a:t> známého z jiných jazyků</a:t>
            </a:r>
          </a:p>
          <a:p>
            <a:pPr lvl="1" eaLnBrk="1" hangingPunct="1"/>
            <a:r>
              <a:rPr lang="cs-CZ" altLang="en-US"/>
              <a:t>přehlednější a rychlejší než switch nad každým prvkem</a:t>
            </a:r>
          </a:p>
          <a:p>
            <a:pPr eaLnBrk="1" hangingPunct="1"/>
            <a:endParaRPr lang="en-US" altLang="en-US"/>
          </a:p>
        </p:txBody>
      </p:sp>
      <p:sp>
        <p:nvSpPr>
          <p:cNvPr id="1011716" name="Text Box 4">
            <a:extLst>
              <a:ext uri="{FF2B5EF4-FFF2-40B4-BE49-F238E27FC236}">
                <a16:creationId xmlns:a16="http://schemas.microsoft.com/office/drawing/2014/main" id="{8D39EE2A-CE76-43C9-A8FF-0CE71B80C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95600"/>
            <a:ext cx="5449888" cy="3505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Verdana" panose="020B0604030504040204" pitchFamily="34" charset="0"/>
              </a:rPr>
              <a:t>add2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Verdana" panose="020B0604030504040204" pitchFamily="34" charset="0"/>
              </a:rPr>
              <a:t>value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Verdana" panose="020B0604030504040204" pitchFamily="34" charset="0"/>
              </a:rPr>
              <a:t>value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>
                <a:solidFill>
                  <a:srgbClr val="007F7F"/>
                </a:solidFill>
                <a:latin typeface="Verdana" panose="020B0604030504040204" pitchFamily="34" charset="0"/>
              </a:rPr>
              <a:t>2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altLang="en-US" sz="14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Verdana" panose="020B0604030504040204" pitchFamily="34" charset="0"/>
              </a:rPr>
              <a:t>minus3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Verdana" panose="020B0604030504040204" pitchFamily="34" charset="0"/>
              </a:rPr>
              <a:t>value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Verdana" panose="020B0604030504040204" pitchFamily="34" charset="0"/>
              </a:rPr>
              <a:t>value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>
                <a:solidFill>
                  <a:srgbClr val="007F7F"/>
                </a:solidFill>
                <a:latin typeface="Verdana" panose="020B0604030504040204" pitchFamily="34" charset="0"/>
              </a:rPr>
              <a:t>3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altLang="en-US" sz="14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for_each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Verdana" panose="020B0604030504040204" pitchFamily="34" charset="0"/>
              </a:rPr>
              <a:t>array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arrayLen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(*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fnc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)(</a:t>
            </a: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))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altLang="en-US" sz="14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arrayLen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++)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altLang="en-US" sz="14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en-US" sz="1400" b="0" dirty="0">
                <a:solidFill>
                  <a:srgbClr val="000000"/>
                </a:solidFill>
                <a:latin typeface="Verdana" panose="020B0604030504040204" pitchFamily="34" charset="0"/>
              </a:rPr>
              <a:t>array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fnc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400" b="0" dirty="0">
                <a:solidFill>
                  <a:srgbClr val="000000"/>
                </a:solidFill>
                <a:latin typeface="Verdana" panose="020B0604030504040204" pitchFamily="34" charset="0"/>
              </a:rPr>
              <a:t>array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]);</a:t>
            </a:r>
            <a:endParaRPr lang="en-US" altLang="en-US" sz="14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altLang="en-US" sz="14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altLang="en-US" sz="14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Verdana" panose="020B0604030504040204" pitchFamily="34" charset="0"/>
              </a:rPr>
              <a:t>main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(){</a:t>
            </a:r>
            <a:endParaRPr lang="en-US" altLang="en-US" sz="14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const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arrayLen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>
                <a:solidFill>
                  <a:srgbClr val="007F7F"/>
                </a:solidFill>
                <a:latin typeface="Verdana" panose="020B0604030504040204" pitchFamily="34" charset="0"/>
              </a:rPr>
              <a:t>10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altLang="en-US" sz="14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myArray</a:t>
            </a:r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10</a:t>
            </a:r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en-US" sz="140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};</a:t>
            </a:r>
            <a:endParaRPr lang="en-US" altLang="en-US" sz="14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for_each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myArray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arrayLen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&amp;</a:t>
            </a:r>
            <a:r>
              <a:rPr lang="en-US" altLang="en-US" sz="1400" b="0" dirty="0">
                <a:solidFill>
                  <a:srgbClr val="000000"/>
                </a:solidFill>
                <a:latin typeface="Verdana" panose="020B0604030504040204" pitchFamily="34" charset="0"/>
              </a:rPr>
              <a:t>add2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US" altLang="en-US" sz="14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for_each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myArray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arrayLen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&amp;</a:t>
            </a:r>
            <a:r>
              <a:rPr lang="en-US" altLang="en-US" sz="1400" b="0" dirty="0">
                <a:solidFill>
                  <a:srgbClr val="000000"/>
                </a:solidFill>
                <a:latin typeface="Verdana" panose="020B0604030504040204" pitchFamily="34" charset="0"/>
              </a:rPr>
              <a:t>minus3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US" altLang="en-US" sz="14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en-US" sz="1400" dirty="0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en-US" sz="14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altLang="en-US" sz="14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alt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7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>
            <a:extLst>
              <a:ext uri="{FF2B5EF4-FFF2-40B4-BE49-F238E27FC236}">
                <a16:creationId xmlns:a16="http://schemas.microsoft.com/office/drawing/2014/main" id="{9A81A1C8-4672-46E9-A7FB-03139F35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BFB77A31-564F-41B2-BDA3-5FDC58519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Funkční ukazatele – konvence volání</a:t>
            </a:r>
            <a:endParaRPr lang="en-US" altLang="en-US"/>
          </a:p>
        </p:txBody>
      </p:sp>
      <p:sp>
        <p:nvSpPr>
          <p:cNvPr id="1012739" name="Rectangle 3">
            <a:extLst>
              <a:ext uri="{FF2B5EF4-FFF2-40B4-BE49-F238E27FC236}">
                <a16:creationId xmlns:a16="http://schemas.microsoft.com/office/drawing/2014/main" id="{87DE7D1E-7662-4E2D-BEBF-C90BEB264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675687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/>
              <a:t>Při funkčním volání musí být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/>
              <a:t>někdo zodpovědný za úklid zásobníku (lokální proměnné)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/>
              <a:t>definováno pořadí argumentů</a:t>
            </a: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cs-CZ" altLang="en-US" sz="2400"/>
              <a:t>Tzv. konvence volání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/>
              <a:t>uklízí volající funkce (cdecl) – default pro C</a:t>
            </a:r>
            <a:r>
              <a:rPr lang="en-US" altLang="en-US" sz="2000"/>
              <a:t>/C++ programy</a:t>
            </a:r>
            <a:endParaRPr lang="cs-CZ" altLang="en-US" sz="2000"/>
          </a:p>
          <a:p>
            <a:pPr lvl="1" eaLnBrk="1" hangingPunct="1">
              <a:lnSpc>
                <a:spcPct val="90000"/>
              </a:lnSpc>
            </a:pPr>
            <a:r>
              <a:rPr lang="cs-CZ" altLang="en-US" sz="2000"/>
              <a:t>uklízí volaná funkce (stdcall) – např. Win32 API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/>
              <a:t>GCC: </a:t>
            </a:r>
            <a:r>
              <a:rPr lang="en-US" altLang="en-US" sz="2000" b="1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b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__attribute__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((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cdecl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  <a:r>
              <a:rPr lang="en-US" altLang="en-US" sz="2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/>
              <a:t>Microsoft, Borland: </a:t>
            </a:r>
            <a:r>
              <a:rPr lang="en-US" altLang="en-US" sz="2000" b="1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__cdecl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b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endParaRPr lang="cs-CZ" altLang="en-US" sz="200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400"/>
              <a:t>Při nekompatibilní kombinaci dochází k porušení zásobníku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/>
              <a:t>Více viz.</a:t>
            </a:r>
            <a:endParaRPr lang="en-US" altLang="en-US" sz="2400"/>
          </a:p>
          <a:p>
            <a:pPr lvl="1" eaLnBrk="1" hangingPunct="1">
              <a:lnSpc>
                <a:spcPct val="90000"/>
              </a:lnSpc>
            </a:pPr>
            <a:r>
              <a:rPr lang="cs-CZ" altLang="en-US">
                <a:hlinkClick r:id="rId3"/>
              </a:rPr>
              <a:t>http://en.wikipedia.org/wiki/X86_calling_conventions</a:t>
            </a: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cs-CZ" altLang="en-US">
                <a:hlinkClick r:id="rId4"/>
              </a:rPr>
              <a:t>http://cdecl.org/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94F1CE1E-E58F-453C-8302-7563CA717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Samostudium – detaily funkčních ukazatelů</a:t>
            </a:r>
          </a:p>
        </p:txBody>
      </p:sp>
      <p:sp>
        <p:nvSpPr>
          <p:cNvPr id="59395" name="Zástupný symbol pro obsah 2">
            <a:extLst>
              <a:ext uri="{FF2B5EF4-FFF2-40B4-BE49-F238E27FC236}">
                <a16:creationId xmlns:a16="http://schemas.microsoft.com/office/drawing/2014/main" id="{F2097F6D-9446-493C-A600-A05903716F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Lars Engelfried</a:t>
            </a:r>
            <a:r>
              <a:rPr lang="cs-CZ" altLang="en-US"/>
              <a:t>, </a:t>
            </a:r>
            <a:r>
              <a:rPr lang="en-GB" altLang="en-US"/>
              <a:t>The Function Pointer Tutorials</a:t>
            </a:r>
          </a:p>
          <a:p>
            <a:r>
              <a:rPr lang="cs-CZ" altLang="en-US">
                <a:hlinkClick r:id="rId2"/>
              </a:rPr>
              <a:t>http://www.newty.de/fpt/index.html</a:t>
            </a:r>
            <a:endParaRPr lang="cs-CZ" altLang="en-US"/>
          </a:p>
          <a:p>
            <a:r>
              <a:rPr lang="cs-CZ" altLang="en-US">
                <a:hlinkClick r:id="rId3"/>
              </a:rPr>
              <a:t>http://www.newty.de/fpt/zip/e_fpt.pdf</a:t>
            </a:r>
            <a:endParaRPr lang="cs-CZ" altLang="en-US"/>
          </a:p>
          <a:p>
            <a:endParaRPr lang="cs-CZ" altLang="en-US"/>
          </a:p>
        </p:txBody>
      </p:sp>
      <p:sp>
        <p:nvSpPr>
          <p:cNvPr id="59396" name="Zástupný symbol pro zápatí 3">
            <a:extLst>
              <a:ext uri="{FF2B5EF4-FFF2-40B4-BE49-F238E27FC236}">
                <a16:creationId xmlns:a16="http://schemas.microsoft.com/office/drawing/2014/main" id="{AD895007-2CF2-4FCB-8DD6-254C47FD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>
            <a:extLst>
              <a:ext uri="{FF2B5EF4-FFF2-40B4-BE49-F238E27FC236}">
                <a16:creationId xmlns:a16="http://schemas.microsoft.com/office/drawing/2014/main" id="{27DE557B-D7DD-40F8-BB1D-381E6666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358EDEBC-7F43-4D13-8822-402D14D54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Shrnutí</a:t>
            </a:r>
            <a:endParaRPr lang="en-US" altLang="en-US"/>
          </a:p>
        </p:txBody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EC9757DE-0A23-42BF-8058-6BA99584C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Řetězce </a:t>
            </a:r>
            <a:r>
              <a:rPr lang="cs-CZ" altLang="en-US" dirty="0"/>
              <a:t>– pozor na koncovou nulu</a:t>
            </a:r>
          </a:p>
          <a:p>
            <a:pPr eaLnBrk="1" hangingPunct="1"/>
            <a:r>
              <a:rPr lang="cs-CZ" altLang="en-US" dirty="0"/>
              <a:t>Pole a řetězce – pozor na nechtěný přepis paměti</a:t>
            </a:r>
          </a:p>
          <a:p>
            <a:pPr eaLnBrk="1" hangingPunct="1"/>
            <a:r>
              <a:rPr lang="cs-CZ" altLang="en-US" b="1" dirty="0" err="1">
                <a:latin typeface="Courier New" panose="02070309020205020404" pitchFamily="49" charset="0"/>
              </a:rPr>
              <a:t>const</a:t>
            </a:r>
            <a:r>
              <a:rPr lang="cs-CZ" altLang="en-US" dirty="0"/>
              <a:t> – zlepšuje čitelnost kódu a celkovou bezpečnost</a:t>
            </a:r>
          </a:p>
          <a:p>
            <a:pPr eaLnBrk="1" hangingPunct="1"/>
            <a:r>
              <a:rPr lang="cs-CZ" altLang="cs-CZ" dirty="0"/>
              <a:t>Argumenty funkce </a:t>
            </a:r>
            <a:r>
              <a:rPr lang="cs-CZ" altLang="cs-CZ" dirty="0" err="1"/>
              <a:t>main</a:t>
            </a:r>
            <a:r>
              <a:rPr lang="cs-CZ" altLang="cs-CZ" dirty="0"/>
              <a:t>() umožňují přijmout informace z příkazové řádky</a:t>
            </a:r>
          </a:p>
          <a:p>
            <a:pPr eaLnBrk="1" hangingPunct="1"/>
            <a:r>
              <a:rPr lang="cs-CZ" altLang="cs-CZ" dirty="0"/>
              <a:t>Funkční ukazatel – funkce může být také argument</a:t>
            </a:r>
          </a:p>
          <a:p>
            <a:pPr lvl="1" eaLnBrk="1" hangingPunct="1"/>
            <a:r>
              <a:rPr lang="cs-CZ" altLang="cs-CZ" dirty="0"/>
              <a:t>Předáme místo, kde je zápis toho, co se má pustit</a:t>
            </a:r>
          </a:p>
          <a:p>
            <a:pPr eaLnBrk="1" hangingPunct="1"/>
            <a:endParaRPr lang="en-US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1B097B-BBCB-4E5E-8206-01D453A10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906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D</a:t>
            </a:r>
            <a:r>
              <a:rPr lang="cs-CZ" dirty="0" err="1"/>
              <a:t>íky</a:t>
            </a:r>
            <a:r>
              <a:rPr lang="cs-CZ" dirty="0"/>
              <a:t> za váš čas a v pondělí zase na viděnou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48DB-9770-4304-8999-6B063B5B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| PB071 - Řetězce, const, argumenty main, funkční ukazatel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7231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>
            <a:extLst>
              <a:ext uri="{FF2B5EF4-FFF2-40B4-BE49-F238E27FC236}">
                <a16:creationId xmlns:a16="http://schemas.microsoft.com/office/drawing/2014/main" id="{B19787D1-A56A-4CB6-A679-8E7BDDAAC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Bonus </a:t>
            </a:r>
            <a:r>
              <a:rPr lang="en-GB" altLang="en-US" dirty="0">
                <a:sym typeface="Wingdings" panose="05000000000000000000" pitchFamily="2" charset="2"/>
              </a:rPr>
              <a:t></a:t>
            </a:r>
            <a:endParaRPr lang="en-GB" altLang="en-US" dirty="0"/>
          </a:p>
        </p:txBody>
      </p:sp>
      <p:sp>
        <p:nvSpPr>
          <p:cNvPr id="61443" name="Zástupný symbol pro obsah 2">
            <a:extLst>
              <a:ext uri="{FF2B5EF4-FFF2-40B4-BE49-F238E27FC236}">
                <a16:creationId xmlns:a16="http://schemas.microsoft.com/office/drawing/2014/main" id="{80B795D0-8664-4875-AB6C-6CA62C15C2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1444" name="Zástupný symbol pro zápatí 3">
            <a:extLst>
              <a:ext uri="{FF2B5EF4-FFF2-40B4-BE49-F238E27FC236}">
                <a16:creationId xmlns:a16="http://schemas.microsoft.com/office/drawing/2014/main" id="{B6CA9535-42D0-4D61-AAFE-E8E27D7B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3EE4B-B09A-465E-B73E-2FA2A7999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PB071 - Řetězce, const, argumenty main, funkční ukazatel</a:t>
            </a:r>
            <a:endParaRPr lang="cs-CZ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A5CF4FC-70C7-42AD-91A4-BE2CDE9ED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5" y="3181923"/>
            <a:ext cx="9026069" cy="3215538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F0C592-6E9B-4E92-A02C-CE8B3B29D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54" y="302747"/>
            <a:ext cx="3657600" cy="2963649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1994F9-7E0F-4236-816C-D53CD1949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4" y="741095"/>
            <a:ext cx="3842025" cy="22101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843C6A-3974-4E9A-A6F7-F5E5F1D22477}"/>
              </a:ext>
            </a:extLst>
          </p:cNvPr>
          <p:cNvSpPr txBox="1"/>
          <p:nvPr/>
        </p:nvSpPr>
        <p:spPr>
          <a:xfrm>
            <a:off x="457200" y="6222671"/>
            <a:ext cx="856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https://nioctib.tech/#/transaction/f2f398dace996dab12e0cfb02fb0b59de0ef0398be393d90ebc8ab397550370b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02095CAE-DF0C-4D7F-B124-ACA5A19B253B}"/>
              </a:ext>
            </a:extLst>
          </p:cNvPr>
          <p:cNvSpPr/>
          <p:nvPr/>
        </p:nvSpPr>
        <p:spPr bwMode="auto">
          <a:xfrm>
            <a:off x="4102454" y="1732007"/>
            <a:ext cx="533400" cy="4572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F15867-BBE3-411C-B292-A47496E1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r>
              <a:rPr lang="cs-CZ" dirty="0"/>
              <a:t>Bitcoin bloky jsou binární</a:t>
            </a:r>
          </a:p>
        </p:txBody>
      </p:sp>
    </p:spTree>
    <p:extLst>
      <p:ext uri="{BB962C8B-B14F-4D97-AF65-F5344CB8AC3E}">
        <p14:creationId xmlns:p14="http://schemas.microsoft.com/office/powerpoint/2010/main" val="4281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FE24-FBDA-46F8-AB99-AB403247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Řetězce v Bitcoinu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4EFA-5081-4202-BC68-0A11C97F6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412875"/>
            <a:ext cx="8599487" cy="4824413"/>
          </a:xfrm>
        </p:spPr>
        <p:txBody>
          <a:bodyPr/>
          <a:lstStyle/>
          <a:p>
            <a:r>
              <a:rPr lang="cs-CZ" sz="2400" dirty="0"/>
              <a:t>Bitcoin bloky obsahují převážně binární data </a:t>
            </a:r>
          </a:p>
          <a:p>
            <a:pPr lvl="1"/>
            <a:r>
              <a:rPr lang="cs-CZ" sz="2000" dirty="0" err="1"/>
              <a:t>hash</a:t>
            </a:r>
            <a:r>
              <a:rPr lang="cs-CZ" sz="2000" dirty="0"/>
              <a:t>, podpis, </a:t>
            </a:r>
            <a:r>
              <a:rPr lang="cs-CZ" sz="2000" dirty="0" err="1"/>
              <a:t>lock</a:t>
            </a:r>
            <a:r>
              <a:rPr lang="cs-CZ" sz="2000" dirty="0"/>
              <a:t>/</a:t>
            </a:r>
            <a:r>
              <a:rPr lang="cs-CZ" sz="2000" dirty="0" err="1"/>
              <a:t>unlock</a:t>
            </a:r>
            <a:r>
              <a:rPr lang="cs-CZ" sz="2000" dirty="0"/>
              <a:t> script, </a:t>
            </a:r>
            <a:r>
              <a:rPr lang="cs-CZ" sz="2000" dirty="0" err="1"/>
              <a:t>txid</a:t>
            </a:r>
            <a:r>
              <a:rPr lang="cs-CZ" sz="2000" dirty="0"/>
              <a:t>, hodnota…</a:t>
            </a:r>
          </a:p>
          <a:p>
            <a:r>
              <a:rPr lang="cs-CZ" sz="2400" dirty="0"/>
              <a:t>Může ale obsahovat i lidsky čitelné řetězce</a:t>
            </a:r>
          </a:p>
          <a:p>
            <a:pPr lvl="1"/>
            <a:r>
              <a:rPr lang="cs-CZ" sz="2000" dirty="0"/>
              <a:t>Nejedná se typicky o standardní Bitcoin transakci</a:t>
            </a:r>
          </a:p>
          <a:p>
            <a:pPr lvl="1"/>
            <a:r>
              <a:rPr lang="cs-CZ" sz="2000" dirty="0"/>
              <a:t>Stále binární, ale aby mělo v ASCII kódování význam</a:t>
            </a:r>
          </a:p>
          <a:p>
            <a:r>
              <a:rPr lang="cs-CZ" sz="2400" dirty="0"/>
              <a:t>Jak si sami vyzkoušíte? </a:t>
            </a:r>
          </a:p>
          <a:p>
            <a:pPr lvl="1"/>
            <a:r>
              <a:rPr lang="cs-CZ" sz="2000" dirty="0"/>
              <a:t>Nainstalujte si Bitcoin full node (</a:t>
            </a:r>
            <a:r>
              <a:rPr lang="cs-CZ" sz="1800" dirty="0">
                <a:hlinkClick r:id="rId2"/>
              </a:rPr>
              <a:t>https://bitcoincore.org/en/</a:t>
            </a:r>
            <a:r>
              <a:rPr lang="cs-CZ" sz="1800" dirty="0" err="1">
                <a:hlinkClick r:id="rId2"/>
              </a:rPr>
              <a:t>download</a:t>
            </a:r>
            <a:r>
              <a:rPr lang="cs-CZ" sz="1800" dirty="0">
                <a:hlinkClick r:id="rId2"/>
              </a:rPr>
              <a:t>/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Spusťte </a:t>
            </a:r>
            <a:r>
              <a:rPr lang="cs-CZ" sz="2000" dirty="0" err="1"/>
              <a:t>bitcoin-qt</a:t>
            </a:r>
            <a:r>
              <a:rPr lang="cs-CZ" sz="2000" dirty="0"/>
              <a:t>, nechte synchronizovat alespoň část blockchainu</a:t>
            </a:r>
          </a:p>
          <a:p>
            <a:pPr lvl="2"/>
            <a:r>
              <a:rPr lang="cs-CZ" sz="1800" dirty="0"/>
              <a:t>Soubory blk00xxx.dat obsahují části blockchainu po cca 134MB</a:t>
            </a:r>
          </a:p>
          <a:p>
            <a:pPr lvl="1"/>
            <a:r>
              <a:rPr lang="cs-CZ" sz="2000" dirty="0"/>
              <a:t>V adresáři /Bitcoin/</a:t>
            </a:r>
            <a:r>
              <a:rPr lang="cs-CZ" sz="2000" dirty="0" err="1"/>
              <a:t>blocks</a:t>
            </a:r>
            <a:r>
              <a:rPr lang="cs-CZ" sz="2000" dirty="0"/>
              <a:t>/ spusťte </a:t>
            </a:r>
            <a:r>
              <a:rPr lang="cs-CZ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strings</a:t>
            </a: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–n 20 *.dat</a:t>
            </a:r>
          </a:p>
          <a:p>
            <a:pPr lvl="2"/>
            <a:r>
              <a:rPr lang="cs-CZ" sz="1800" dirty="0"/>
              <a:t>Najde všechny tisknutelné řetězce o délce alespoň 20 znaků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E1101-928D-42AB-AAFA-8BEB5079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| PB071 - Řetězce, const, argumenty main, funkční ukazatel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7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6B4A0-D60D-49C0-BA7B-281E9B5B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Řetězce v Bitcoinu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6F36CA49-78C9-427A-B979-7145E37DB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9" y="1740557"/>
            <a:ext cx="5591955" cy="13336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EF0DF-A459-4063-A606-6AA05166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| PB071 - Řetězce, const, argumenty main, funkční ukazatel</a:t>
            </a:r>
            <a:endParaRPr lang="en-GB"/>
          </a:p>
        </p:txBody>
      </p:sp>
      <p:pic>
        <p:nvPicPr>
          <p:cNvPr id="5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9CCB4743-EAB2-499F-B40E-B2C837668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" y="3276687"/>
            <a:ext cx="6281261" cy="315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09638B-AE82-4E2E-ABE8-692FF2E30523}"/>
              </a:ext>
            </a:extLst>
          </p:cNvPr>
          <p:cNvSpPr txBox="1"/>
          <p:nvPr/>
        </p:nvSpPr>
        <p:spPr>
          <a:xfrm>
            <a:off x="179387" y="1155782"/>
            <a:ext cx="882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solidFill>
                  <a:srgbClr val="0070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c:\Bitcoin\blocks</a:t>
            </a:r>
            <a:r>
              <a:rPr lang="sv-SE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&gt;strings -n 20 *.dat</a:t>
            </a:r>
          </a:p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EThe</a:t>
            </a:r>
            <a:r>
              <a:rPr lang="en-US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Times 03/Jan/2009 Chancellor on brink of second bailout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banks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Picture 11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C6980754-22C3-4225-803F-43C8A22C4D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66" y="1819642"/>
            <a:ext cx="2330347" cy="30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EF8B6987-04F6-4D9C-8F89-884E587E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63931C0-863A-4F9B-94E7-6E770CF09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Řetězcová konstanta v C</a:t>
            </a:r>
            <a:endParaRPr lang="en-US" altLang="en-US"/>
          </a:p>
        </p:txBody>
      </p:sp>
      <p:sp>
        <p:nvSpPr>
          <p:cNvPr id="543747" name="Rectangle 3">
            <a:extLst>
              <a:ext uri="{FF2B5EF4-FFF2-40B4-BE49-F238E27FC236}">
                <a16:creationId xmlns:a16="http://schemas.microsoft.com/office/drawing/2014/main" id="{3B3BA975-9773-4224-88BE-5AE1B6E60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1412875"/>
            <a:ext cx="8751887" cy="4824413"/>
          </a:xfrm>
        </p:spPr>
        <p:txBody>
          <a:bodyPr/>
          <a:lstStyle/>
          <a:p>
            <a:pPr eaLnBrk="1" hangingPunct="1"/>
            <a:r>
              <a:rPr lang="cs-CZ" altLang="en-US" sz="2400" dirty="0"/>
              <a:t>Je uzavřená v </a:t>
            </a:r>
            <a:r>
              <a:rPr lang="cs-CZ" altLang="en-US" sz="2400" dirty="0" err="1"/>
              <a:t>úvozovkách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""</a:t>
            </a:r>
            <a:r>
              <a:rPr lang="en-US" altLang="en-US" sz="2400" dirty="0"/>
              <a:t> ("</a:t>
            </a:r>
            <a:r>
              <a:rPr lang="en-US" altLang="en-US" sz="2400" dirty="0" err="1"/>
              <a:t>retezcova_konstanta</a:t>
            </a:r>
            <a:r>
              <a:rPr lang="en-US" altLang="en-US" sz="2400" dirty="0"/>
              <a:t>")</a:t>
            </a:r>
            <a:endParaRPr lang="cs-CZ" altLang="en-US" sz="2400" dirty="0"/>
          </a:p>
          <a:p>
            <a:pPr eaLnBrk="1" hangingPunct="1"/>
            <a:r>
              <a:rPr lang="cs-CZ" altLang="en-US" sz="2400" dirty="0"/>
              <a:t>J</a:t>
            </a:r>
            <a:r>
              <a:rPr lang="en-US" altLang="en-US" sz="2400" dirty="0"/>
              <a:t>e </a:t>
            </a:r>
            <a:r>
              <a:rPr lang="en-US" altLang="en-US" sz="2400" dirty="0" err="1"/>
              <a:t>ulo</a:t>
            </a:r>
            <a:r>
              <a:rPr lang="cs-CZ" altLang="en-US" sz="2400" dirty="0"/>
              <a:t>žena v statické sekci programu</a:t>
            </a:r>
          </a:p>
          <a:p>
            <a:pPr eaLnBrk="1" hangingPunct="1"/>
            <a:r>
              <a:rPr lang="cs-CZ" altLang="en-US" sz="2400" dirty="0"/>
              <a:t>Obsahuje koncovou nulu (binární 0, zápis 0 nebo \0)</a:t>
            </a:r>
          </a:p>
          <a:p>
            <a:pPr lvl="1" eaLnBrk="1" hangingPunct="1"/>
            <a:r>
              <a:rPr lang="cs-CZ" altLang="en-US" sz="2000" dirty="0"/>
              <a:t>pozor, </a:t>
            </a:r>
            <a:r>
              <a:rPr lang="en-US" altLang="en-US" sz="2000" dirty="0"/>
              <a:t>‘0’ </a:t>
            </a:r>
            <a:r>
              <a:rPr lang="cs-CZ" altLang="en-US" sz="2000" dirty="0"/>
              <a:t>NENÍ binární nula (je to ascii znak s hodnotou 48) </a:t>
            </a:r>
          </a:p>
          <a:p>
            <a:pPr eaLnBrk="1" hangingPunct="1"/>
            <a:r>
              <a:rPr lang="cs-CZ" altLang="en-US" sz="2400" dirty="0"/>
              <a:t>Příklady</a:t>
            </a:r>
          </a:p>
          <a:p>
            <a:pPr lvl="1" eaLnBrk="1" hangingPunct="1"/>
            <a:r>
              <a:rPr lang="en-US" altLang="en-US" sz="2000" dirty="0"/>
              <a:t>“” </a:t>
            </a:r>
            <a:r>
              <a:rPr lang="cs-CZ" altLang="en-US" sz="2000" dirty="0"/>
              <a:t>(pouze koncová 0)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/>
              <a:t>“Hello”</a:t>
            </a:r>
            <a:r>
              <a:rPr lang="cs-CZ" altLang="en-US" sz="2000" dirty="0"/>
              <a:t> (5 znaků a koncová nula)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/>
              <a:t>“Hello world”, “Hello</a:t>
            </a:r>
            <a:r>
              <a:rPr lang="cs-CZ" altLang="en-US" sz="2000" dirty="0"/>
              <a:t> </a:t>
            </a:r>
            <a:r>
              <a:rPr lang="en-US" altLang="en-US" sz="2000" dirty="0"/>
              <a:t>\t</a:t>
            </a:r>
            <a:r>
              <a:rPr lang="cs-CZ" altLang="en-US" sz="2000" dirty="0"/>
              <a:t> </a:t>
            </a:r>
            <a:r>
              <a:rPr lang="en-US" altLang="en-US" sz="2000" dirty="0"/>
              <a:t>world”</a:t>
            </a:r>
            <a:endParaRPr lang="cs-CZ" altLang="en-US" sz="2000" dirty="0"/>
          </a:p>
          <a:p>
            <a:pPr eaLnBrk="1" hangingPunct="1"/>
            <a:r>
              <a:rPr lang="cs-CZ" altLang="en-US" sz="2400" dirty="0"/>
              <a:t>Konstanty pro široké řetězce s mají předřazené </a:t>
            </a:r>
            <a:r>
              <a:rPr lang="cs-CZ" altLang="en-US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L</a:t>
            </a:r>
          </a:p>
          <a:p>
            <a:pPr lvl="1" eaLnBrk="1" hangingPunct="1"/>
            <a:r>
              <a:rPr lang="en-US" alt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L</a:t>
            </a:r>
            <a:r>
              <a:rPr lang="en-US" altLang="en-US" sz="1600" dirty="0" err="1">
                <a:solidFill>
                  <a:srgbClr val="7F007F"/>
                </a:solidFill>
                <a:latin typeface="Verdana" panose="020B0604030504040204" pitchFamily="34" charset="0"/>
              </a:rPr>
              <a:t>"Děsně</a:t>
            </a:r>
            <a:r>
              <a:rPr lang="en-US" altLang="en-US" sz="1600" dirty="0">
                <a:solidFill>
                  <a:srgbClr val="7F007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7F007F"/>
                </a:solidFill>
                <a:latin typeface="Verdana" panose="020B0604030504040204" pitchFamily="34" charset="0"/>
              </a:rPr>
              <a:t>šťavňaťoučké</a:t>
            </a:r>
            <a:r>
              <a:rPr lang="en-US" altLang="en-US" sz="16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endParaRPr lang="en-US" altLang="en-US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1" eaLnBrk="1" hangingPunct="1"/>
            <a:r>
              <a:rPr lang="en-US" altLang="en-US" sz="16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sizeof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L</a:t>
            </a:r>
            <a:r>
              <a:rPr lang="en-US" altLang="en-US" sz="1600" dirty="0" err="1">
                <a:solidFill>
                  <a:srgbClr val="7F007F"/>
                </a:solidFill>
                <a:latin typeface="Verdana" panose="020B0604030504040204" pitchFamily="34" charset="0"/>
              </a:rPr>
              <a:t>"Hello</a:t>
            </a:r>
            <a:r>
              <a:rPr lang="en-US" altLang="en-US" sz="1600" dirty="0">
                <a:solidFill>
                  <a:srgbClr val="7F007F"/>
                </a:solidFill>
                <a:latin typeface="Verdana" panose="020B0604030504040204" pitchFamily="34" charset="0"/>
              </a:rPr>
              <a:t> world"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sizeof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600" dirty="0">
                <a:solidFill>
                  <a:srgbClr val="7F007F"/>
                </a:solidFill>
                <a:latin typeface="Verdana" panose="020B0604030504040204" pitchFamily="34" charset="0"/>
              </a:rPr>
              <a:t>"Hello world"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sizeof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6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wchar_t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</a:p>
          <a:p>
            <a:pPr eaLnBrk="1" hangingPunct="1"/>
            <a:r>
              <a:rPr lang="cs-CZ" altLang="en-US" sz="2400" dirty="0">
                <a:solidFill>
                  <a:srgbClr val="000000"/>
                </a:solidFill>
              </a:rPr>
              <a:t>Pozn.: Lokalizace programu se ale typicky řeší jinak</a:t>
            </a:r>
          </a:p>
          <a:p>
            <a:pPr lvl="1" eaLnBrk="1" hangingPunct="1"/>
            <a:r>
              <a:rPr lang="cs-CZ" altLang="en-US" sz="2000" dirty="0">
                <a:solidFill>
                  <a:srgbClr val="000000"/>
                </a:solidFill>
              </a:rPr>
              <a:t>V kódu unikátní čísla řetězců, samotné řetězce jinde (soubor, res)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E1101-928D-42AB-AAFA-8BEB5079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| PB071 - Řetězce, const, argumenty main, funkční ukazatel</a:t>
            </a:r>
            <a:endParaRPr lang="en-GB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BFA4FDD-ADDA-419A-B528-665D8042A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2" b="28117"/>
          <a:stretch/>
        </p:blipFill>
        <p:spPr>
          <a:xfrm>
            <a:off x="2914862" y="5948363"/>
            <a:ext cx="3562592" cy="838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90FE24-FBDA-46F8-AB99-AB403247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Kde všude mohou být lidsky čitelné řetězce?</a:t>
            </a:r>
            <a:endParaRPr lang="cs-CZ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4EFA-5081-4202-BC68-0A11C97F6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412875"/>
            <a:ext cx="8599487" cy="4824413"/>
          </a:xfrm>
        </p:spPr>
        <p:txBody>
          <a:bodyPr/>
          <a:lstStyle/>
          <a:p>
            <a:r>
              <a:rPr lang="cs-CZ" sz="2400" dirty="0"/>
              <a:t>Variabilní část tzv. </a:t>
            </a:r>
            <a:r>
              <a:rPr lang="cs-CZ" sz="2400" dirty="0" err="1"/>
              <a:t>coinbase</a:t>
            </a:r>
            <a:r>
              <a:rPr lang="cs-CZ" sz="2400" dirty="0"/>
              <a:t> transakce (</a:t>
            </a:r>
            <a:r>
              <a:rPr lang="cs-CZ" sz="2400" dirty="0" err="1"/>
              <a:t>unlock</a:t>
            </a:r>
            <a:r>
              <a:rPr lang="cs-CZ" sz="2400" dirty="0"/>
              <a:t> </a:t>
            </a:r>
            <a:r>
              <a:rPr lang="cs-CZ" sz="2400" dirty="0" err="1"/>
              <a:t>scriptSig</a:t>
            </a:r>
            <a:r>
              <a:rPr lang="cs-CZ" sz="2400" dirty="0"/>
              <a:t>)</a:t>
            </a:r>
          </a:p>
          <a:p>
            <a:pPr lvl="1"/>
            <a:r>
              <a:rPr lang="cs-CZ" sz="2000" dirty="0"/>
              <a:t>Typicky identifikace </a:t>
            </a:r>
            <a:r>
              <a:rPr lang="cs-CZ" sz="2000" dirty="0" err="1"/>
              <a:t>minera</a:t>
            </a:r>
            <a:r>
              <a:rPr lang="cs-CZ" sz="2000" dirty="0"/>
              <a:t> (např. </a:t>
            </a:r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²�¯S �÷1a</a:t>
            </a:r>
            <a:r>
              <a:rPr lang="cs-CZ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`/</a:t>
            </a:r>
            <a:r>
              <a:rPr lang="cs-CZ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Foundry</a:t>
            </a:r>
            <a:r>
              <a:rPr lang="cs-CZ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USA Pool #dropgold</a:t>
            </a:r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/��-xuŽ������- 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Lze i jiné řetězce: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The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Times 03/Jan/2009 Chancellor on</a:t>
            </a:r>
            <a:r>
              <a:rPr lang="cs-CZ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2000" dirty="0"/>
          </a:p>
          <a:p>
            <a:pPr lvl="1"/>
            <a:r>
              <a:rPr lang="en-US" sz="2000" dirty="0"/>
              <a:t>Mus</a:t>
            </a:r>
            <a:r>
              <a:rPr lang="cs-CZ" sz="2000" dirty="0"/>
              <a:t>í vložit </a:t>
            </a:r>
            <a:r>
              <a:rPr lang="cs-CZ" sz="2000" dirty="0" err="1"/>
              <a:t>miner</a:t>
            </a:r>
            <a:r>
              <a:rPr lang="en-US" sz="2000" dirty="0"/>
              <a:t> (</a:t>
            </a:r>
            <a:r>
              <a:rPr lang="cs-CZ" sz="2000" dirty="0"/>
              <a:t>pouze ten vytváří </a:t>
            </a:r>
            <a:r>
              <a:rPr lang="cs-CZ" sz="2000" dirty="0" err="1"/>
              <a:t>coinbase</a:t>
            </a:r>
            <a:r>
              <a:rPr lang="cs-CZ" sz="2000" dirty="0"/>
              <a:t> transakci</a:t>
            </a:r>
            <a:r>
              <a:rPr lang="en-US" sz="2000" dirty="0"/>
              <a:t>)</a:t>
            </a:r>
            <a:endParaRPr lang="cs-CZ" sz="1800" b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2400" dirty="0"/>
              <a:t>Různý „</a:t>
            </a:r>
            <a:r>
              <a:rPr lang="cs-CZ" sz="2400" dirty="0" err="1"/>
              <a:t>hack</a:t>
            </a:r>
            <a:r>
              <a:rPr lang="cs-CZ" sz="2400" dirty="0"/>
              <a:t>“ standardních položek běžných transakcí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/>
              <a:t>Platba na neexistující, ale „čitelnou“ adresou 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 err="1"/>
              <a:t>Vanity</a:t>
            </a:r>
            <a:r>
              <a:rPr lang="cs-CZ" sz="2000" dirty="0"/>
              <a:t> adresy - opakovaně generovaná adresa dokud není žádoucí prefix (</a:t>
            </a:r>
            <a:r>
              <a:rPr lang="cs-CZ" sz="2000" dirty="0">
                <a:hlinkClick r:id="rId3"/>
              </a:rPr>
              <a:t>https://github.com/samr7/</a:t>
            </a:r>
            <a:r>
              <a:rPr lang="cs-CZ" sz="2000" dirty="0" err="1">
                <a:hlinkClick r:id="rId3"/>
              </a:rPr>
              <a:t>vanitygen</a:t>
            </a:r>
            <a:r>
              <a:rPr lang="cs-CZ" sz="2000" dirty="0"/>
              <a:t>) </a:t>
            </a:r>
            <a:r>
              <a:rPr lang="cs-CZ" sz="2000" b="1" dirty="0">
                <a:solidFill>
                  <a:srgbClr val="007090"/>
                </a:solidFill>
                <a:latin typeface="Courier New" panose="02070309020205020404" pitchFamily="49" charset="0"/>
              </a:rPr>
              <a:t>$</a:t>
            </a:r>
            <a:r>
              <a:rPr lang="cs-CZ" sz="2000" b="0" dirty="0">
                <a:solidFill>
                  <a:srgbClr val="000000"/>
                </a:solidFill>
                <a:latin typeface="Verdana" panose="020B0604030504040204" pitchFamily="34" charset="0"/>
              </a:rPr>
              <a:t> ./</a:t>
            </a:r>
            <a:r>
              <a:rPr lang="cs-CZ" sz="20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vanitygen</a:t>
            </a:r>
            <a:r>
              <a:rPr lang="cs-CZ" sz="2000" b="0" dirty="0">
                <a:solidFill>
                  <a:srgbClr val="000000"/>
                </a:solidFill>
                <a:latin typeface="Verdana" panose="020B0604030504040204" pitchFamily="34" charset="0"/>
              </a:rPr>
              <a:t> 1Love</a:t>
            </a:r>
          </a:p>
          <a:p>
            <a:pPr lvl="2"/>
            <a:r>
              <a:rPr lang="cs-CZ" sz="1800" dirty="0" err="1"/>
              <a:t>Address</a:t>
            </a:r>
            <a:r>
              <a:rPr lang="cs-CZ" sz="1800" dirty="0"/>
              <a:t>: </a:t>
            </a:r>
            <a:r>
              <a:rPr lang="cs-CZ" sz="1800" dirty="0">
                <a:solidFill>
                  <a:srgbClr val="00CC00"/>
                </a:solidFill>
              </a:rPr>
              <a:t>1Love</a:t>
            </a:r>
            <a:r>
              <a:rPr lang="cs-CZ" sz="1800" dirty="0"/>
              <a:t>Rg5t2NCDLUZh6Q8ixv74M5YGVxXaN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/>
              <a:t>Hodnota převáděných </a:t>
            </a:r>
            <a:r>
              <a:rPr lang="cs-CZ" sz="2000" dirty="0" err="1"/>
              <a:t>satoshies</a:t>
            </a:r>
            <a:r>
              <a:rPr lang="cs-CZ" sz="2000" dirty="0"/>
              <a:t> tak, že „náhodou“ dělá řetězec…</a:t>
            </a:r>
          </a:p>
          <a:p>
            <a:r>
              <a:rPr lang="en-US" sz="2400" dirty="0"/>
              <a:t>Data v </a:t>
            </a:r>
            <a:r>
              <a:rPr lang="en-US" sz="2400" dirty="0" err="1"/>
              <a:t>instrukci</a:t>
            </a:r>
            <a:r>
              <a:rPr lang="en-US" sz="2400" dirty="0"/>
              <a:t> OP_RETURN</a:t>
            </a:r>
            <a:r>
              <a:rPr lang="cs-CZ" sz="2400" dirty="0"/>
              <a:t> (</a:t>
            </a:r>
            <a:r>
              <a:rPr lang="cs-CZ" sz="2400" dirty="0" err="1"/>
              <a:t>lock</a:t>
            </a:r>
            <a:r>
              <a:rPr lang="cs-CZ" sz="2400" dirty="0"/>
              <a:t> script)</a:t>
            </a:r>
          </a:p>
          <a:p>
            <a:pPr lvl="1"/>
            <a:r>
              <a:rPr lang="cs-CZ" sz="2000" dirty="0"/>
              <a:t>Max. 40 bajtů</a:t>
            </a:r>
            <a:endParaRPr lang="cs-CZ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A351B-945E-42F3-BF6D-D2DDD177B571}"/>
              </a:ext>
            </a:extLst>
          </p:cNvPr>
          <p:cNvSpPr txBox="1"/>
          <p:nvPr/>
        </p:nvSpPr>
        <p:spPr>
          <a:xfrm>
            <a:off x="6249981" y="6181318"/>
            <a:ext cx="2803973" cy="36933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charley</a:t>
            </a: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loves</a:t>
            </a: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heidi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24AABA-CDA4-48FB-A5C3-BB5598F3ACBF}"/>
              </a:ext>
            </a:extLst>
          </p:cNvPr>
          <p:cNvCxnSpPr>
            <a:cxnSpLocks/>
          </p:cNvCxnSpPr>
          <p:nvPr/>
        </p:nvCxnSpPr>
        <p:spPr bwMode="auto">
          <a:xfrm flipV="1">
            <a:off x="5638800" y="6365984"/>
            <a:ext cx="578877" cy="57363"/>
          </a:xfrm>
          <a:prstGeom prst="straightConnector1">
            <a:avLst/>
          </a:prstGeom>
          <a:ln w="25400">
            <a:solidFill>
              <a:srgbClr val="00CC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9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B0E9-9732-4791-B788-B9BA5A13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Slavné řetězce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63412-BB5B-4C63-82CA-E57CA8BA3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Genesis blok</a:t>
            </a:r>
            <a:r>
              <a:rPr lang="en-US" sz="2400" dirty="0"/>
              <a:t> [</a:t>
            </a:r>
            <a:r>
              <a:rPr lang="en-US" sz="2400" dirty="0" err="1"/>
              <a:t>blok</a:t>
            </a:r>
            <a:r>
              <a:rPr lang="en-US" sz="2400" dirty="0"/>
              <a:t> 0]</a:t>
            </a:r>
            <a:endParaRPr lang="cs-CZ" sz="2400" dirty="0"/>
          </a:p>
          <a:p>
            <a:pPr lvl="1"/>
            <a:r>
              <a:rPr lang="en-US" sz="2000" dirty="0"/>
              <a:t>“The Times 03/Jan/2009 Chancellor on brink of second bailout for banks”</a:t>
            </a:r>
          </a:p>
          <a:p>
            <a:r>
              <a:rPr lang="en-US" sz="2400" dirty="0"/>
              <a:t>Bitcoin 2020 </a:t>
            </a:r>
            <a:r>
              <a:rPr lang="cs-CZ" sz="2400" dirty="0"/>
              <a:t>poslední před </a:t>
            </a:r>
            <a:r>
              <a:rPr lang="en-US" sz="2400" dirty="0"/>
              <a:t>halving [</a:t>
            </a:r>
            <a:r>
              <a:rPr lang="en-US" sz="2400" dirty="0" err="1"/>
              <a:t>blok</a:t>
            </a:r>
            <a:r>
              <a:rPr lang="en-US" sz="2400" dirty="0"/>
              <a:t> 629999]</a:t>
            </a:r>
          </a:p>
          <a:p>
            <a:pPr lvl="1"/>
            <a:r>
              <a:rPr lang="en-US" sz="2000" dirty="0"/>
              <a:t>NYTimes 09/Apr/2020 With $2.3T Injection, Fed's Plan Far Exceeds 2008 Rescue</a:t>
            </a:r>
            <a:endParaRPr lang="cs-CZ" sz="2800" dirty="0"/>
          </a:p>
          <a:p>
            <a:r>
              <a:rPr lang="en-US" sz="2400" b="0" dirty="0">
                <a:effectLst/>
              </a:rPr>
              <a:t>OP_RETURN: </a:t>
            </a:r>
            <a:r>
              <a:rPr lang="cs-CZ" sz="2400" b="0" dirty="0">
                <a:effectLst/>
              </a:rPr>
              <a:t>Mark </a:t>
            </a:r>
            <a:r>
              <a:rPr lang="cs-CZ" sz="2400" b="0" dirty="0" err="1">
                <a:effectLst/>
              </a:rPr>
              <a:t>of</a:t>
            </a:r>
            <a:r>
              <a:rPr lang="cs-CZ" sz="2400" b="0" dirty="0">
                <a:effectLst/>
              </a:rPr>
              <a:t> </a:t>
            </a:r>
            <a:r>
              <a:rPr lang="cs-CZ" sz="2400" b="0" dirty="0" err="1">
                <a:effectLst/>
              </a:rPr>
              <a:t>the</a:t>
            </a:r>
            <a:r>
              <a:rPr lang="cs-CZ" sz="2400" b="0" dirty="0">
                <a:effectLst/>
              </a:rPr>
              <a:t> </a:t>
            </a:r>
            <a:r>
              <a:rPr lang="cs-CZ" sz="2400" b="0" dirty="0" err="1">
                <a:effectLst/>
              </a:rPr>
              <a:t>Beast</a:t>
            </a:r>
            <a:r>
              <a:rPr lang="en-US" sz="2400" b="0" dirty="0">
                <a:effectLst/>
              </a:rPr>
              <a:t> [</a:t>
            </a:r>
            <a:r>
              <a:rPr lang="en-US" sz="2400" b="0" dirty="0" err="1">
                <a:effectLst/>
              </a:rPr>
              <a:t>blok</a:t>
            </a:r>
            <a:r>
              <a:rPr lang="en-US" sz="2400" b="0" dirty="0">
                <a:effectLst/>
              </a:rPr>
              <a:t> </a:t>
            </a:r>
            <a:r>
              <a:rPr lang="cs-CZ" sz="2400" b="0" dirty="0">
                <a:effectLst/>
              </a:rPr>
              <a:t>666666</a:t>
            </a:r>
            <a:r>
              <a:rPr lang="en-US" sz="2400" b="0" dirty="0">
                <a:effectLst/>
              </a:rPr>
              <a:t>]</a:t>
            </a:r>
          </a:p>
          <a:p>
            <a:pPr lvl="1"/>
            <a:r>
              <a:rPr lang="en-US" sz="2000" dirty="0"/>
              <a:t>“Do not be overcome by evil, but overcome evil with good - Romans 12:21”</a:t>
            </a:r>
            <a:endParaRPr lang="en-US" sz="2000" b="0" dirty="0">
              <a:effectLst/>
            </a:endParaRPr>
          </a:p>
          <a:p>
            <a:r>
              <a:rPr lang="en-US" sz="2400" dirty="0"/>
              <a:t>Elon Musk “</a:t>
            </a:r>
            <a:r>
              <a:rPr lang="en-US" sz="2400" b="0" dirty="0">
                <a:effectLst/>
              </a:rPr>
              <a:t>In retrospect, it was inevitable</a:t>
            </a:r>
            <a:r>
              <a:rPr lang="en-US" sz="2400" dirty="0"/>
              <a:t>” [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cs-CZ" sz="2400" dirty="0"/>
              <a:t>668197</a:t>
            </a:r>
            <a:r>
              <a:rPr lang="en-US" sz="2400" dirty="0"/>
              <a:t>]</a:t>
            </a:r>
          </a:p>
          <a:p>
            <a:r>
              <a:rPr lang="en-US" sz="2400" dirty="0"/>
              <a:t>…</a:t>
            </a:r>
            <a:endParaRPr lang="cs-CZ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701BE-74A9-44E2-B928-3061F43F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| PB071 - Řetězce, const, argumenty main, funkční ukazatel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87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6B4A0-D60D-49C0-BA7B-281E9B5B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Řetězce v Bitcoinu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EF0DF-A459-4063-A606-6AA05166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| PB071 - Řetězce, const, argumenty main, funkční ukazatel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9638B-AE82-4E2E-ABE8-692FF2E30523}"/>
              </a:ext>
            </a:extLst>
          </p:cNvPr>
          <p:cNvSpPr txBox="1"/>
          <p:nvPr/>
        </p:nvSpPr>
        <p:spPr>
          <a:xfrm>
            <a:off x="168144" y="2286000"/>
            <a:ext cx="4751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solidFill>
                  <a:srgbClr val="0070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c:\Bitcoin\blocks</a:t>
            </a:r>
            <a:r>
              <a:rPr lang="sv-SE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&gt;strings -n 20 *.dat</a:t>
            </a:r>
          </a:p>
        </p:txBody>
      </p:sp>
      <p:pic>
        <p:nvPicPr>
          <p:cNvPr id="9" name="Content Placeholder 8" descr="Text&#10;&#10;Description automatically generated with medium confidence">
            <a:extLst>
              <a:ext uri="{FF2B5EF4-FFF2-40B4-BE49-F238E27FC236}">
                <a16:creationId xmlns:a16="http://schemas.microsoft.com/office/drawing/2014/main" id="{AF43E372-0527-4649-B680-E8F67A41D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0"/>
          <a:stretch/>
        </p:blipFill>
        <p:spPr>
          <a:xfrm>
            <a:off x="5252413" y="512359"/>
            <a:ext cx="4648200" cy="5898265"/>
          </a:xfrm>
        </p:spPr>
      </p:pic>
      <p:pic>
        <p:nvPicPr>
          <p:cNvPr id="11" name="Content Placeholder 8" descr="Text&#10;&#10;Description automatically generated with medium confidence">
            <a:extLst>
              <a:ext uri="{FF2B5EF4-FFF2-40B4-BE49-F238E27FC236}">
                <a16:creationId xmlns:a16="http://schemas.microsoft.com/office/drawing/2014/main" id="{FC8747D8-91D1-45FA-89E7-92B69B66B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53"/>
          <a:stretch/>
        </p:blipFill>
        <p:spPr bwMode="auto">
          <a:xfrm>
            <a:off x="5252413" y="82766"/>
            <a:ext cx="4648200" cy="43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352651-4564-45F7-A529-4BE59C1E2056}"/>
              </a:ext>
            </a:extLst>
          </p:cNvPr>
          <p:cNvSpPr txBox="1"/>
          <p:nvPr/>
        </p:nvSpPr>
        <p:spPr>
          <a:xfrm>
            <a:off x="228600" y="5943600"/>
            <a:ext cx="8410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>
                <a:hlinkClick r:id="rId3"/>
              </a:rPr>
              <a:t>https://blockstream.info/tx/930a2114cdaa86e1fac46d15c74e81c09eee1d4150ff9d48e76cb0697d8e1d72</a:t>
            </a:r>
            <a:endParaRPr lang="en-US" sz="1400" b="0" dirty="0"/>
          </a:p>
          <a:p>
            <a:endParaRPr lang="cs-CZ" sz="1400" b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1E7F90-E60D-48D5-87CC-0462CD0CCCD0}"/>
              </a:ext>
            </a:extLst>
          </p:cNvPr>
          <p:cNvSpPr txBox="1">
            <a:spLocks/>
          </p:cNvSpPr>
          <p:nvPr/>
        </p:nvSpPr>
        <p:spPr bwMode="auto">
          <a:xfrm>
            <a:off x="468312" y="1412875"/>
            <a:ext cx="4784101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b="0" kern="0" dirty="0"/>
              <a:t>Pokud necháte chvíli</a:t>
            </a:r>
            <a:r>
              <a:rPr lang="en-US" sz="2400" b="0" kern="0" dirty="0"/>
              <a:t> bitcoin-qt </a:t>
            </a:r>
            <a:r>
              <a:rPr lang="cs-CZ" sz="2400" b="0" kern="0" dirty="0"/>
              <a:t>synchronizovat…</a:t>
            </a:r>
          </a:p>
          <a:p>
            <a:endParaRPr lang="cs-CZ" sz="2400" b="0" kern="0" dirty="0"/>
          </a:p>
          <a:p>
            <a:r>
              <a:rPr lang="cs-CZ" sz="2400" b="0" kern="0" dirty="0"/>
              <a:t>blk00003.dat</a:t>
            </a:r>
          </a:p>
          <a:p>
            <a:r>
              <a:rPr lang="cs-CZ" sz="2400" b="0" kern="0" dirty="0"/>
              <a:t>Dokážete zjistit, jak bylo ascii art vloženo?</a:t>
            </a:r>
            <a:endParaRPr lang="en-US" sz="2400" b="0" kern="0" dirty="0"/>
          </a:p>
          <a:p>
            <a:pPr lvl="1"/>
            <a:r>
              <a:rPr lang="en-US" sz="2000" b="0" kern="0" dirty="0"/>
              <a:t>A </a:t>
            </a:r>
            <a:r>
              <a:rPr lang="en-US" sz="2000" b="0" kern="0" dirty="0" err="1"/>
              <a:t>kolik</a:t>
            </a:r>
            <a:r>
              <a:rPr lang="en-US" sz="2000" b="0" kern="0" dirty="0"/>
              <a:t> </a:t>
            </a:r>
            <a:r>
              <a:rPr lang="cs-CZ" sz="2000" b="0" kern="0" dirty="0"/>
              <a:t>to stálo?</a:t>
            </a:r>
          </a:p>
        </p:txBody>
      </p:sp>
    </p:spTree>
    <p:extLst>
      <p:ext uri="{BB962C8B-B14F-4D97-AF65-F5344CB8AC3E}">
        <p14:creationId xmlns:p14="http://schemas.microsoft.com/office/powerpoint/2010/main" val="40561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54AADF3D-1229-44E4-A921-A551498C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20A492E-6026-4E08-B449-A4C2EE1CB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Inicializace řetězců</a:t>
            </a:r>
            <a:endParaRPr lang="en-US" altLang="en-US"/>
          </a:p>
        </p:txBody>
      </p:sp>
      <p:sp>
        <p:nvSpPr>
          <p:cNvPr id="544771" name="Rectangle 3">
            <a:extLst>
              <a:ext uri="{FF2B5EF4-FFF2-40B4-BE49-F238E27FC236}">
                <a16:creationId xmlns:a16="http://schemas.microsoft.com/office/drawing/2014/main" id="{CFB08C25-BDA2-409C-B7B6-0E3CAA32E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err="1"/>
              <a:t>Pozor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rozd</a:t>
            </a:r>
            <a:r>
              <a:rPr lang="cs-CZ" altLang="en-US" sz="2000" dirty="0" err="1"/>
              <a:t>íl</a:t>
            </a:r>
            <a:r>
              <a:rPr lang="cs-CZ" altLang="en-US" sz="2000" dirty="0"/>
              <a:t> </a:t>
            </a:r>
            <a:r>
              <a:rPr lang="en-US" altLang="en-US" sz="2000" dirty="0" err="1"/>
              <a:t>inicializace</a:t>
            </a:r>
            <a:r>
              <a:rPr lang="en-US" altLang="en-US" sz="2000" dirty="0"/>
              <a:t> </a:t>
            </a:r>
            <a:r>
              <a:rPr lang="cs-CZ" altLang="en-US" sz="2000" dirty="0"/>
              <a:t>řetězec a pole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answers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[]={</a:t>
            </a:r>
            <a:r>
              <a:rPr lang="en-US" altLang="en-US" sz="1800" dirty="0">
                <a:solidFill>
                  <a:srgbClr val="7F007F"/>
                </a:solidFill>
                <a:latin typeface="Verdana" panose="020B0604030504040204" pitchFamily="34" charset="0"/>
              </a:rPr>
              <a:t>'</a:t>
            </a:r>
            <a:r>
              <a:rPr lang="en-US" altLang="en-US" sz="1800" dirty="0" err="1">
                <a:solidFill>
                  <a:srgbClr val="7F007F"/>
                </a:solidFill>
                <a:latin typeface="Verdana" panose="020B0604030504040204" pitchFamily="34" charset="0"/>
              </a:rPr>
              <a:t>a'</a:t>
            </a:r>
            <a:r>
              <a:rPr lang="en-US" altLang="en-US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1800" dirty="0" err="1">
                <a:solidFill>
                  <a:srgbClr val="7F007F"/>
                </a:solidFill>
                <a:latin typeface="Verdana" panose="020B0604030504040204" pitchFamily="34" charset="0"/>
              </a:rPr>
              <a:t>'y'</a:t>
            </a:r>
            <a:r>
              <a:rPr lang="en-US" altLang="en-US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1800" dirty="0" err="1">
                <a:solidFill>
                  <a:srgbClr val="7F007F"/>
                </a:solidFill>
                <a:latin typeface="Verdana" panose="020B0604030504040204" pitchFamily="34" charset="0"/>
              </a:rPr>
              <a:t>'n</a:t>
            </a:r>
            <a:r>
              <a:rPr lang="en-US" altLang="en-US" sz="1800" dirty="0">
                <a:solidFill>
                  <a:srgbClr val="7F007F"/>
                </a:solidFill>
                <a:latin typeface="Verdana" panose="020B0604030504040204" pitchFamily="34" charset="0"/>
              </a:rPr>
              <a:t>'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};</a:t>
            </a:r>
            <a:endParaRPr lang="en-US" altLang="en-US" sz="1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dirty="0"/>
              <a:t>nevloží koncovou nulu</a:t>
            </a: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answers2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[]=</a:t>
            </a:r>
            <a:r>
              <a:rPr lang="en-US" altLang="en-US" sz="1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US" altLang="en-US" sz="1800" dirty="0" err="1">
                <a:solidFill>
                  <a:srgbClr val="7F007F"/>
                </a:solidFill>
                <a:latin typeface="Verdana" panose="020B0604030504040204" pitchFamily="34" charset="0"/>
              </a:rPr>
              <a:t>ayn</a:t>
            </a:r>
            <a:r>
              <a:rPr lang="en-US" altLang="en-US" sz="1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altLang="en-US" sz="1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dirty="0"/>
              <a:t>vloží koncovou nulu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000" dirty="0"/>
              <a:t>Pozor 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rozd</a:t>
            </a:r>
            <a:r>
              <a:rPr lang="cs-CZ" altLang="en-US" sz="2000" dirty="0" err="1"/>
              <a:t>íl</a:t>
            </a:r>
            <a:r>
              <a:rPr lang="cs-CZ" altLang="en-US" sz="2000" dirty="0"/>
              <a:t> ukazatel a pole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myString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dirty="0">
                <a:solidFill>
                  <a:srgbClr val="7F007F"/>
                </a:solidFill>
                <a:latin typeface="Verdana" panose="020B0604030504040204" pitchFamily="34" charset="0"/>
              </a:rPr>
              <a:t>"Hello"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altLang="en-US" sz="1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err="1"/>
              <a:t>ukazatel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pozici</a:t>
            </a:r>
            <a:r>
              <a:rPr lang="en-US" altLang="en-US" sz="1800" dirty="0"/>
              <a:t> </a:t>
            </a:r>
            <a:r>
              <a:rPr lang="cs-CZ" altLang="en-US" sz="1800" dirty="0"/>
              <a:t>řetězcové konstanty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myString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en-US" sz="1800" dirty="0">
                <a:solidFill>
                  <a:srgbClr val="007F7F"/>
                </a:solidFill>
                <a:latin typeface="Verdana" panose="020B0604030504040204" pitchFamily="34" charset="0"/>
              </a:rPr>
              <a:t>5</a:t>
            </a:r>
            <a:r>
              <a:rPr lang="cs-CZ" altLang="en-US" sz="180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dirty="0">
                <a:solidFill>
                  <a:srgbClr val="7F007F"/>
                </a:solidFill>
                <a:latin typeface="Verdana" panose="020B0604030504040204" pitchFamily="34" charset="0"/>
              </a:rPr>
              <a:t>"Hello"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altLang="en-US" sz="1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 dirty="0"/>
              <a:t>nová proměnná typu pole, na začátku inicializována na </a:t>
            </a:r>
            <a:r>
              <a:rPr lang="en-US" altLang="en-US" sz="1800" dirty="0"/>
              <a:t>“Hello”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000" dirty="0"/>
              <a:t>Pozor, řetězcové konstanty nelze měnit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cs-CZ" alt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my</a:t>
            </a: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String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dirty="0">
                <a:solidFill>
                  <a:srgbClr val="7F007F"/>
                </a:solidFill>
                <a:latin typeface="Verdana" panose="020B0604030504040204" pitchFamily="34" charset="0"/>
              </a:rPr>
              <a:t>"Hello"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altLang="en-US" sz="18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my</a:t>
            </a: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String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en-US" sz="1800" dirty="0">
                <a:solidFill>
                  <a:srgbClr val="007F7F"/>
                </a:solidFill>
                <a:latin typeface="Verdana" panose="020B0604030504040204" pitchFamily="34" charset="0"/>
              </a:rPr>
              <a:t>5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dirty="0">
                <a:solidFill>
                  <a:srgbClr val="7F007F"/>
                </a:solidFill>
                <a:latin typeface="Verdana" panose="020B0604030504040204" pitchFamily="34" charset="0"/>
              </a:rPr>
              <a:t>'y'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dirty="0">
                <a:solidFill>
                  <a:srgbClr val="007F00"/>
                </a:solidFill>
                <a:latin typeface="Comic Sans MS" panose="030F0702030302020204" pitchFamily="66" charset="0"/>
              </a:rPr>
              <a:t>// </a:t>
            </a:r>
            <a:r>
              <a:rPr lang="en-US" altLang="en-US" sz="18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špatně</a:t>
            </a:r>
            <a:endParaRPr lang="en-US" altLang="en-US" sz="1800" dirty="0">
              <a:solidFill>
                <a:srgbClr val="007F0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/>
              <a:t>vhodn</a:t>
            </a:r>
            <a:r>
              <a:rPr lang="cs-CZ" altLang="en-US" sz="1800" dirty="0"/>
              <a:t>é použít</a:t>
            </a:r>
            <a:r>
              <a:rPr lang="cs-CZ" alt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const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cs-CZ" alt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my</a:t>
            </a: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String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dirty="0">
                <a:solidFill>
                  <a:srgbClr val="7F007F"/>
                </a:solidFill>
                <a:latin typeface="Verdana" panose="020B0604030504040204" pitchFamily="34" charset="0"/>
              </a:rPr>
              <a:t>"Hello"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altLang="en-US" sz="1800" dirty="0"/>
          </a:p>
          <a:p>
            <a:pPr lvl="2" eaLnBrk="1" hangingPunct="1">
              <a:lnSpc>
                <a:spcPct val="90000"/>
              </a:lnSpc>
            </a:pPr>
            <a:endParaRPr lang="cs-CZ" altLang="en-US" sz="1800" dirty="0"/>
          </a:p>
        </p:txBody>
      </p:sp>
      <p:sp>
        <p:nvSpPr>
          <p:cNvPr id="5" name="AutoShape 22">
            <a:extLst>
              <a:ext uri="{FF2B5EF4-FFF2-40B4-BE49-F238E27FC236}">
                <a16:creationId xmlns:a16="http://schemas.microsoft.com/office/drawing/2014/main" id="{997F7D68-25FC-4C19-BEDB-61C662D832E5}"/>
              </a:ext>
            </a:extLst>
          </p:cNvPr>
          <p:cNvSpPr>
            <a:spLocks/>
          </p:cNvSpPr>
          <p:nvPr/>
        </p:nvSpPr>
        <p:spPr bwMode="auto">
          <a:xfrm>
            <a:off x="6637338" y="2514600"/>
            <a:ext cx="2209800" cy="304800"/>
          </a:xfrm>
          <a:prstGeom prst="borderCallout2">
            <a:avLst>
              <a:gd name="adj1" fmla="val 37500"/>
              <a:gd name="adj2" fmla="val -3449"/>
              <a:gd name="adj3" fmla="val 37500"/>
              <a:gd name="adj4" fmla="val -39727"/>
              <a:gd name="adj5" fmla="val 447222"/>
              <a:gd name="adj6" fmla="val -87144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Všimněte si rozdílu</a:t>
            </a:r>
            <a:endParaRPr lang="en-US" altLang="en-US" sz="1400">
              <a:solidFill>
                <a:srgbClr val="FF3300"/>
              </a:solidFill>
              <a:latin typeface="Courier New" panose="02070309020205020404" pitchFamily="49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890E7C-4C0A-4D14-BCEA-FC335EA401F9}"/>
              </a:ext>
            </a:extLst>
          </p:cNvPr>
          <p:cNvCxnSpPr>
            <a:cxnSpLocks noChangeShapeType="1"/>
            <a:stCxn id="5" idx="2"/>
          </p:cNvCxnSpPr>
          <p:nvPr/>
        </p:nvCxnSpPr>
        <p:spPr bwMode="auto">
          <a:xfrm flipH="1">
            <a:off x="4724400" y="2667000"/>
            <a:ext cx="1912938" cy="2362200"/>
          </a:xfrm>
          <a:prstGeom prst="straightConnector1">
            <a:avLst/>
          </a:prstGeom>
          <a:noFill/>
          <a:ln w="25400" algn="ctr">
            <a:solidFill>
              <a:srgbClr val="52F42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F2B0F474-CC57-4C2E-A5F1-6AC057CE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3558681-F7AD-4D82-8774-D7CC3B77D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Inicializace řetězců</a:t>
            </a:r>
            <a:endParaRPr lang="en-US" altLang="en-US"/>
          </a:p>
        </p:txBody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FD58114B-7028-4312-BF75-FD5A5D89F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dirty="0"/>
              <a:t>Proměnnou můžeme při vytváření inicializovat</a:t>
            </a:r>
          </a:p>
          <a:p>
            <a:pPr lvl="1" eaLnBrk="1" hangingPunct="1"/>
            <a:r>
              <a:rPr lang="cs-CZ" altLang="en-US" sz="2000" dirty="0"/>
              <a:t>doporučený postup, v opačném případě je počátečním obsahem předchozí „smetí“ z paměti</a:t>
            </a:r>
          </a:p>
          <a:p>
            <a:pPr lvl="1" eaLnBrk="1" hangingPunct="1"/>
            <a:r>
              <a:rPr lang="cs-CZ" altLang="en-US" sz="2000" dirty="0"/>
              <a:t>inicializace výrazem, např. konstantou (</a:t>
            </a:r>
            <a:r>
              <a:rPr lang="cs-CZ" altLang="en-US" sz="2000" b="1" dirty="0" err="1">
                <a:latin typeface="Courier New" panose="02070309020205020404" pitchFamily="49" charset="0"/>
              </a:rPr>
              <a:t>int</a:t>
            </a:r>
            <a:r>
              <a:rPr lang="cs-CZ" altLang="en-US" sz="2000" b="1" dirty="0">
                <a:latin typeface="Courier New" panose="02070309020205020404" pitchFamily="49" charset="0"/>
              </a:rPr>
              <a:t> a </a:t>
            </a:r>
            <a:r>
              <a:rPr lang="en-US" altLang="en-US" sz="2000" b="1" dirty="0">
                <a:latin typeface="Courier New" panose="02070309020205020404" pitchFamily="49" charset="0"/>
              </a:rPr>
              <a:t>= 5;</a:t>
            </a:r>
            <a:r>
              <a:rPr lang="cs-CZ" altLang="en-US" sz="2000" dirty="0"/>
              <a:t>)</a:t>
            </a:r>
          </a:p>
          <a:p>
            <a:pPr eaLnBrk="1" hangingPunct="1"/>
            <a:r>
              <a:rPr lang="cs-CZ" altLang="en-US" sz="2400" dirty="0"/>
              <a:t>Pole lze také inicializovat </a:t>
            </a:r>
          </a:p>
          <a:p>
            <a:pPr lvl="1" eaLnBrk="1" hangingPunct="1"/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array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en-US" sz="2000" dirty="0">
                <a:solidFill>
                  <a:srgbClr val="007F7F"/>
                </a:solidFill>
                <a:latin typeface="Verdana" panose="020B0604030504040204" pitchFamily="34" charset="0"/>
              </a:rPr>
              <a:t>5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en-US" sz="2000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7F7F"/>
                </a:solidFill>
                <a:latin typeface="Verdana" panose="020B0604030504040204" pitchFamily="34" charset="0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};</a:t>
            </a:r>
            <a:endParaRPr lang="en-US" altLang="en-US" sz="20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1" eaLnBrk="1" hangingPunct="1"/>
            <a:r>
              <a:rPr lang="cs-CZ" altLang="en-US" sz="2000" dirty="0"/>
              <a:t>zbývající položky bez explicitní hodnoty nastaveny na 0 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array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en-US" sz="200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array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en-US" sz="2000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7F7F"/>
                </a:solidFill>
                <a:latin typeface="Verdana" panose="020B0604030504040204" pitchFamily="34" charset="0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array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en-US" sz="2000" dirty="0">
                <a:solidFill>
                  <a:srgbClr val="007F7F"/>
                </a:solidFill>
                <a:latin typeface="Verdana" panose="020B0604030504040204" pitchFamily="34" charset="0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endParaRPr lang="en-US" altLang="en-US" sz="20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cs-CZ" altLang="en-US" sz="2400" dirty="0"/>
              <a:t>Řetězec je pole znaků ukončené nulou</a:t>
            </a:r>
            <a:r>
              <a:rPr lang="en-US" altLang="en-US" sz="2400" dirty="0"/>
              <a:t>, </a:t>
            </a:r>
            <a:r>
              <a:rPr lang="cs-CZ" altLang="en-US" sz="2400" dirty="0"/>
              <a:t>jak inicializovat? </a:t>
            </a:r>
            <a:endParaRPr lang="en-US" altLang="en-US" sz="2400" dirty="0"/>
          </a:p>
          <a:p>
            <a:pPr lvl="1" eaLnBrk="1" hangingPunct="1"/>
            <a:r>
              <a:rPr lang="en-US" altLang="en-US" sz="2000" dirty="0" err="1"/>
              <a:t>jako</a:t>
            </a:r>
            <a:r>
              <a:rPr lang="en-US" altLang="en-US" sz="2000" dirty="0"/>
              <a:t> pole: </a:t>
            </a:r>
            <a:r>
              <a:rPr lang="pt-BR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pt-BR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myString</a:t>
            </a:r>
            <a:r>
              <a:rPr lang="pt-BR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pt-BR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pt-BR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pt-BR" altLang="en-US" sz="2000" dirty="0">
                <a:solidFill>
                  <a:srgbClr val="7F007F"/>
                </a:solidFill>
                <a:latin typeface="Verdana" panose="020B0604030504040204" pitchFamily="34" charset="0"/>
              </a:rPr>
              <a:t>'W'</a:t>
            </a:r>
            <a:r>
              <a:rPr lang="pt-BR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pt-BR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2000" dirty="0">
                <a:solidFill>
                  <a:srgbClr val="7F007F"/>
                </a:solidFill>
                <a:latin typeface="Verdana" panose="020B0604030504040204" pitchFamily="34" charset="0"/>
              </a:rPr>
              <a:t>'o'</a:t>
            </a:r>
            <a:r>
              <a:rPr lang="pt-BR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pt-BR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2000" dirty="0">
                <a:solidFill>
                  <a:srgbClr val="7F007F"/>
                </a:solidFill>
                <a:latin typeface="Verdana" panose="020B0604030504040204" pitchFamily="34" charset="0"/>
              </a:rPr>
              <a:t>'r'</a:t>
            </a:r>
            <a:r>
              <a:rPr lang="pt-BR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pt-BR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2000" dirty="0">
                <a:solidFill>
                  <a:srgbClr val="7F007F"/>
                </a:solidFill>
                <a:latin typeface="Verdana" panose="020B0604030504040204" pitchFamily="34" charset="0"/>
              </a:rPr>
              <a:t>'l'</a:t>
            </a:r>
            <a:r>
              <a:rPr lang="pt-BR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pt-BR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2000" dirty="0">
                <a:solidFill>
                  <a:srgbClr val="7F007F"/>
                </a:solidFill>
                <a:latin typeface="Verdana" panose="020B0604030504040204" pitchFamily="34" charset="0"/>
              </a:rPr>
              <a:t>'d’</a:t>
            </a:r>
            <a:r>
              <a:rPr lang="pt-BR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pt-BR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\</a:t>
            </a:r>
            <a:r>
              <a:rPr lang="pt-BR" altLang="en-US" sz="200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pt-BR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};</a:t>
            </a:r>
            <a:endParaRPr lang="pt-BR" altLang="en-US" sz="20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1" eaLnBrk="1" hangingPunct="1"/>
            <a:r>
              <a:rPr lang="en-US" altLang="en-US" sz="2000" dirty="0" err="1"/>
              <a:t>pomoc</a:t>
            </a:r>
            <a:r>
              <a:rPr lang="cs-CZ" altLang="en-US" sz="2000" dirty="0"/>
              <a:t>í konstanty</a:t>
            </a:r>
            <a:r>
              <a:rPr lang="en-US" altLang="en-US" sz="2000" dirty="0"/>
              <a:t>: </a:t>
            </a:r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myString2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7F007F"/>
                </a:solidFill>
                <a:latin typeface="Verdana" panose="020B0604030504040204" pitchFamily="34" charset="0"/>
              </a:rPr>
              <a:t>"World"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altLang="en-US" sz="20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1" eaLnBrk="1" hangingPunct="1"/>
            <a:r>
              <a:rPr lang="en-US" altLang="en-US" sz="18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sizeof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myString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sizeof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Hello</a:t>
            </a:r>
            <a:r>
              <a:rPr lang="en-US" altLang="en-US" sz="18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dirty="0">
                <a:solidFill>
                  <a:srgbClr val="007F7F"/>
                </a:solidFill>
                <a:latin typeface="Verdana" panose="020B0604030504040204" pitchFamily="34" charset="0"/>
              </a:rPr>
              <a:t>6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US" altLang="en-US" sz="18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sizeof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</a:p>
          <a:p>
            <a:pPr lvl="2" eaLnBrk="1" hangingPunct="1"/>
            <a:r>
              <a:rPr lang="en-GB" altLang="en-US" sz="1600" dirty="0"/>
              <a:t>Pro </a:t>
            </a:r>
            <a:r>
              <a:rPr lang="en-GB" altLang="en-US" sz="1600" dirty="0" err="1"/>
              <a:t>zji</a:t>
            </a:r>
            <a:r>
              <a:rPr lang="cs-CZ" altLang="en-US" sz="1600" dirty="0" err="1"/>
              <a:t>štění</a:t>
            </a:r>
            <a:r>
              <a:rPr lang="cs-CZ" altLang="en-US" sz="1600" dirty="0"/>
              <a:t> velikosti řetězce ale lépe použít </a:t>
            </a:r>
            <a:r>
              <a:rPr lang="cs-CZ" altLang="en-US" sz="1600" dirty="0" err="1"/>
              <a:t>strlen</a:t>
            </a:r>
            <a:r>
              <a:rPr lang="cs-CZ" altLang="en-US" sz="1600" dirty="0"/>
              <a:t>() ze standardní knihovny</a:t>
            </a:r>
            <a:endParaRPr lang="en-US" altLang="en-US" sz="16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51D68E8B-AFFC-49E9-A496-4A3C62C3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724EA0E-5C05-4EC3-90DF-665270D62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Jak manipulovat s řetězci?</a:t>
            </a:r>
            <a:endParaRPr lang="en-US" altLang="en-US"/>
          </a:p>
        </p:txBody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id="{31099DA0-5B5F-41B6-8E14-5A8B43913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/>
              <a:t>Jako s ukazatelem</a:t>
            </a:r>
          </a:p>
          <a:p>
            <a:pPr marL="914400" lvl="1" indent="-457200" eaLnBrk="1" hangingPunct="1"/>
            <a:r>
              <a:rPr lang="cs-CZ" altLang="en-US"/>
              <a:t>využití ukazatelové aritmetiky</a:t>
            </a:r>
            <a:r>
              <a:rPr lang="en-US" altLang="en-US"/>
              <a:t>, </a:t>
            </a:r>
            <a:r>
              <a:rPr lang="cs-CZ" altLang="en-US"/>
              <a:t>operátory </a:t>
            </a:r>
            <a:r>
              <a:rPr lang="en-US" altLang="en-US"/>
              <a:t>+, * .... </a:t>
            </a:r>
            <a:endParaRPr lang="cs-CZ" altLang="en-US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/>
              <a:t>Jako s polem</a:t>
            </a:r>
          </a:p>
          <a:p>
            <a:pPr marL="914400" lvl="1" indent="-457200" eaLnBrk="1" hangingPunct="1"/>
            <a:r>
              <a:rPr lang="cs-CZ" altLang="en-US"/>
              <a:t>využití operátoru </a:t>
            </a:r>
            <a:r>
              <a:rPr lang="en-US" altLang="en-US"/>
              <a:t>[]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/>
              <a:t>Pomocí knihovních funkcí</a:t>
            </a:r>
          </a:p>
          <a:p>
            <a:pPr marL="914400" lvl="1" indent="-457200" eaLnBrk="1" hangingPunct="1"/>
            <a:r>
              <a:rPr lang="cs-CZ" altLang="en-US"/>
              <a:t>hlavičkový soubor </a:t>
            </a:r>
            <a:r>
              <a:rPr lang="en-US" altLang="en-US"/>
              <a:t>&lt;string.h&gt;</a:t>
            </a:r>
          </a:p>
          <a:p>
            <a:pPr marL="914400" lvl="1" indent="-457200" eaLnBrk="1" hangingPunct="1"/>
            <a:r>
              <a:rPr lang="en-US" altLang="en-US"/>
              <a:t>strc</a:t>
            </a:r>
            <a:r>
              <a:rPr lang="cs-CZ" altLang="en-US"/>
              <a:t>py(), strcmp() ...</a:t>
            </a:r>
          </a:p>
          <a:p>
            <a:pPr marL="533400" indent="-533400" eaLnBrk="1" hangingPunct="1"/>
            <a:endParaRPr lang="en-US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62330FF6-8ECB-4AFB-925E-C1C6C7F2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Řetězce, const, argumenty main, funkční ukazatel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1480659D-3480-4382-AD8E-C18FC0DEF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Ukazatelová aritmetika s řetězci</a:t>
            </a:r>
            <a:endParaRPr lang="en-US" altLang="en-US"/>
          </a:p>
        </p:txBody>
      </p:sp>
      <p:sp>
        <p:nvSpPr>
          <p:cNvPr id="537603" name="Rectangle 3">
            <a:extLst>
              <a:ext uri="{FF2B5EF4-FFF2-40B4-BE49-F238E27FC236}">
                <a16:creationId xmlns:a16="http://schemas.microsoft.com/office/drawing/2014/main" id="{53DC13B9-68CB-4BBB-A30C-31F082378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Řetězec </a:t>
            </a:r>
            <a:r>
              <a:rPr lang="en-US" altLang="en-US" sz="2400" dirty="0"/>
              <a:t>~ pole </a:t>
            </a:r>
            <a:r>
              <a:rPr lang="en-US" altLang="en-US" sz="2400" dirty="0" err="1"/>
              <a:t>znak</a:t>
            </a:r>
            <a:r>
              <a:rPr lang="cs-CZ" altLang="en-US" sz="2400" dirty="0"/>
              <a:t>ů</a:t>
            </a:r>
            <a:r>
              <a:rPr lang="en-US" altLang="en-US" sz="2400" dirty="0"/>
              <a:t> s </a:t>
            </a:r>
            <a:r>
              <a:rPr lang="cs-CZ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\0</a:t>
            </a:r>
            <a:r>
              <a:rPr lang="en-US" altLang="en-US" sz="2400" dirty="0"/>
              <a:t> ~ </a:t>
            </a:r>
            <a:r>
              <a:rPr lang="cs-CZ" altLang="en-US" sz="2400" dirty="0"/>
              <a:t>ukazatel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myString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Hello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world</a:t>
            </a:r>
            <a:r>
              <a:rPr lang="en-US" altLang="en-US" sz="16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altLang="en-US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myString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en-US" sz="1600" dirty="0">
                <a:solidFill>
                  <a:srgbClr val="007F7F"/>
                </a:solidFill>
                <a:latin typeface="Verdana" panose="020B0604030504040204" pitchFamily="34" charset="0"/>
              </a:rPr>
              <a:t>4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];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*(</a:t>
            </a:r>
            <a:r>
              <a:rPr lang="en-US" alt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myString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>
                <a:solidFill>
                  <a:srgbClr val="007F7F"/>
                </a:solidFill>
                <a:latin typeface="Verdana" panose="020B0604030504040204" pitchFamily="34" charset="0"/>
              </a:rPr>
              <a:t>4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US" altLang="en-US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myString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>
                <a:solidFill>
                  <a:srgbClr val="007F7F"/>
                </a:solidFill>
                <a:latin typeface="Verdana" panose="020B0604030504040204" pitchFamily="34" charset="0"/>
              </a:rPr>
              <a:t>6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=&gt;</a:t>
            </a:r>
            <a:r>
              <a:rPr lang="en-US" altLang="en-US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world</a:t>
            </a:r>
            <a:r>
              <a:rPr lang="en-US" altLang="en-US" sz="16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endParaRPr lang="en-US" altLang="en-US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Můžeme uchovávat ukazatel do </a:t>
            </a:r>
            <a:r>
              <a:rPr lang="cs-CZ" altLang="en-US" sz="2400" dirty="0" err="1"/>
              <a:t>prostřed</a:t>
            </a:r>
            <a:r>
              <a:rPr lang="cs-CZ" altLang="en-US" sz="2400" dirty="0"/>
              <a:t> jiného řetězce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6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myString2</a:t>
            </a:r>
            <a:r>
              <a:rPr lang="en-US" altLang="en-US" sz="16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myString</a:t>
            </a:r>
            <a:r>
              <a:rPr lang="en-US" altLang="en-US" sz="16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en-US" sz="16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007F7F"/>
                </a:solidFill>
                <a:latin typeface="Courier New" panose="02070309020205020404" pitchFamily="49" charset="0"/>
              </a:rPr>
              <a:t>6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6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007F00"/>
                </a:solidFill>
                <a:latin typeface="Courier New" panose="02070309020205020404" pitchFamily="49" charset="0"/>
              </a:rPr>
              <a:t>// myString2 contains </a:t>
            </a:r>
            <a:r>
              <a:rPr lang="en-US" altLang="en-US" sz="16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US" altLang="en-US" sz="1600" dirty="0">
                <a:solidFill>
                  <a:srgbClr val="007F00"/>
                </a:solidFill>
                <a:latin typeface="Courier New" panose="02070309020205020404" pitchFamily="49" charset="0"/>
              </a:rPr>
              <a:t>world</a:t>
            </a:r>
            <a:r>
              <a:rPr lang="en-US" altLang="en-US" sz="16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Můžeme řetězec ukončit vložením nuly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myString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2000" dirty="0">
                <a:solidFill>
                  <a:srgbClr val="007F7F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r>
              <a:rPr lang="en-US" altLang="en-US" sz="20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20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2000" dirty="0">
              <a:solidFill>
                <a:srgbClr val="FF33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Pozor</a:t>
            </a:r>
            <a:r>
              <a:rPr lang="en-US" altLang="en-US" sz="2400" dirty="0"/>
              <a:t>, </a:t>
            </a:r>
            <a:r>
              <a:rPr lang="cs-CZ" altLang="en-US" sz="2400" dirty="0"/>
              <a:t>řetězce v C nemění </a:t>
            </a:r>
            <a:r>
              <a:rPr lang="cs-CZ" altLang="en-US" sz="2400" dirty="0" err="1"/>
              <a:t>automatick</a:t>
            </a:r>
            <a:r>
              <a:rPr lang="en-GB" altLang="en-US" sz="2400" dirty="0"/>
              <a:t>y</a:t>
            </a:r>
            <a:r>
              <a:rPr lang="cs-CZ" altLang="en-US" sz="2400" dirty="0"/>
              <a:t> svou velikost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nedochází k automatickému zvětšení řetězce na potřebnou délku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nekorektní použití může vést k zápisu za konec pole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 err="1">
                <a:latin typeface="Courier New" panose="02070309020205020404" pitchFamily="49" charset="0"/>
              </a:rPr>
              <a:t>myString</a:t>
            </a:r>
            <a:r>
              <a:rPr lang="en-US" altLang="en-US" sz="2400" dirty="0">
                <a:latin typeface="Courier New" panose="02070309020205020404" pitchFamily="49" charset="0"/>
              </a:rPr>
              <a:t>1 + myString2</a:t>
            </a:r>
            <a:r>
              <a:rPr lang="en-US" altLang="en-US" sz="2400" dirty="0"/>
              <a:t> je </a:t>
            </a:r>
            <a:r>
              <a:rPr lang="cs-CZ" altLang="en-US" sz="2400" dirty="0"/>
              <a:t>sčítání ukazatelů</a:t>
            </a:r>
            <a:r>
              <a:rPr lang="en-US" altLang="en-US" sz="2400" dirty="0"/>
              <a:t> </a:t>
            </a:r>
            <a:r>
              <a:rPr lang="cs-CZ" altLang="en-US" sz="2400" dirty="0"/>
              <a:t>řetězců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nikoli </a:t>
            </a:r>
            <a:r>
              <a:rPr lang="en-US" altLang="en-US" sz="2000" dirty="0" err="1"/>
              <a:t>jejich</a:t>
            </a:r>
            <a:r>
              <a:rPr lang="en-US" altLang="en-US" sz="2000" dirty="0"/>
              <a:t> </a:t>
            </a:r>
            <a:r>
              <a:rPr lang="cs-CZ" altLang="en-US" sz="2000" dirty="0"/>
              <a:t>řetězení</a:t>
            </a:r>
            <a:r>
              <a:rPr lang="en-US" altLang="en-US" sz="2000" dirty="0"/>
              <a:t> (jak je </a:t>
            </a:r>
            <a:r>
              <a:rPr lang="cs-CZ" altLang="en-US" sz="2000" dirty="0"/>
              <a:t>v C</a:t>
            </a:r>
            <a:r>
              <a:rPr lang="en-US" altLang="en-US" sz="2000" dirty="0"/>
              <a:t>++</a:t>
            </a:r>
            <a:r>
              <a:rPr lang="cs-CZ" altLang="en-US" sz="2000" dirty="0"/>
              <a:t>/</a:t>
            </a:r>
            <a:r>
              <a:rPr lang="en-US" altLang="en-US" sz="2000" dirty="0" err="1"/>
              <a:t>Jav</a:t>
            </a:r>
            <a:r>
              <a:rPr lang="cs-CZ" altLang="en-US" sz="2000" dirty="0"/>
              <a:t>ě pro typ </a:t>
            </a:r>
            <a:r>
              <a:rPr lang="cs-CZ" altLang="en-US" sz="2000" dirty="0" err="1">
                <a:latin typeface="Courier New" panose="02070309020205020404" pitchFamily="49" charset="0"/>
              </a:rPr>
              <a:t>string</a:t>
            </a:r>
            <a:r>
              <a:rPr lang="en-US" altLang="en-US" sz="2000" dirty="0"/>
              <a:t>)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FBF5A23E-3BEB-44CA-B50A-E0581418B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574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H</a:t>
            </a:r>
            <a:endParaRPr lang="en-US" altLang="en-US" sz="1400"/>
          </a:p>
        </p:txBody>
      </p:sp>
      <p:sp>
        <p:nvSpPr>
          <p:cNvPr id="28678" name="Rectangle 10">
            <a:extLst>
              <a:ext uri="{FF2B5EF4-FFF2-40B4-BE49-F238E27FC236}">
                <a16:creationId xmlns:a16="http://schemas.microsoft.com/office/drawing/2014/main" id="{3860C4F5-A94B-4989-A23D-E7A670C17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574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e</a:t>
            </a:r>
            <a:endParaRPr lang="en-US" altLang="en-US" sz="1400"/>
          </a:p>
        </p:txBody>
      </p:sp>
      <p:sp>
        <p:nvSpPr>
          <p:cNvPr id="28679" name="Rectangle 11">
            <a:extLst>
              <a:ext uri="{FF2B5EF4-FFF2-40B4-BE49-F238E27FC236}">
                <a16:creationId xmlns:a16="http://schemas.microsoft.com/office/drawing/2014/main" id="{C0834020-2704-4A94-9693-6B10CB294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0574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l</a:t>
            </a:r>
            <a:endParaRPr lang="en-US" altLang="en-US" sz="1400"/>
          </a:p>
        </p:txBody>
      </p:sp>
      <p:sp>
        <p:nvSpPr>
          <p:cNvPr id="28680" name="Rectangle 12">
            <a:extLst>
              <a:ext uri="{FF2B5EF4-FFF2-40B4-BE49-F238E27FC236}">
                <a16:creationId xmlns:a16="http://schemas.microsoft.com/office/drawing/2014/main" id="{A9B70FD9-ACA6-41F3-8C0C-9BC2256FC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574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l</a:t>
            </a:r>
            <a:endParaRPr lang="en-US" altLang="en-US" sz="1400"/>
          </a:p>
        </p:txBody>
      </p:sp>
      <p:sp>
        <p:nvSpPr>
          <p:cNvPr id="28681" name="Rectangle 13">
            <a:extLst>
              <a:ext uri="{FF2B5EF4-FFF2-40B4-BE49-F238E27FC236}">
                <a16:creationId xmlns:a16="http://schemas.microsoft.com/office/drawing/2014/main" id="{DE60512B-7B36-4429-9C42-E9BE356F3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0574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o</a:t>
            </a:r>
            <a:endParaRPr lang="en-US" altLang="en-US" sz="1400"/>
          </a:p>
        </p:txBody>
      </p:sp>
      <p:sp>
        <p:nvSpPr>
          <p:cNvPr id="28682" name="Rectangle 14">
            <a:extLst>
              <a:ext uri="{FF2B5EF4-FFF2-40B4-BE49-F238E27FC236}">
                <a16:creationId xmlns:a16="http://schemas.microsoft.com/office/drawing/2014/main" id="{9D8B69D6-74F5-4F65-A16C-66787192A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0574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/>
          </a:p>
        </p:txBody>
      </p:sp>
      <p:sp>
        <p:nvSpPr>
          <p:cNvPr id="28683" name="Rectangle 15">
            <a:extLst>
              <a:ext uri="{FF2B5EF4-FFF2-40B4-BE49-F238E27FC236}">
                <a16:creationId xmlns:a16="http://schemas.microsoft.com/office/drawing/2014/main" id="{5B950A55-D019-4D26-ABF8-346352C4C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0574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w</a:t>
            </a:r>
            <a:endParaRPr lang="en-US" altLang="en-US" sz="1400"/>
          </a:p>
        </p:txBody>
      </p:sp>
      <p:sp>
        <p:nvSpPr>
          <p:cNvPr id="28684" name="Rectangle 16">
            <a:extLst>
              <a:ext uri="{FF2B5EF4-FFF2-40B4-BE49-F238E27FC236}">
                <a16:creationId xmlns:a16="http://schemas.microsoft.com/office/drawing/2014/main" id="{9EF2A3A0-6654-4935-82A3-C5CC72953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0574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o</a:t>
            </a:r>
            <a:endParaRPr lang="en-US" altLang="en-US" sz="1400"/>
          </a:p>
        </p:txBody>
      </p:sp>
      <p:sp>
        <p:nvSpPr>
          <p:cNvPr id="28685" name="Rectangle 17">
            <a:extLst>
              <a:ext uri="{FF2B5EF4-FFF2-40B4-BE49-F238E27FC236}">
                <a16:creationId xmlns:a16="http://schemas.microsoft.com/office/drawing/2014/main" id="{0E8EC319-A2C6-4578-B909-27E2C4327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0574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r</a:t>
            </a:r>
            <a:endParaRPr lang="en-US" altLang="en-US" sz="1400"/>
          </a:p>
        </p:txBody>
      </p:sp>
      <p:sp>
        <p:nvSpPr>
          <p:cNvPr id="28686" name="Rectangle 18">
            <a:extLst>
              <a:ext uri="{FF2B5EF4-FFF2-40B4-BE49-F238E27FC236}">
                <a16:creationId xmlns:a16="http://schemas.microsoft.com/office/drawing/2014/main" id="{66034C0B-17E8-43E0-B24F-6DCA4E3E6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0574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l</a:t>
            </a:r>
          </a:p>
        </p:txBody>
      </p:sp>
      <p:sp>
        <p:nvSpPr>
          <p:cNvPr id="28687" name="Rectangle 19">
            <a:extLst>
              <a:ext uri="{FF2B5EF4-FFF2-40B4-BE49-F238E27FC236}">
                <a16:creationId xmlns:a16="http://schemas.microsoft.com/office/drawing/2014/main" id="{C59365EC-8461-4575-939B-1BE90F14C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2057400"/>
            <a:ext cx="304800" cy="3810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\0</a:t>
            </a:r>
          </a:p>
        </p:txBody>
      </p:sp>
      <p:sp>
        <p:nvSpPr>
          <p:cNvPr id="537622" name="AutoShape 22">
            <a:extLst>
              <a:ext uri="{FF2B5EF4-FFF2-40B4-BE49-F238E27FC236}">
                <a16:creationId xmlns:a16="http://schemas.microsoft.com/office/drawing/2014/main" id="{751B3A96-2F5E-4A2E-A6A3-F222C6001280}"/>
              </a:ext>
            </a:extLst>
          </p:cNvPr>
          <p:cNvSpPr>
            <a:spLocks/>
          </p:cNvSpPr>
          <p:nvPr/>
        </p:nvSpPr>
        <p:spPr bwMode="auto">
          <a:xfrm>
            <a:off x="6629400" y="838200"/>
            <a:ext cx="2209800" cy="304800"/>
          </a:xfrm>
          <a:prstGeom prst="borderCallout2">
            <a:avLst>
              <a:gd name="adj1" fmla="val 37500"/>
              <a:gd name="adj2" fmla="val -3449"/>
              <a:gd name="adj3" fmla="val 37500"/>
              <a:gd name="adj4" fmla="val -39727"/>
              <a:gd name="adj5" fmla="val 375000"/>
              <a:gd name="adj6" fmla="val -80245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myString </a:t>
            </a:r>
            <a:r>
              <a:rPr lang="en-US" altLang="en-US" sz="1400">
                <a:solidFill>
                  <a:srgbClr val="FF3300"/>
                </a:solidFill>
              </a:rPr>
              <a:t>(adresa)</a:t>
            </a:r>
            <a:endParaRPr lang="en-US" altLang="en-US" sz="1400">
              <a:solidFill>
                <a:srgbClr val="FF3300"/>
              </a:solidFill>
              <a:latin typeface="Courier New" panose="02070309020205020404" pitchFamily="49" charset="0"/>
            </a:endParaRPr>
          </a:p>
        </p:txBody>
      </p:sp>
      <p:sp>
        <p:nvSpPr>
          <p:cNvPr id="537623" name="AutoShape 23">
            <a:extLst>
              <a:ext uri="{FF2B5EF4-FFF2-40B4-BE49-F238E27FC236}">
                <a16:creationId xmlns:a16="http://schemas.microsoft.com/office/drawing/2014/main" id="{4FE0F775-07C4-4EC1-8E9C-1B3558A3109F}"/>
              </a:ext>
            </a:extLst>
          </p:cNvPr>
          <p:cNvSpPr>
            <a:spLocks/>
          </p:cNvSpPr>
          <p:nvPr/>
        </p:nvSpPr>
        <p:spPr bwMode="auto">
          <a:xfrm>
            <a:off x="6629400" y="1295400"/>
            <a:ext cx="2209800" cy="533400"/>
          </a:xfrm>
          <a:prstGeom prst="borderCallout2">
            <a:avLst>
              <a:gd name="adj1" fmla="val 21431"/>
              <a:gd name="adj2" fmla="val -3449"/>
              <a:gd name="adj3" fmla="val 21431"/>
              <a:gd name="adj4" fmla="val -16019"/>
              <a:gd name="adj5" fmla="val 126787"/>
              <a:gd name="adj6" fmla="val -30102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myString[3]</a:t>
            </a:r>
            <a:r>
              <a:rPr lang="en-US" altLang="en-US" sz="1400"/>
              <a:t> </a:t>
            </a:r>
            <a:r>
              <a:rPr lang="en-US" altLang="en-US" sz="1400">
                <a:solidFill>
                  <a:srgbClr val="FF3300"/>
                </a:solidFill>
              </a:rPr>
              <a:t>(hodnota)</a:t>
            </a:r>
            <a:endParaRPr lang="en-US" altLang="en-US" sz="1400">
              <a:solidFill>
                <a:srgbClr val="FF3300"/>
              </a:solidFill>
              <a:latin typeface="Courier New" panose="02070309020205020404" pitchFamily="49" charset="0"/>
            </a:endParaRPr>
          </a:p>
        </p:txBody>
      </p:sp>
      <p:sp>
        <p:nvSpPr>
          <p:cNvPr id="537624" name="AutoShape 24">
            <a:extLst>
              <a:ext uri="{FF2B5EF4-FFF2-40B4-BE49-F238E27FC236}">
                <a16:creationId xmlns:a16="http://schemas.microsoft.com/office/drawing/2014/main" id="{DCC967C8-5311-4C17-A9DE-431DFCE56519}"/>
              </a:ext>
            </a:extLst>
          </p:cNvPr>
          <p:cNvSpPr>
            <a:spLocks/>
          </p:cNvSpPr>
          <p:nvPr/>
        </p:nvSpPr>
        <p:spPr bwMode="auto">
          <a:xfrm>
            <a:off x="4572000" y="2514600"/>
            <a:ext cx="2209800" cy="304800"/>
          </a:xfrm>
          <a:prstGeom prst="borderCallout2">
            <a:avLst>
              <a:gd name="adj1" fmla="val 37500"/>
              <a:gd name="adj2" fmla="val 103449"/>
              <a:gd name="adj3" fmla="val 37500"/>
              <a:gd name="adj4" fmla="val 106898"/>
              <a:gd name="adj5" fmla="val -13542"/>
              <a:gd name="adj6" fmla="val 110704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myString2</a:t>
            </a:r>
            <a:r>
              <a:rPr lang="en-US" altLang="en-US" sz="1400"/>
              <a:t> </a:t>
            </a:r>
            <a:r>
              <a:rPr lang="en-US" altLang="en-US" sz="1400">
                <a:solidFill>
                  <a:srgbClr val="FF3300"/>
                </a:solidFill>
              </a:rPr>
              <a:t>(adresa)</a:t>
            </a:r>
            <a:endParaRPr lang="en-US" altLang="en-US" sz="1400">
              <a:solidFill>
                <a:srgbClr val="FF3300"/>
              </a:solidFill>
              <a:latin typeface="Courier New" panose="02070309020205020404" pitchFamily="49" charset="0"/>
            </a:endParaRPr>
          </a:p>
        </p:txBody>
      </p:sp>
      <p:sp>
        <p:nvSpPr>
          <p:cNvPr id="28691" name="Rectangle 37">
            <a:extLst>
              <a:ext uri="{FF2B5EF4-FFF2-40B4-BE49-F238E27FC236}">
                <a16:creationId xmlns:a16="http://schemas.microsoft.com/office/drawing/2014/main" id="{92359629-3A83-463E-A9D2-66AC34D9D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588" y="20574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d</a:t>
            </a:r>
            <a:endParaRPr lang="en-US" altLang="en-US" sz="1400"/>
          </a:p>
        </p:txBody>
      </p:sp>
      <p:sp>
        <p:nvSpPr>
          <p:cNvPr id="537650" name="Rectangle 50">
            <a:extLst>
              <a:ext uri="{FF2B5EF4-FFF2-40B4-BE49-F238E27FC236}">
                <a16:creationId xmlns:a16="http://schemas.microsoft.com/office/drawing/2014/main" id="{1453B1D2-1014-48DF-A63D-8F9D128A9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6576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H</a:t>
            </a:r>
            <a:endParaRPr lang="en-US" altLang="en-US" sz="1400"/>
          </a:p>
        </p:txBody>
      </p:sp>
      <p:sp>
        <p:nvSpPr>
          <p:cNvPr id="537651" name="Rectangle 51">
            <a:extLst>
              <a:ext uri="{FF2B5EF4-FFF2-40B4-BE49-F238E27FC236}">
                <a16:creationId xmlns:a16="http://schemas.microsoft.com/office/drawing/2014/main" id="{653A9DD0-4E0F-442C-9E0E-EE1AE5194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6576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e</a:t>
            </a:r>
            <a:endParaRPr lang="en-US" altLang="en-US" sz="1400"/>
          </a:p>
        </p:txBody>
      </p:sp>
      <p:sp>
        <p:nvSpPr>
          <p:cNvPr id="537652" name="Rectangle 52">
            <a:extLst>
              <a:ext uri="{FF2B5EF4-FFF2-40B4-BE49-F238E27FC236}">
                <a16:creationId xmlns:a16="http://schemas.microsoft.com/office/drawing/2014/main" id="{A3BEAEBF-1BF2-4E02-ADEE-6F48F466E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l</a:t>
            </a:r>
            <a:endParaRPr lang="en-US" altLang="en-US" sz="1400"/>
          </a:p>
        </p:txBody>
      </p:sp>
      <p:sp>
        <p:nvSpPr>
          <p:cNvPr id="537653" name="Rectangle 53">
            <a:extLst>
              <a:ext uri="{FF2B5EF4-FFF2-40B4-BE49-F238E27FC236}">
                <a16:creationId xmlns:a16="http://schemas.microsoft.com/office/drawing/2014/main" id="{009A91BF-CB34-4C1E-ABA9-39569F55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6576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l</a:t>
            </a:r>
            <a:endParaRPr lang="en-US" altLang="en-US" sz="1400"/>
          </a:p>
        </p:txBody>
      </p:sp>
      <p:sp>
        <p:nvSpPr>
          <p:cNvPr id="537654" name="Rectangle 54">
            <a:extLst>
              <a:ext uri="{FF2B5EF4-FFF2-40B4-BE49-F238E27FC236}">
                <a16:creationId xmlns:a16="http://schemas.microsoft.com/office/drawing/2014/main" id="{3E6C5FEE-3D31-41B9-A762-A38C06E9E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6576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o</a:t>
            </a:r>
            <a:endParaRPr lang="en-US" altLang="en-US" sz="1400"/>
          </a:p>
        </p:txBody>
      </p:sp>
      <p:sp>
        <p:nvSpPr>
          <p:cNvPr id="537655" name="Rectangle 55">
            <a:extLst>
              <a:ext uri="{FF2B5EF4-FFF2-40B4-BE49-F238E27FC236}">
                <a16:creationId xmlns:a16="http://schemas.microsoft.com/office/drawing/2014/main" id="{78A48782-506E-4DE1-881A-D827D4339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6576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/>
          </a:p>
        </p:txBody>
      </p:sp>
      <p:sp>
        <p:nvSpPr>
          <p:cNvPr id="537656" name="Rectangle 56">
            <a:extLst>
              <a:ext uri="{FF2B5EF4-FFF2-40B4-BE49-F238E27FC236}">
                <a16:creationId xmlns:a16="http://schemas.microsoft.com/office/drawing/2014/main" id="{E71B0040-3C85-4B47-8043-B8F1941E8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6576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w</a:t>
            </a:r>
            <a:endParaRPr lang="en-US" altLang="en-US" sz="1400"/>
          </a:p>
        </p:txBody>
      </p:sp>
      <p:sp>
        <p:nvSpPr>
          <p:cNvPr id="537657" name="Rectangle 57">
            <a:extLst>
              <a:ext uri="{FF2B5EF4-FFF2-40B4-BE49-F238E27FC236}">
                <a16:creationId xmlns:a16="http://schemas.microsoft.com/office/drawing/2014/main" id="{3F7F597E-6ED9-4F17-9D96-35F7C017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6576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o</a:t>
            </a:r>
            <a:endParaRPr lang="en-US" altLang="en-US" sz="1400"/>
          </a:p>
        </p:txBody>
      </p:sp>
      <p:sp>
        <p:nvSpPr>
          <p:cNvPr id="537658" name="Rectangle 58">
            <a:extLst>
              <a:ext uri="{FF2B5EF4-FFF2-40B4-BE49-F238E27FC236}">
                <a16:creationId xmlns:a16="http://schemas.microsoft.com/office/drawing/2014/main" id="{4D3450F8-6E6F-420F-9EEF-A348FDC3B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6576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r</a:t>
            </a:r>
            <a:endParaRPr lang="en-US" altLang="en-US" sz="1400"/>
          </a:p>
        </p:txBody>
      </p:sp>
      <p:sp>
        <p:nvSpPr>
          <p:cNvPr id="537659" name="Rectangle 59">
            <a:extLst>
              <a:ext uri="{FF2B5EF4-FFF2-40B4-BE49-F238E27FC236}">
                <a16:creationId xmlns:a16="http://schemas.microsoft.com/office/drawing/2014/main" id="{565DB941-7031-4EBE-BFBA-2F8057384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l</a:t>
            </a:r>
          </a:p>
        </p:txBody>
      </p:sp>
      <p:sp>
        <p:nvSpPr>
          <p:cNvPr id="537660" name="Rectangle 60">
            <a:extLst>
              <a:ext uri="{FF2B5EF4-FFF2-40B4-BE49-F238E27FC236}">
                <a16:creationId xmlns:a16="http://schemas.microsoft.com/office/drawing/2014/main" id="{557A7B06-20A1-42DA-B2EF-7F9945F39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657600"/>
            <a:ext cx="304800" cy="3810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\0</a:t>
            </a:r>
          </a:p>
        </p:txBody>
      </p:sp>
      <p:sp>
        <p:nvSpPr>
          <p:cNvPr id="537661" name="Rectangle 61">
            <a:extLst>
              <a:ext uri="{FF2B5EF4-FFF2-40B4-BE49-F238E27FC236}">
                <a16:creationId xmlns:a16="http://schemas.microsoft.com/office/drawing/2014/main" id="{8FAC01F6-EB1F-484A-A8D1-40C049B88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1988" y="36576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d</a:t>
            </a:r>
            <a:endParaRPr lang="en-US" altLang="en-US" sz="1400"/>
          </a:p>
        </p:txBody>
      </p:sp>
      <p:sp>
        <p:nvSpPr>
          <p:cNvPr id="537662" name="Rectangle 62">
            <a:extLst>
              <a:ext uri="{FF2B5EF4-FFF2-40B4-BE49-F238E27FC236}">
                <a16:creationId xmlns:a16="http://schemas.microsoft.com/office/drawing/2014/main" id="{A1BF4D0A-7A02-4FAF-8C89-4CCD77CE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657600"/>
            <a:ext cx="304800" cy="3810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\0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22" grpId="0" animBg="1"/>
      <p:bldP spid="537623" grpId="0" animBg="1"/>
      <p:bldP spid="537624" grpId="0" animBg="1"/>
      <p:bldP spid="537650" grpId="0" animBg="1"/>
      <p:bldP spid="537651" grpId="0" animBg="1"/>
      <p:bldP spid="537652" grpId="0" animBg="1"/>
      <p:bldP spid="537653" grpId="0" animBg="1"/>
      <p:bldP spid="537654" grpId="0" animBg="1"/>
      <p:bldP spid="537655" grpId="0" animBg="1"/>
      <p:bldP spid="537656" grpId="0" animBg="1"/>
      <p:bldP spid="537657" grpId="0" animBg="1"/>
      <p:bldP spid="537658" grpId="0" animBg="1"/>
      <p:bldP spid="537659" grpId="0" animBg="1"/>
      <p:bldP spid="537660" grpId="0" animBg="1"/>
      <p:bldP spid="537661" grpId="0" animBg="1"/>
      <p:bldP spid="5376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3|34.5|3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|55.1|5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2|9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96.4|24.4|29|8.6|51.6|18.9|4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13.5|73.8|84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9.5|3.2|13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5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2|147.7|4.3|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3.8|10.3|13.6|12.7|37.8|24.7|23.7|16.7|19|1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59.9|6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15.3|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4.4|55|48.7|68|19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1|3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3|40.3|43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41|67|105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6|20.2|197.4|37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1|19.3|102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8|47.6|10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9|35.1|65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9|78.7|58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5.1|19.9|22|19.8|2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4|77.2|6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|3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1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3.2|0.9|4.7|4.8|34.6|31.2|1.6|12.9|5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2.4|53.8|26.3|34.4|4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1|5.8|7.9|16.1|23.1|58.5"/>
</p:tagLst>
</file>

<file path=ppt/theme/theme1.xml><?xml version="1.0" encoding="utf-8"?>
<a:theme xmlns:a="http://schemas.openxmlformats.org/drawingml/2006/main" name="2_Vlastní návrh">
  <a:themeElements>
    <a:clrScheme name="2_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Sablona_FIMUNI</Template>
  <TotalTime>32511</TotalTime>
  <Words>4929</Words>
  <Application>Microsoft Office PowerPoint</Application>
  <PresentationFormat>On-screen Show (4:3)</PresentationFormat>
  <Paragraphs>639</Paragraphs>
  <Slides>52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Courier New</vt:lpstr>
      <vt:lpstr>Comic Sans MS</vt:lpstr>
      <vt:lpstr>Calibri</vt:lpstr>
      <vt:lpstr>Verdana</vt:lpstr>
      <vt:lpstr>Wingdings</vt:lpstr>
      <vt:lpstr>Arial</vt:lpstr>
      <vt:lpstr>Times New Roman</vt:lpstr>
      <vt:lpstr>2_Vlastní návrh</vt:lpstr>
      <vt:lpstr>PB071 – Principy nízkoúrovňového programování</vt:lpstr>
      <vt:lpstr>Textové řetězce</vt:lpstr>
      <vt:lpstr>Pole znaků, řetězce </vt:lpstr>
      <vt:lpstr>Řetězce v C</vt:lpstr>
      <vt:lpstr>Řetězcová konstanta v C</vt:lpstr>
      <vt:lpstr>Inicializace řetězců</vt:lpstr>
      <vt:lpstr>Inicializace řetězců</vt:lpstr>
      <vt:lpstr>Jak manipulovat s řetězci?</vt:lpstr>
      <vt:lpstr>Ukazatelová aritmetika s řetězci</vt:lpstr>
      <vt:lpstr>Kdy použít který zápis?</vt:lpstr>
      <vt:lpstr>Knihovní funkce pro práci s řetězci</vt:lpstr>
      <vt:lpstr>Jak číst dokumentaci?</vt:lpstr>
      <vt:lpstr>Jak číst dokumentaci?</vt:lpstr>
      <vt:lpstr>Nejdůležitější funkce pro řetězce</vt:lpstr>
      <vt:lpstr>Nejdůležitější funkce pro řetězce</vt:lpstr>
      <vt:lpstr>Testování znaků v řetězci &lt;ctype.h&gt;</vt:lpstr>
      <vt:lpstr>Časté problémy</vt:lpstr>
      <vt:lpstr>Pole řetězců</vt:lpstr>
      <vt:lpstr>Demo – problémy s řetězci</vt:lpstr>
      <vt:lpstr>Umí C aritmetiku s mixovanými typy? </vt:lpstr>
      <vt:lpstr>Klíčové slovo const</vt:lpstr>
      <vt:lpstr>Klíčové slovo const</vt:lpstr>
      <vt:lpstr>Klíčové slovo const - ukázka</vt:lpstr>
      <vt:lpstr>Klíčové slovo const </vt:lpstr>
      <vt:lpstr>Řetězcové literály</vt:lpstr>
      <vt:lpstr>const ukazatel</vt:lpstr>
      <vt:lpstr>Varianty const</vt:lpstr>
      <vt:lpstr>Pomůcka</vt:lpstr>
      <vt:lpstr>Předání const ukazatele do funkce</vt:lpstr>
      <vt:lpstr>Argumenty funkce main()</vt:lpstr>
      <vt:lpstr>Motivace</vt:lpstr>
      <vt:lpstr>Argumenty funkce main</vt:lpstr>
      <vt:lpstr>Parametry funkce main - ukázka</vt:lpstr>
      <vt:lpstr>Demo: Využití proměnných prostředí</vt:lpstr>
      <vt:lpstr>Funkční ukazatel </vt:lpstr>
      <vt:lpstr>Funkční ukazatel - motivace</vt:lpstr>
      <vt:lpstr>Funkční ukazatele</vt:lpstr>
      <vt:lpstr>Funkční ukazatel - signatura</vt:lpstr>
      <vt:lpstr>Funkční ukazatel - využití</vt:lpstr>
      <vt:lpstr>Funkční ukazatel - využití</vt:lpstr>
      <vt:lpstr>Funkční ukazatel - využití</vt:lpstr>
      <vt:lpstr>Funkční ukazatele – konvence volání</vt:lpstr>
      <vt:lpstr>Samostudium – detaily funkčních ukazatelů</vt:lpstr>
      <vt:lpstr>Shrnutí</vt:lpstr>
      <vt:lpstr>Díky za váš čas a v pondělí zase na viděnou</vt:lpstr>
      <vt:lpstr>Bonus </vt:lpstr>
      <vt:lpstr>Bitcoin bloky jsou binární</vt:lpstr>
      <vt:lpstr>Řetězce v Bitcoinu</vt:lpstr>
      <vt:lpstr>Řetězce v Bitcoinu</vt:lpstr>
      <vt:lpstr>Kde všude mohou být lidsky čitelné řetězce?</vt:lpstr>
      <vt:lpstr>Slavné řetězce</vt:lpstr>
      <vt:lpstr>Řetězce v Bitcoinu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</dc:title>
  <dc:creator>Petr</dc:creator>
  <cp:lastModifiedBy>xsvenda</cp:lastModifiedBy>
  <cp:revision>2720</cp:revision>
  <cp:lastPrinted>2014-03-10T07:58:26Z</cp:lastPrinted>
  <dcterms:created xsi:type="dcterms:W3CDTF">2010-08-06T08:20:19Z</dcterms:created>
  <dcterms:modified xsi:type="dcterms:W3CDTF">2024-03-15T19:48:39Z</dcterms:modified>
</cp:coreProperties>
</file>